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20104100" cy="11309350"/>
  <p:notesSz cx="20104100" cy="113093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A09F"/>
    <a:srgbClr val="6A6B6A"/>
    <a:srgbClr val="6B6C6B"/>
    <a:srgbClr val="DB6D2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64" autoAdjust="0"/>
    <p:restoredTop sz="94660"/>
  </p:normalViewPr>
  <p:slideViewPr>
    <p:cSldViewPr>
      <p:cViewPr varScale="1">
        <p:scale>
          <a:sx n="52" d="100"/>
          <a:sy n="52" d="100"/>
        </p:scale>
        <p:origin x="-878" y="-110"/>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5633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7305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614885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971242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597892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363456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978984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100743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124176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510580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030256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314573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4198735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620613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099333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21998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423710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322146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887015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871336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735697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708913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25510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131698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273011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46743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323903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977158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05304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316778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 xmlns:p14="http://schemas.microsoft.com/office/powerpoint/2010/main" val="1681945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2" name="Holder 2"/>
          <p:cNvSpPr>
            <a:spLocks noGrp="1"/>
          </p:cNvSpPr>
          <p:nvPr>
            <p:ph type="ctrTitle"/>
          </p:nvPr>
        </p:nvSpPr>
        <p:spPr>
          <a:xfrm>
            <a:off x="1507807" y="3505898"/>
            <a:ext cx="17088485"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69"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8/23/2019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2" name="Holder 2"/>
          <p:cNvSpPr>
            <a:spLocks noGrp="1"/>
          </p:cNvSpPr>
          <p:nvPr>
            <p:ph type="title"/>
          </p:nvPr>
        </p:nvSpPr>
        <p:spPr/>
        <p:txBody>
          <a:bodyPr lIns="0" tIns="0" rIns="0" bIns="0"/>
          <a:lstStyle>
            <a:lvl1pPr>
              <a:defRPr sz="41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550" b="0" i="0">
                <a:solidFill>
                  <a:schemeClr val="bg1"/>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8/23/2019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0" i="0">
                <a:solidFill>
                  <a:schemeClr val="bg1"/>
                </a:solidFill>
                <a:latin typeface="Calibri"/>
                <a:cs typeface="Calibri"/>
              </a:defRPr>
            </a:lvl1pPr>
          </a:lstStyle>
          <a:p>
            <a:endParaRPr/>
          </a:p>
        </p:txBody>
      </p:sp>
      <p:sp>
        <p:nvSpPr>
          <p:cNvPr id="3" name="Holder 3"/>
          <p:cNvSpPr>
            <a:spLocks noGrp="1"/>
          </p:cNvSpPr>
          <p:nvPr>
            <p:ph sz="half" idx="2"/>
          </p:nvPr>
        </p:nvSpPr>
        <p:spPr>
          <a:xfrm>
            <a:off x="1005205" y="2601150"/>
            <a:ext cx="8745283"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3"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8/23/2019</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2" name="Holder 2"/>
          <p:cNvSpPr>
            <a:spLocks noGrp="1"/>
          </p:cNvSpPr>
          <p:nvPr>
            <p:ph type="title"/>
          </p:nvPr>
        </p:nvSpPr>
        <p:spPr/>
        <p:txBody>
          <a:bodyPr lIns="0" tIns="0" rIns="0" bIns="0"/>
          <a:lstStyle>
            <a:lvl1pPr>
              <a:defRPr sz="41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8/23/2019</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8/23/2019</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16" name="bk object 16"/>
          <p:cNvSpPr/>
          <p:nvPr/>
        </p:nvSpPr>
        <p:spPr>
          <a:xfrm>
            <a:off x="0" y="0"/>
            <a:ext cx="20104099" cy="11308556"/>
          </a:xfrm>
          <a:prstGeom prst="rect">
            <a:avLst/>
          </a:prstGeom>
          <a:blipFill>
            <a:blip r:embed="rId8"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926397" y="778570"/>
            <a:ext cx="18251305" cy="549275"/>
          </a:xfrm>
          <a:prstGeom prst="rect">
            <a:avLst/>
          </a:prstGeom>
        </p:spPr>
        <p:txBody>
          <a:bodyPr wrap="square" lIns="0" tIns="0" rIns="0" bIns="0">
            <a:spAutoFit/>
          </a:bodyPr>
          <a:lstStyle>
            <a:lvl1pPr>
              <a:defRPr sz="4100" b="0" i="0">
                <a:solidFill>
                  <a:schemeClr val="bg1"/>
                </a:solidFill>
                <a:latin typeface="Calibri"/>
                <a:cs typeface="Calibri"/>
              </a:defRPr>
            </a:lvl1pPr>
          </a:lstStyle>
          <a:p>
            <a:endParaRPr/>
          </a:p>
        </p:txBody>
      </p:sp>
      <p:sp>
        <p:nvSpPr>
          <p:cNvPr id="3" name="Holder 3"/>
          <p:cNvSpPr>
            <a:spLocks noGrp="1"/>
          </p:cNvSpPr>
          <p:nvPr>
            <p:ph type="body" idx="1"/>
          </p:nvPr>
        </p:nvSpPr>
        <p:spPr>
          <a:xfrm>
            <a:off x="2372063" y="3113773"/>
            <a:ext cx="15359973" cy="7663180"/>
          </a:xfrm>
          <a:prstGeom prst="rect">
            <a:avLst/>
          </a:prstGeom>
        </p:spPr>
        <p:txBody>
          <a:bodyPr wrap="square" lIns="0" tIns="0" rIns="0" bIns="0">
            <a:spAutoFit/>
          </a:bodyPr>
          <a:lstStyle>
            <a:lvl1pPr>
              <a:defRPr sz="3550" b="0" i="0">
                <a:solidFill>
                  <a:schemeClr val="bg1"/>
                </a:solidFill>
                <a:latin typeface="Arial Narrow"/>
                <a:cs typeface="Arial Narrow"/>
              </a:defRPr>
            </a:lvl1pPr>
          </a:lstStyle>
          <a:p>
            <a:endParaRPr/>
          </a:p>
        </p:txBody>
      </p:sp>
      <p:sp>
        <p:nvSpPr>
          <p:cNvPr id="4" name="Holder 4"/>
          <p:cNvSpPr>
            <a:spLocks noGrp="1"/>
          </p:cNvSpPr>
          <p:nvPr>
            <p:ph type="ftr" sz="quarter" idx="5"/>
          </p:nvPr>
        </p:nvSpPr>
        <p:spPr>
          <a:xfrm>
            <a:off x="6835394" y="10517695"/>
            <a:ext cx="6433311"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5"/>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8/23/2019</a:t>
            </a:fld>
            <a:endParaRPr lang="en-US" dirty="0"/>
          </a:p>
        </p:txBody>
      </p:sp>
      <p:sp>
        <p:nvSpPr>
          <p:cNvPr id="6" name="Holder 6"/>
          <p:cNvSpPr>
            <a:spLocks noGrp="1"/>
          </p:cNvSpPr>
          <p:nvPr>
            <p:ph type="sldNum" sz="quarter" idx="7"/>
          </p:nvPr>
        </p:nvSpPr>
        <p:spPr>
          <a:xfrm>
            <a:off x="14474952" y="10517695"/>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mailto:zaoorel@mail.r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20104100" cy="11309350"/>
          </a:xfrm>
          <a:prstGeom prst="rect">
            <a:avLst/>
          </a:prstGeom>
        </p:spPr>
      </p:pic>
      <p:sp>
        <p:nvSpPr>
          <p:cNvPr id="20" name="object 20"/>
          <p:cNvSpPr txBox="1"/>
          <p:nvPr/>
        </p:nvSpPr>
        <p:spPr>
          <a:xfrm>
            <a:off x="4711146" y="7437875"/>
            <a:ext cx="10643235" cy="823302"/>
          </a:xfrm>
          <a:prstGeom prst="rect">
            <a:avLst/>
          </a:prstGeom>
        </p:spPr>
        <p:txBody>
          <a:bodyPr vert="horz" wrap="square" lIns="0" tIns="0" rIns="0" bIns="0" rtlCol="0">
            <a:spAutoFit/>
          </a:bodyPr>
          <a:lstStyle/>
          <a:p>
            <a:pPr marL="12700" algn="ctr">
              <a:lnSpc>
                <a:spcPct val="100000"/>
              </a:lnSpc>
            </a:pPr>
            <a:r>
              <a:rPr lang="en-US" sz="5350" spc="65" dirty="0" smtClean="0">
                <a:solidFill>
                  <a:srgbClr val="DB6C2A"/>
                </a:solidFill>
                <a:latin typeface="Arial Unicode MS"/>
                <a:cs typeface="Arial Unicode MS"/>
              </a:rPr>
              <a:t>INVESTMENT PASSPORT</a:t>
            </a:r>
            <a:endParaRPr sz="5350" dirty="0">
              <a:latin typeface="Arial Unicode MS"/>
              <a:cs typeface="Arial Unicode MS"/>
            </a:endParaRPr>
          </a:p>
        </p:txBody>
      </p:sp>
      <p:sp>
        <p:nvSpPr>
          <p:cNvPr id="22" name="TextBox 21"/>
          <p:cNvSpPr txBox="1"/>
          <p:nvPr/>
        </p:nvSpPr>
        <p:spPr>
          <a:xfrm>
            <a:off x="5861050" y="6340475"/>
            <a:ext cx="8382000" cy="646331"/>
          </a:xfrm>
          <a:prstGeom prst="rect">
            <a:avLst/>
          </a:prstGeom>
          <a:noFill/>
        </p:spPr>
        <p:txBody>
          <a:bodyPr wrap="square" rtlCol="0">
            <a:spAutoFit/>
          </a:bodyPr>
          <a:lstStyle/>
          <a:p>
            <a:pPr algn="ctr"/>
            <a:r>
              <a:rPr lang="en-US" sz="3600" b="1" spc="300" dirty="0" smtClean="0">
                <a:solidFill>
                  <a:schemeClr val="bg1"/>
                </a:solidFill>
                <a:latin typeface="Arial" panose="020B0604020202020204" pitchFamily="34" charset="0"/>
                <a:cs typeface="Arial" panose="020B0604020202020204" pitchFamily="34" charset="0"/>
              </a:rPr>
              <a:t>DOMODEDOVO</a:t>
            </a:r>
            <a:endParaRPr lang="ru-RU" sz="3600" b="1" spc="3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 name="Рисунок 14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211063" y="320675"/>
            <a:ext cx="5922010" cy="1261884"/>
          </a:xfrm>
          <a:prstGeom prst="rect">
            <a:avLst/>
          </a:prstGeom>
        </p:spPr>
        <p:txBody>
          <a:bodyPr vert="horz" wrap="square" lIns="0" tIns="0" rIns="0" bIns="0" rtlCol="0">
            <a:spAutoFit/>
          </a:bodyPr>
          <a:lstStyle/>
          <a:p>
            <a:pPr marL="12700">
              <a:lnSpc>
                <a:spcPct val="100000"/>
              </a:lnSpc>
            </a:pPr>
            <a:r>
              <a:rPr lang="en-US" sz="4100" spc="325" dirty="0" smtClean="0">
                <a:solidFill>
                  <a:srgbClr val="FFFFFF"/>
                </a:solidFill>
                <a:latin typeface="Calibri"/>
                <a:cs typeface="Calibri"/>
              </a:rPr>
              <a:t>EDUCATION AND HUMAN RESOURCES</a:t>
            </a:r>
            <a:endParaRPr sz="4100" dirty="0">
              <a:latin typeface="Calibri"/>
              <a:cs typeface="Calibri"/>
            </a:endParaRPr>
          </a:p>
        </p:txBody>
      </p:sp>
      <p:sp>
        <p:nvSpPr>
          <p:cNvPr id="9" name="object 9"/>
          <p:cNvSpPr txBox="1"/>
          <p:nvPr/>
        </p:nvSpPr>
        <p:spPr>
          <a:xfrm>
            <a:off x="1314015" y="3902075"/>
            <a:ext cx="1651435" cy="1461939"/>
          </a:xfrm>
          <a:prstGeom prst="rect">
            <a:avLst/>
          </a:prstGeom>
        </p:spPr>
        <p:txBody>
          <a:bodyPr vert="horz" wrap="square" lIns="0" tIns="0" rIns="0" bIns="0" rtlCol="0">
            <a:spAutoFit/>
          </a:bodyPr>
          <a:lstStyle/>
          <a:p>
            <a:pPr marL="10795" algn="ctr">
              <a:lnSpc>
                <a:spcPts val="7359"/>
              </a:lnSpc>
            </a:pPr>
            <a:r>
              <a:rPr sz="6500" b="1" spc="-484" dirty="0">
                <a:solidFill>
                  <a:srgbClr val="DB6C2A"/>
                </a:solidFill>
                <a:latin typeface="Arial"/>
                <a:cs typeface="Arial"/>
              </a:rPr>
              <a:t>80</a:t>
            </a:r>
            <a:endParaRPr sz="6500" dirty="0">
              <a:latin typeface="Arial"/>
              <a:cs typeface="Arial"/>
            </a:endParaRPr>
          </a:p>
          <a:p>
            <a:pPr algn="ctr">
              <a:lnSpc>
                <a:spcPts val="2020"/>
              </a:lnSpc>
            </a:pPr>
            <a:r>
              <a:rPr lang="en-US" sz="2050" b="1" spc="-150" dirty="0" smtClean="0">
                <a:solidFill>
                  <a:srgbClr val="FFFFFF"/>
                </a:solidFill>
                <a:latin typeface="Arial"/>
                <a:cs typeface="Arial"/>
              </a:rPr>
              <a:t>educational establishments</a:t>
            </a:r>
            <a:endParaRPr sz="2050" dirty="0">
              <a:latin typeface="Arial"/>
              <a:cs typeface="Arial"/>
            </a:endParaRPr>
          </a:p>
        </p:txBody>
      </p:sp>
      <p:sp>
        <p:nvSpPr>
          <p:cNvPr id="11" name="object 11"/>
          <p:cNvSpPr txBox="1"/>
          <p:nvPr/>
        </p:nvSpPr>
        <p:spPr>
          <a:xfrm>
            <a:off x="903379" y="6674601"/>
            <a:ext cx="6664325" cy="2854115"/>
          </a:xfrm>
          <a:prstGeom prst="rect">
            <a:avLst/>
          </a:prstGeom>
        </p:spPr>
        <p:txBody>
          <a:bodyPr vert="horz" wrap="square" lIns="0" tIns="0" rIns="0" bIns="0" rtlCol="0">
            <a:spAutoFit/>
          </a:bodyPr>
          <a:lstStyle/>
          <a:p>
            <a:pPr marL="35560" algn="just">
              <a:lnSpc>
                <a:spcPct val="100000"/>
              </a:lnSpc>
            </a:pPr>
            <a:r>
              <a:rPr lang="en-US" sz="2150" spc="-165" dirty="0" smtClean="0">
                <a:solidFill>
                  <a:srgbClr val="FFFFFF"/>
                </a:solidFill>
                <a:latin typeface="Arial"/>
                <a:cs typeface="Arial"/>
              </a:rPr>
              <a:t>municipal educational establishments</a:t>
            </a:r>
            <a:r>
              <a:rPr lang="en-US" sz="2150" spc="-95" dirty="0" smtClean="0">
                <a:solidFill>
                  <a:srgbClr val="FFFFFF"/>
                </a:solidFill>
                <a:latin typeface="Arial"/>
                <a:cs typeface="Arial"/>
              </a:rPr>
              <a:t>		            </a:t>
            </a:r>
            <a:r>
              <a:rPr sz="2950" b="1" spc="-280" dirty="0" smtClean="0">
                <a:solidFill>
                  <a:srgbClr val="DB6C2A"/>
                </a:solidFill>
                <a:latin typeface="Arial"/>
                <a:cs typeface="Arial"/>
              </a:rPr>
              <a:t>29</a:t>
            </a:r>
            <a:endParaRPr sz="2950" dirty="0">
              <a:latin typeface="Arial"/>
              <a:cs typeface="Arial"/>
            </a:endParaRPr>
          </a:p>
          <a:p>
            <a:pPr marL="35560" marR="1766570" algn="just">
              <a:lnSpc>
                <a:spcPct val="171300"/>
              </a:lnSpc>
              <a:spcBef>
                <a:spcPts val="385"/>
              </a:spcBef>
            </a:pPr>
            <a:r>
              <a:rPr lang="en-US" sz="2150" spc="-155" dirty="0" smtClean="0">
                <a:solidFill>
                  <a:srgbClr val="FFFFFF"/>
                </a:solidFill>
                <a:latin typeface="Arial"/>
                <a:cs typeface="Arial"/>
              </a:rPr>
              <a:t>pre-school educational establishments</a:t>
            </a:r>
            <a:endParaRPr lang="en-US" sz="2150" spc="-150" dirty="0" smtClean="0">
              <a:solidFill>
                <a:srgbClr val="FFFFFF"/>
              </a:solidFill>
              <a:latin typeface="Arial"/>
              <a:cs typeface="Arial"/>
            </a:endParaRPr>
          </a:p>
          <a:p>
            <a:pPr marL="35560" marR="1766570" algn="just">
              <a:lnSpc>
                <a:spcPct val="171300"/>
              </a:lnSpc>
              <a:spcBef>
                <a:spcPts val="385"/>
              </a:spcBef>
            </a:pPr>
            <a:r>
              <a:rPr lang="en-US" sz="2150" spc="-150" dirty="0" smtClean="0">
                <a:solidFill>
                  <a:srgbClr val="FFFFFF"/>
                </a:solidFill>
                <a:latin typeface="Arial"/>
                <a:cs typeface="Arial"/>
              </a:rPr>
              <a:t>further education establishments </a:t>
            </a:r>
          </a:p>
          <a:p>
            <a:pPr marL="35560" marR="1766570" algn="just">
              <a:lnSpc>
                <a:spcPct val="171300"/>
              </a:lnSpc>
              <a:spcBef>
                <a:spcPts val="385"/>
              </a:spcBef>
            </a:pPr>
            <a:r>
              <a:rPr lang="en-US" sz="2150" spc="-140" dirty="0" smtClean="0">
                <a:solidFill>
                  <a:srgbClr val="FFFFFF"/>
                </a:solidFill>
                <a:latin typeface="Arial"/>
                <a:cs typeface="Arial"/>
              </a:rPr>
              <a:t>colleagues</a:t>
            </a:r>
            <a:endParaRPr sz="2150" dirty="0">
              <a:latin typeface="Arial"/>
              <a:cs typeface="Arial"/>
            </a:endParaRPr>
          </a:p>
          <a:p>
            <a:pPr marL="12700" algn="just">
              <a:lnSpc>
                <a:spcPct val="100000"/>
              </a:lnSpc>
              <a:spcBef>
                <a:spcPts val="1695"/>
              </a:spcBef>
            </a:pPr>
            <a:r>
              <a:rPr lang="en-US" sz="2150" spc="-160" dirty="0" smtClean="0">
                <a:solidFill>
                  <a:srgbClr val="FFFFFF"/>
                </a:solidFill>
                <a:latin typeface="Arial"/>
                <a:cs typeface="Arial"/>
              </a:rPr>
              <a:t>higher educational establishments</a:t>
            </a:r>
            <a:endParaRPr sz="2150" dirty="0">
              <a:latin typeface="Arial"/>
              <a:cs typeface="Arial"/>
            </a:endParaRPr>
          </a:p>
        </p:txBody>
      </p:sp>
      <p:sp>
        <p:nvSpPr>
          <p:cNvPr id="12" name="object 12"/>
          <p:cNvSpPr txBox="1"/>
          <p:nvPr/>
        </p:nvSpPr>
        <p:spPr>
          <a:xfrm>
            <a:off x="7196013" y="7380373"/>
            <a:ext cx="372110" cy="402590"/>
          </a:xfrm>
          <a:prstGeom prst="rect">
            <a:avLst/>
          </a:prstGeom>
        </p:spPr>
        <p:txBody>
          <a:bodyPr vert="horz" wrap="square" lIns="0" tIns="0" rIns="0" bIns="0" rtlCol="0">
            <a:spAutoFit/>
          </a:bodyPr>
          <a:lstStyle/>
          <a:p>
            <a:pPr marL="12700">
              <a:lnSpc>
                <a:spcPct val="100000"/>
              </a:lnSpc>
            </a:pPr>
            <a:r>
              <a:rPr sz="2950" b="1" spc="-280" dirty="0">
                <a:solidFill>
                  <a:srgbClr val="DB6C2A"/>
                </a:solidFill>
                <a:latin typeface="Arial"/>
                <a:cs typeface="Arial"/>
              </a:rPr>
              <a:t>44</a:t>
            </a:r>
            <a:endParaRPr sz="2950" dirty="0">
              <a:latin typeface="Arial"/>
              <a:cs typeface="Arial"/>
            </a:endParaRPr>
          </a:p>
        </p:txBody>
      </p:sp>
      <p:sp>
        <p:nvSpPr>
          <p:cNvPr id="13" name="object 13"/>
          <p:cNvSpPr txBox="1"/>
          <p:nvPr/>
        </p:nvSpPr>
        <p:spPr>
          <a:xfrm>
            <a:off x="7282552" y="7953113"/>
            <a:ext cx="198755" cy="402590"/>
          </a:xfrm>
          <a:prstGeom prst="rect">
            <a:avLst/>
          </a:prstGeom>
        </p:spPr>
        <p:txBody>
          <a:bodyPr vert="horz" wrap="square" lIns="0" tIns="0" rIns="0" bIns="0" rtlCol="0">
            <a:spAutoFit/>
          </a:bodyPr>
          <a:lstStyle/>
          <a:p>
            <a:pPr marL="12700">
              <a:lnSpc>
                <a:spcPct val="100000"/>
              </a:lnSpc>
            </a:pPr>
            <a:r>
              <a:rPr sz="2950" b="1" spc="-280" dirty="0">
                <a:solidFill>
                  <a:srgbClr val="DB6C2A"/>
                </a:solidFill>
                <a:latin typeface="Arial"/>
                <a:cs typeface="Arial"/>
              </a:rPr>
              <a:t>6</a:t>
            </a:r>
            <a:endParaRPr sz="2950" dirty="0">
              <a:latin typeface="Arial"/>
              <a:cs typeface="Arial"/>
            </a:endParaRPr>
          </a:p>
        </p:txBody>
      </p:sp>
      <p:sp>
        <p:nvSpPr>
          <p:cNvPr id="14" name="object 14"/>
          <p:cNvSpPr txBox="1"/>
          <p:nvPr/>
        </p:nvSpPr>
        <p:spPr>
          <a:xfrm>
            <a:off x="7282552" y="8502716"/>
            <a:ext cx="198755" cy="402590"/>
          </a:xfrm>
          <a:prstGeom prst="rect">
            <a:avLst/>
          </a:prstGeom>
        </p:spPr>
        <p:txBody>
          <a:bodyPr vert="horz" wrap="square" lIns="0" tIns="0" rIns="0" bIns="0" rtlCol="0">
            <a:spAutoFit/>
          </a:bodyPr>
          <a:lstStyle/>
          <a:p>
            <a:pPr marL="12700">
              <a:lnSpc>
                <a:spcPct val="100000"/>
              </a:lnSpc>
            </a:pPr>
            <a:r>
              <a:rPr sz="2950" b="1" spc="-280" dirty="0">
                <a:solidFill>
                  <a:srgbClr val="DB6C2A"/>
                </a:solidFill>
                <a:latin typeface="Arial"/>
                <a:cs typeface="Arial"/>
              </a:rPr>
              <a:t>1</a:t>
            </a:r>
            <a:endParaRPr sz="2950" dirty="0">
              <a:latin typeface="Arial"/>
              <a:cs typeface="Arial"/>
            </a:endParaRPr>
          </a:p>
        </p:txBody>
      </p:sp>
      <p:sp>
        <p:nvSpPr>
          <p:cNvPr id="15" name="object 15"/>
          <p:cNvSpPr txBox="1"/>
          <p:nvPr/>
        </p:nvSpPr>
        <p:spPr>
          <a:xfrm>
            <a:off x="7259422" y="9045668"/>
            <a:ext cx="198755" cy="402590"/>
          </a:xfrm>
          <a:prstGeom prst="rect">
            <a:avLst/>
          </a:prstGeom>
        </p:spPr>
        <p:txBody>
          <a:bodyPr vert="horz" wrap="square" lIns="0" tIns="0" rIns="0" bIns="0" rtlCol="0">
            <a:spAutoFit/>
          </a:bodyPr>
          <a:lstStyle/>
          <a:p>
            <a:pPr marL="12700">
              <a:lnSpc>
                <a:spcPct val="100000"/>
              </a:lnSpc>
            </a:pPr>
            <a:r>
              <a:rPr sz="2950" b="1" spc="-280" dirty="0">
                <a:solidFill>
                  <a:srgbClr val="DB6C2A"/>
                </a:solidFill>
                <a:latin typeface="Arial"/>
                <a:cs typeface="Arial"/>
              </a:rPr>
              <a:t>3</a:t>
            </a:r>
            <a:endParaRPr sz="2950" dirty="0">
              <a:latin typeface="Arial"/>
              <a:cs typeface="Arial"/>
            </a:endParaRPr>
          </a:p>
        </p:txBody>
      </p:sp>
      <p:sp>
        <p:nvSpPr>
          <p:cNvPr id="18" name="object 18"/>
          <p:cNvSpPr txBox="1"/>
          <p:nvPr/>
        </p:nvSpPr>
        <p:spPr>
          <a:xfrm>
            <a:off x="5523774" y="3973526"/>
            <a:ext cx="1597025" cy="1520929"/>
          </a:xfrm>
          <a:prstGeom prst="rect">
            <a:avLst/>
          </a:prstGeom>
        </p:spPr>
        <p:txBody>
          <a:bodyPr vert="horz" wrap="square" lIns="0" tIns="0" rIns="0" bIns="0" rtlCol="0">
            <a:spAutoFit/>
          </a:bodyPr>
          <a:lstStyle/>
          <a:p>
            <a:pPr marL="10795" algn="ctr">
              <a:lnSpc>
                <a:spcPts val="7359"/>
              </a:lnSpc>
            </a:pPr>
            <a:r>
              <a:rPr sz="6500" b="1" spc="-475" dirty="0">
                <a:solidFill>
                  <a:srgbClr val="DB6C2A"/>
                </a:solidFill>
                <a:latin typeface="Arial"/>
                <a:cs typeface="Arial"/>
              </a:rPr>
              <a:t>41.5</a:t>
            </a:r>
            <a:endParaRPr sz="6500" dirty="0">
              <a:latin typeface="Arial"/>
              <a:cs typeface="Arial"/>
            </a:endParaRPr>
          </a:p>
          <a:p>
            <a:pPr algn="ctr">
              <a:lnSpc>
                <a:spcPts val="2020"/>
              </a:lnSpc>
            </a:pPr>
            <a:r>
              <a:rPr lang="en-US" sz="2050" b="1" spc="-195" dirty="0" smtClean="0">
                <a:solidFill>
                  <a:srgbClr val="FFFFFF"/>
                </a:solidFill>
                <a:latin typeface="Arial"/>
                <a:cs typeface="Arial"/>
              </a:rPr>
              <a:t>thousand</a:t>
            </a:r>
            <a:endParaRPr sz="2050" dirty="0">
              <a:latin typeface="Arial"/>
              <a:cs typeface="Arial"/>
            </a:endParaRPr>
          </a:p>
          <a:p>
            <a:pPr algn="ctr">
              <a:lnSpc>
                <a:spcPct val="100000"/>
              </a:lnSpc>
              <a:spcBef>
                <a:spcPts val="10"/>
              </a:spcBef>
            </a:pPr>
            <a:r>
              <a:rPr lang="en-US" sz="2050" b="1" spc="-175" dirty="0" smtClean="0">
                <a:solidFill>
                  <a:srgbClr val="FFFFFF"/>
                </a:solidFill>
                <a:latin typeface="Arial"/>
                <a:cs typeface="Arial"/>
              </a:rPr>
              <a:t>students</a:t>
            </a:r>
            <a:endParaRPr sz="2050" dirty="0">
              <a:latin typeface="Arial"/>
              <a:cs typeface="Arial"/>
            </a:endParaRPr>
          </a:p>
        </p:txBody>
      </p:sp>
      <p:sp>
        <p:nvSpPr>
          <p:cNvPr id="19" name="object 19"/>
          <p:cNvSpPr txBox="1"/>
          <p:nvPr/>
        </p:nvSpPr>
        <p:spPr>
          <a:xfrm>
            <a:off x="1211063" y="2488717"/>
            <a:ext cx="5922009" cy="569387"/>
          </a:xfrm>
          <a:prstGeom prst="rect">
            <a:avLst/>
          </a:prstGeom>
        </p:spPr>
        <p:txBody>
          <a:bodyPr vert="horz" wrap="square" lIns="0" tIns="0" rIns="0" bIns="0" rtlCol="0">
            <a:spAutoFit/>
          </a:bodyPr>
          <a:lstStyle/>
          <a:p>
            <a:pPr marL="12700" algn="ctr">
              <a:lnSpc>
                <a:spcPct val="100000"/>
              </a:lnSpc>
            </a:pPr>
            <a:r>
              <a:rPr lang="en-US" sz="3700" dirty="0" smtClean="0">
                <a:solidFill>
                  <a:srgbClr val="FFFFFF"/>
                </a:solidFill>
                <a:latin typeface="Arial"/>
                <a:cs typeface="Arial"/>
              </a:rPr>
              <a:t>Educational System</a:t>
            </a:r>
            <a:endParaRPr sz="3700" dirty="0">
              <a:latin typeface="Arial"/>
              <a:cs typeface="Arial"/>
            </a:endParaRPr>
          </a:p>
        </p:txBody>
      </p:sp>
      <p:sp>
        <p:nvSpPr>
          <p:cNvPr id="20" name="object 20"/>
          <p:cNvSpPr txBox="1"/>
          <p:nvPr/>
        </p:nvSpPr>
        <p:spPr>
          <a:xfrm>
            <a:off x="8147051" y="2488717"/>
            <a:ext cx="5505878" cy="569387"/>
          </a:xfrm>
          <a:prstGeom prst="rect">
            <a:avLst/>
          </a:prstGeom>
        </p:spPr>
        <p:txBody>
          <a:bodyPr vert="horz" wrap="square" lIns="0" tIns="0" rIns="0" bIns="0" rtlCol="0">
            <a:spAutoFit/>
          </a:bodyPr>
          <a:lstStyle/>
          <a:p>
            <a:pPr marR="5080" algn="ctr">
              <a:lnSpc>
                <a:spcPct val="100299"/>
              </a:lnSpc>
            </a:pPr>
            <a:r>
              <a:rPr lang="en-US" sz="3700" dirty="0" smtClean="0">
                <a:solidFill>
                  <a:srgbClr val="FFFFFF"/>
                </a:solidFill>
                <a:latin typeface="Arial"/>
                <a:cs typeface="Arial"/>
              </a:rPr>
              <a:t>Main Training Areas</a:t>
            </a:r>
            <a:endParaRPr sz="3700" dirty="0">
              <a:latin typeface="Arial"/>
              <a:cs typeface="Arial"/>
            </a:endParaRPr>
          </a:p>
        </p:txBody>
      </p:sp>
      <p:sp>
        <p:nvSpPr>
          <p:cNvPr id="21" name="object 21"/>
          <p:cNvSpPr txBox="1"/>
          <p:nvPr/>
        </p:nvSpPr>
        <p:spPr>
          <a:xfrm>
            <a:off x="9632109" y="5154426"/>
            <a:ext cx="4020820" cy="330860"/>
          </a:xfrm>
          <a:prstGeom prst="rect">
            <a:avLst/>
          </a:prstGeom>
        </p:spPr>
        <p:txBody>
          <a:bodyPr vert="horz" wrap="square" lIns="0" tIns="0" rIns="0" bIns="0" rtlCol="0">
            <a:spAutoFit/>
          </a:bodyPr>
          <a:lstStyle/>
          <a:p>
            <a:pPr marL="12700">
              <a:lnSpc>
                <a:spcPct val="100000"/>
              </a:lnSpc>
            </a:pPr>
            <a:r>
              <a:rPr lang="en-US" sz="2150" spc="-170" dirty="0" smtClean="0">
                <a:solidFill>
                  <a:srgbClr val="FFFFFF"/>
                </a:solidFill>
                <a:latin typeface="Arial"/>
                <a:cs typeface="Arial"/>
              </a:rPr>
              <a:t>ground transport specialists</a:t>
            </a:r>
            <a:endParaRPr sz="2150" dirty="0">
              <a:latin typeface="Arial"/>
              <a:cs typeface="Arial"/>
            </a:endParaRPr>
          </a:p>
        </p:txBody>
      </p:sp>
      <p:sp>
        <p:nvSpPr>
          <p:cNvPr id="22" name="object 22"/>
          <p:cNvSpPr txBox="1"/>
          <p:nvPr/>
        </p:nvSpPr>
        <p:spPr>
          <a:xfrm>
            <a:off x="10442621" y="5911806"/>
            <a:ext cx="3202305" cy="330860"/>
          </a:xfrm>
          <a:prstGeom prst="rect">
            <a:avLst/>
          </a:prstGeom>
        </p:spPr>
        <p:txBody>
          <a:bodyPr vert="horz" wrap="square" lIns="0" tIns="0" rIns="0" bIns="0" rtlCol="0">
            <a:spAutoFit/>
          </a:bodyPr>
          <a:lstStyle/>
          <a:p>
            <a:pPr marL="12700">
              <a:lnSpc>
                <a:spcPct val="100000"/>
              </a:lnSpc>
            </a:pPr>
            <a:r>
              <a:rPr lang="en-US" sz="2150" spc="-155" dirty="0" smtClean="0">
                <a:solidFill>
                  <a:srgbClr val="FFFFFF"/>
                </a:solidFill>
                <a:latin typeface="Arial"/>
                <a:cs typeface="Arial"/>
              </a:rPr>
              <a:t>economic education</a:t>
            </a:r>
            <a:endParaRPr sz="2150" dirty="0">
              <a:latin typeface="Arial"/>
              <a:cs typeface="Arial"/>
            </a:endParaRPr>
          </a:p>
        </p:txBody>
      </p:sp>
      <p:sp>
        <p:nvSpPr>
          <p:cNvPr id="23" name="object 23"/>
          <p:cNvSpPr txBox="1"/>
          <p:nvPr/>
        </p:nvSpPr>
        <p:spPr>
          <a:xfrm>
            <a:off x="10443427" y="6695050"/>
            <a:ext cx="2998470" cy="330860"/>
          </a:xfrm>
          <a:prstGeom prst="rect">
            <a:avLst/>
          </a:prstGeom>
        </p:spPr>
        <p:txBody>
          <a:bodyPr vert="horz" wrap="square" lIns="0" tIns="0" rIns="0" bIns="0" rtlCol="0">
            <a:spAutoFit/>
          </a:bodyPr>
          <a:lstStyle/>
          <a:p>
            <a:pPr marL="12700">
              <a:lnSpc>
                <a:spcPct val="100000"/>
              </a:lnSpc>
            </a:pPr>
            <a:r>
              <a:rPr lang="en-US" sz="2150" spc="-160" dirty="0" smtClean="0">
                <a:solidFill>
                  <a:srgbClr val="FFFFFF"/>
                </a:solidFill>
                <a:latin typeface="Arial"/>
                <a:cs typeface="Arial"/>
              </a:rPr>
              <a:t>legal education</a:t>
            </a:r>
            <a:endParaRPr sz="2150" dirty="0">
              <a:latin typeface="Arial"/>
              <a:cs typeface="Arial"/>
            </a:endParaRPr>
          </a:p>
        </p:txBody>
      </p:sp>
      <p:sp>
        <p:nvSpPr>
          <p:cNvPr id="24" name="object 24"/>
          <p:cNvSpPr txBox="1"/>
          <p:nvPr/>
        </p:nvSpPr>
        <p:spPr>
          <a:xfrm>
            <a:off x="9632109" y="7503883"/>
            <a:ext cx="2132330" cy="330860"/>
          </a:xfrm>
          <a:prstGeom prst="rect">
            <a:avLst/>
          </a:prstGeom>
        </p:spPr>
        <p:txBody>
          <a:bodyPr vert="horz" wrap="square" lIns="0" tIns="0" rIns="0" bIns="0" rtlCol="0">
            <a:spAutoFit/>
          </a:bodyPr>
          <a:lstStyle/>
          <a:p>
            <a:pPr marL="12700">
              <a:lnSpc>
                <a:spcPct val="100000"/>
              </a:lnSpc>
            </a:pPr>
            <a:r>
              <a:rPr lang="en-US" sz="2150" spc="-165" dirty="0" smtClean="0">
                <a:solidFill>
                  <a:srgbClr val="FFFFFF"/>
                </a:solidFill>
                <a:latin typeface="Arial"/>
                <a:cs typeface="Arial"/>
              </a:rPr>
              <a:t>construction</a:t>
            </a:r>
            <a:endParaRPr sz="2150" dirty="0">
              <a:latin typeface="Arial"/>
              <a:cs typeface="Arial"/>
            </a:endParaRPr>
          </a:p>
        </p:txBody>
      </p:sp>
      <p:sp>
        <p:nvSpPr>
          <p:cNvPr id="25" name="object 25"/>
          <p:cNvSpPr txBox="1"/>
          <p:nvPr/>
        </p:nvSpPr>
        <p:spPr>
          <a:xfrm>
            <a:off x="13938250" y="2488712"/>
            <a:ext cx="5562600" cy="1138773"/>
          </a:xfrm>
          <a:prstGeom prst="rect">
            <a:avLst/>
          </a:prstGeom>
        </p:spPr>
        <p:txBody>
          <a:bodyPr vert="horz" wrap="square" lIns="0" tIns="0" rIns="0" bIns="0" rtlCol="0">
            <a:spAutoFit/>
          </a:bodyPr>
          <a:lstStyle/>
          <a:p>
            <a:pPr marR="5080" algn="ctr">
              <a:lnSpc>
                <a:spcPct val="100299"/>
              </a:lnSpc>
            </a:pPr>
            <a:r>
              <a:rPr lang="en-US" sz="3700" dirty="0" smtClean="0">
                <a:solidFill>
                  <a:srgbClr val="FFFFFF"/>
                </a:solidFill>
                <a:latin typeface="Arial"/>
                <a:cs typeface="Arial"/>
              </a:rPr>
              <a:t>Main Labor Area of Expertise</a:t>
            </a:r>
            <a:endParaRPr sz="3700" dirty="0">
              <a:latin typeface="Arial"/>
              <a:cs typeface="Arial"/>
            </a:endParaRPr>
          </a:p>
        </p:txBody>
      </p:sp>
      <p:sp>
        <p:nvSpPr>
          <p:cNvPr id="26" name="object 26"/>
          <p:cNvSpPr txBox="1"/>
          <p:nvPr/>
        </p:nvSpPr>
        <p:spPr>
          <a:xfrm>
            <a:off x="15414718" y="5093770"/>
            <a:ext cx="2804795" cy="330860"/>
          </a:xfrm>
          <a:prstGeom prst="rect">
            <a:avLst/>
          </a:prstGeom>
        </p:spPr>
        <p:txBody>
          <a:bodyPr vert="horz" wrap="square" lIns="0" tIns="0" rIns="0" bIns="0" rtlCol="0">
            <a:spAutoFit/>
          </a:bodyPr>
          <a:lstStyle/>
          <a:p>
            <a:pPr marL="12700">
              <a:lnSpc>
                <a:spcPct val="100000"/>
              </a:lnSpc>
            </a:pPr>
            <a:r>
              <a:rPr lang="en-US" sz="2150" spc="-145" dirty="0" smtClean="0">
                <a:solidFill>
                  <a:srgbClr val="FFFFFF"/>
                </a:solidFill>
                <a:latin typeface="Arial"/>
                <a:cs typeface="Arial"/>
              </a:rPr>
              <a:t>transport companies</a:t>
            </a:r>
            <a:endParaRPr sz="2150" dirty="0">
              <a:latin typeface="Arial"/>
              <a:cs typeface="Arial"/>
            </a:endParaRPr>
          </a:p>
        </p:txBody>
      </p:sp>
      <p:sp>
        <p:nvSpPr>
          <p:cNvPr id="27" name="object 27"/>
          <p:cNvSpPr txBox="1"/>
          <p:nvPr/>
        </p:nvSpPr>
        <p:spPr>
          <a:xfrm>
            <a:off x="16201035" y="5869390"/>
            <a:ext cx="3501390" cy="330860"/>
          </a:xfrm>
          <a:prstGeom prst="rect">
            <a:avLst/>
          </a:prstGeom>
        </p:spPr>
        <p:txBody>
          <a:bodyPr vert="horz" wrap="square" lIns="0" tIns="0" rIns="0" bIns="0" rtlCol="0">
            <a:spAutoFit/>
          </a:bodyPr>
          <a:lstStyle/>
          <a:p>
            <a:pPr marL="12700">
              <a:lnSpc>
                <a:spcPct val="100000"/>
              </a:lnSpc>
            </a:pPr>
            <a:r>
              <a:rPr lang="en-US" sz="2150" spc="-145" dirty="0" smtClean="0">
                <a:solidFill>
                  <a:srgbClr val="FFFFFF"/>
                </a:solidFill>
                <a:latin typeface="Arial"/>
                <a:cs typeface="Arial"/>
              </a:rPr>
              <a:t>industrial companies</a:t>
            </a:r>
            <a:endParaRPr sz="2150" dirty="0">
              <a:latin typeface="Arial"/>
              <a:cs typeface="Arial"/>
            </a:endParaRPr>
          </a:p>
        </p:txBody>
      </p:sp>
      <p:sp>
        <p:nvSpPr>
          <p:cNvPr id="28" name="object 28"/>
          <p:cNvSpPr txBox="1"/>
          <p:nvPr/>
        </p:nvSpPr>
        <p:spPr>
          <a:xfrm>
            <a:off x="16201842" y="6689658"/>
            <a:ext cx="2541905" cy="330860"/>
          </a:xfrm>
          <a:prstGeom prst="rect">
            <a:avLst/>
          </a:prstGeom>
        </p:spPr>
        <p:txBody>
          <a:bodyPr vert="horz" wrap="square" lIns="0" tIns="0" rIns="0" bIns="0" rtlCol="0">
            <a:spAutoFit/>
          </a:bodyPr>
          <a:lstStyle/>
          <a:p>
            <a:pPr marL="12700">
              <a:lnSpc>
                <a:spcPct val="100000"/>
              </a:lnSpc>
            </a:pPr>
            <a:r>
              <a:rPr lang="en-US" sz="2150" spc="-145" dirty="0" smtClean="0">
                <a:solidFill>
                  <a:srgbClr val="FFFFFF"/>
                </a:solidFill>
                <a:latin typeface="Arial"/>
                <a:cs typeface="Arial"/>
              </a:rPr>
              <a:t>trading companies</a:t>
            </a:r>
            <a:endParaRPr sz="2150" dirty="0">
              <a:latin typeface="Arial"/>
              <a:cs typeface="Arial"/>
            </a:endParaRPr>
          </a:p>
        </p:txBody>
      </p:sp>
      <p:sp>
        <p:nvSpPr>
          <p:cNvPr id="29" name="object 29"/>
          <p:cNvSpPr txBox="1"/>
          <p:nvPr/>
        </p:nvSpPr>
        <p:spPr>
          <a:xfrm>
            <a:off x="15414449" y="7495770"/>
            <a:ext cx="3080385" cy="330860"/>
          </a:xfrm>
          <a:prstGeom prst="rect">
            <a:avLst/>
          </a:prstGeom>
        </p:spPr>
        <p:txBody>
          <a:bodyPr vert="horz" wrap="square" lIns="0" tIns="0" rIns="0" bIns="0" rtlCol="0">
            <a:spAutoFit/>
          </a:bodyPr>
          <a:lstStyle/>
          <a:p>
            <a:pPr marL="12700">
              <a:lnSpc>
                <a:spcPct val="100000"/>
              </a:lnSpc>
            </a:pPr>
            <a:r>
              <a:rPr lang="en-US" sz="2150" spc="-145" dirty="0" smtClean="0">
                <a:solidFill>
                  <a:srgbClr val="FFFFFF"/>
                </a:solidFill>
                <a:latin typeface="Arial"/>
                <a:cs typeface="Arial"/>
              </a:rPr>
              <a:t>service providers</a:t>
            </a:r>
            <a:endParaRPr sz="215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 name="Рисунок 8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043529" y="721972"/>
            <a:ext cx="5755640" cy="630942"/>
          </a:xfrm>
          <a:prstGeom prst="rect">
            <a:avLst/>
          </a:prstGeom>
        </p:spPr>
        <p:txBody>
          <a:bodyPr vert="horz" wrap="square" lIns="0" tIns="0" rIns="0" bIns="0" rtlCol="0">
            <a:spAutoFit/>
          </a:bodyPr>
          <a:lstStyle/>
          <a:p>
            <a:pPr marL="12700">
              <a:lnSpc>
                <a:spcPct val="100000"/>
              </a:lnSpc>
            </a:pPr>
            <a:r>
              <a:rPr lang="en-US" sz="4100" spc="100" dirty="0" smtClean="0">
                <a:solidFill>
                  <a:srgbClr val="FFFFFF"/>
                </a:solidFill>
                <a:latin typeface="Calibri"/>
                <a:cs typeface="Calibri"/>
              </a:rPr>
              <a:t>BIG COMPANIES</a:t>
            </a:r>
            <a:endParaRPr sz="4100" dirty="0">
              <a:latin typeface="Calibri"/>
              <a:cs typeface="Calibri"/>
            </a:endParaRPr>
          </a:p>
        </p:txBody>
      </p:sp>
      <p:sp>
        <p:nvSpPr>
          <p:cNvPr id="7" name="object 7"/>
          <p:cNvSpPr txBox="1"/>
          <p:nvPr/>
        </p:nvSpPr>
        <p:spPr>
          <a:xfrm>
            <a:off x="1653735" y="4006827"/>
            <a:ext cx="3116580" cy="1000017"/>
          </a:xfrm>
          <a:prstGeom prst="rect">
            <a:avLst/>
          </a:prstGeom>
        </p:spPr>
        <p:txBody>
          <a:bodyPr vert="horz" wrap="square" lIns="0" tIns="0" rIns="0" bIns="0" rtlCol="0">
            <a:spAutoFit/>
          </a:bodyPr>
          <a:lstStyle/>
          <a:p>
            <a:pPr marL="12700" marR="5080">
              <a:lnSpc>
                <a:spcPct val="113900"/>
              </a:lnSpc>
            </a:pPr>
            <a:r>
              <a:rPr lang="en-US" sz="2850" spc="-240" dirty="0" smtClean="0">
                <a:solidFill>
                  <a:srgbClr val="FFFFFF"/>
                </a:solidFill>
                <a:latin typeface="Arial"/>
                <a:cs typeface="Arial"/>
              </a:rPr>
              <a:t>amount of investment</a:t>
            </a:r>
            <a:r>
              <a:rPr sz="2850" spc="-95" dirty="0" smtClean="0">
                <a:solidFill>
                  <a:srgbClr val="FFFFFF"/>
                </a:solidFill>
                <a:latin typeface="Arial"/>
                <a:cs typeface="Arial"/>
              </a:rPr>
              <a:t> </a:t>
            </a:r>
            <a:r>
              <a:rPr lang="en-US" sz="2850" spc="-175" dirty="0" smtClean="0">
                <a:solidFill>
                  <a:srgbClr val="FFFFFF"/>
                </a:solidFill>
                <a:latin typeface="Arial"/>
                <a:cs typeface="Arial"/>
              </a:rPr>
              <a:t>business area</a:t>
            </a:r>
            <a:endParaRPr sz="2850" dirty="0">
              <a:latin typeface="Arial"/>
              <a:cs typeface="Arial"/>
            </a:endParaRPr>
          </a:p>
        </p:txBody>
      </p:sp>
      <p:sp>
        <p:nvSpPr>
          <p:cNvPr id="8" name="object 8"/>
          <p:cNvSpPr txBox="1"/>
          <p:nvPr/>
        </p:nvSpPr>
        <p:spPr>
          <a:xfrm>
            <a:off x="4968353" y="3965788"/>
            <a:ext cx="4175760" cy="1043876"/>
          </a:xfrm>
          <a:prstGeom prst="rect">
            <a:avLst/>
          </a:prstGeom>
        </p:spPr>
        <p:txBody>
          <a:bodyPr vert="horz" wrap="square" lIns="0" tIns="0" rIns="0" bIns="0" rtlCol="0">
            <a:spAutoFit/>
          </a:bodyPr>
          <a:lstStyle/>
          <a:p>
            <a:pPr marL="12700">
              <a:lnSpc>
                <a:spcPct val="100000"/>
              </a:lnSpc>
            </a:pPr>
            <a:r>
              <a:rPr lang="en-US" sz="2450" spc="-175" dirty="0" smtClean="0">
                <a:solidFill>
                  <a:srgbClr val="FFFFFF"/>
                </a:solidFill>
                <a:latin typeface="Arial"/>
                <a:cs typeface="Arial"/>
              </a:rPr>
              <a:t>RUR</a:t>
            </a:r>
            <a:r>
              <a:rPr lang="en-US" sz="3600" spc="-175" dirty="0" smtClean="0">
                <a:solidFill>
                  <a:srgbClr val="FFFFFF"/>
                </a:solidFill>
                <a:latin typeface="Arial"/>
                <a:cs typeface="Arial"/>
              </a:rPr>
              <a:t> </a:t>
            </a:r>
            <a:r>
              <a:rPr sz="3300" b="1" spc="-325" dirty="0" smtClean="0">
                <a:solidFill>
                  <a:srgbClr val="DB6C2A"/>
                </a:solidFill>
                <a:latin typeface="Arial"/>
                <a:cs typeface="Arial"/>
              </a:rPr>
              <a:t>81.5 </a:t>
            </a:r>
            <a:r>
              <a:rPr lang="en-US" sz="2450" spc="-175" dirty="0" smtClean="0">
                <a:solidFill>
                  <a:srgbClr val="FFFFFF"/>
                </a:solidFill>
                <a:latin typeface="Arial"/>
                <a:cs typeface="Arial"/>
              </a:rPr>
              <a:t>billion</a:t>
            </a:r>
            <a:endParaRPr sz="2450" dirty="0">
              <a:latin typeface="Arial"/>
              <a:cs typeface="Arial"/>
            </a:endParaRPr>
          </a:p>
          <a:p>
            <a:pPr marL="15875">
              <a:lnSpc>
                <a:spcPct val="100000"/>
              </a:lnSpc>
              <a:spcBef>
                <a:spcPts val="384"/>
              </a:spcBef>
            </a:pPr>
            <a:r>
              <a:rPr lang="en-US" sz="2850" b="1" spc="-295" dirty="0" smtClean="0">
                <a:solidFill>
                  <a:srgbClr val="DB6C2A"/>
                </a:solidFill>
                <a:latin typeface="Arial"/>
                <a:cs typeface="Arial"/>
              </a:rPr>
              <a:t>transportation business</a:t>
            </a:r>
            <a:endParaRPr sz="2850" dirty="0">
              <a:latin typeface="Arial"/>
              <a:cs typeface="Arial"/>
            </a:endParaRPr>
          </a:p>
        </p:txBody>
      </p:sp>
      <p:sp>
        <p:nvSpPr>
          <p:cNvPr id="44" name="object 44"/>
          <p:cNvSpPr txBox="1"/>
          <p:nvPr/>
        </p:nvSpPr>
        <p:spPr>
          <a:xfrm>
            <a:off x="12054657" y="4039406"/>
            <a:ext cx="3241251" cy="991169"/>
          </a:xfrm>
          <a:prstGeom prst="rect">
            <a:avLst/>
          </a:prstGeom>
        </p:spPr>
        <p:txBody>
          <a:bodyPr vert="horz" wrap="square" lIns="0" tIns="0" rIns="0" bIns="0" rtlCol="0">
            <a:spAutoFit/>
          </a:bodyPr>
          <a:lstStyle/>
          <a:p>
            <a:pPr marL="12700">
              <a:lnSpc>
                <a:spcPct val="113000"/>
              </a:lnSpc>
            </a:pPr>
            <a:r>
              <a:rPr lang="en-US" sz="2850" spc="-240" dirty="0" smtClean="0">
                <a:solidFill>
                  <a:srgbClr val="FFFFFF"/>
                </a:solidFill>
                <a:latin typeface="Arial"/>
                <a:cs typeface="Arial"/>
              </a:rPr>
              <a:t>amount of investment</a:t>
            </a:r>
            <a:endParaRPr lang="ru-RU" sz="2850" spc="-185" dirty="0" smtClean="0">
              <a:solidFill>
                <a:srgbClr val="FFFFFF"/>
              </a:solidFill>
              <a:latin typeface="Arial"/>
              <a:cs typeface="Arial"/>
            </a:endParaRPr>
          </a:p>
          <a:p>
            <a:pPr marL="12700">
              <a:lnSpc>
                <a:spcPct val="113000"/>
              </a:lnSpc>
            </a:pPr>
            <a:r>
              <a:rPr lang="en-US" sz="2850" spc="-175" dirty="0" smtClean="0">
                <a:solidFill>
                  <a:srgbClr val="FFFFFF"/>
                </a:solidFill>
                <a:latin typeface="Arial"/>
                <a:cs typeface="Arial"/>
              </a:rPr>
              <a:t>business area</a:t>
            </a:r>
            <a:endParaRPr lang="ru-RU" sz="2850" dirty="0" smtClean="0">
              <a:latin typeface="Arial"/>
              <a:cs typeface="Arial"/>
            </a:endParaRPr>
          </a:p>
        </p:txBody>
      </p:sp>
      <p:sp>
        <p:nvSpPr>
          <p:cNvPr id="46" name="object 46"/>
          <p:cNvSpPr txBox="1"/>
          <p:nvPr/>
        </p:nvSpPr>
        <p:spPr>
          <a:xfrm>
            <a:off x="15260854" y="3998356"/>
            <a:ext cx="3554196" cy="990015"/>
          </a:xfrm>
          <a:prstGeom prst="rect">
            <a:avLst/>
          </a:prstGeom>
        </p:spPr>
        <p:txBody>
          <a:bodyPr vert="horz" wrap="square" lIns="0" tIns="0" rIns="0" bIns="0" rtlCol="0">
            <a:spAutoFit/>
          </a:bodyPr>
          <a:lstStyle/>
          <a:p>
            <a:pPr marL="12700">
              <a:lnSpc>
                <a:spcPct val="100000"/>
              </a:lnSpc>
            </a:pPr>
            <a:r>
              <a:rPr lang="en-US" sz="2450" spc="-175" dirty="0" smtClean="0">
                <a:solidFill>
                  <a:srgbClr val="FFFFFF"/>
                </a:solidFill>
                <a:latin typeface="Arial"/>
                <a:cs typeface="Arial"/>
              </a:rPr>
              <a:t>RUR </a:t>
            </a:r>
            <a:r>
              <a:rPr sz="3300" b="1" spc="-325" dirty="0" smtClean="0">
                <a:solidFill>
                  <a:srgbClr val="DB6C2A"/>
                </a:solidFill>
                <a:latin typeface="Arial"/>
                <a:cs typeface="Arial"/>
              </a:rPr>
              <a:t>6.7</a:t>
            </a:r>
            <a:r>
              <a:rPr sz="3300" b="1" spc="-240" dirty="0" smtClean="0">
                <a:solidFill>
                  <a:srgbClr val="DB6C2A"/>
                </a:solidFill>
                <a:latin typeface="Arial"/>
                <a:cs typeface="Arial"/>
              </a:rPr>
              <a:t> </a:t>
            </a:r>
            <a:r>
              <a:rPr lang="en-US" sz="2450" spc="-175" dirty="0" smtClean="0">
                <a:solidFill>
                  <a:srgbClr val="FFFFFF"/>
                </a:solidFill>
                <a:latin typeface="Arial"/>
                <a:cs typeface="Arial"/>
              </a:rPr>
              <a:t>billion</a:t>
            </a:r>
            <a:endParaRPr lang="ru-RU" sz="2450" spc="-175" dirty="0" smtClean="0">
              <a:solidFill>
                <a:srgbClr val="FFFFFF"/>
              </a:solidFill>
              <a:latin typeface="Arial"/>
              <a:cs typeface="Arial"/>
            </a:endParaRPr>
          </a:p>
          <a:p>
            <a:pPr marL="12700">
              <a:lnSpc>
                <a:spcPct val="100000"/>
              </a:lnSpc>
              <a:spcBef>
                <a:spcPts val="384"/>
              </a:spcBef>
            </a:pPr>
            <a:r>
              <a:rPr lang="en-US" sz="2800" b="1" spc="-320" dirty="0" smtClean="0">
                <a:solidFill>
                  <a:srgbClr val="DB6C2A"/>
                </a:solidFill>
                <a:latin typeface="Arial"/>
                <a:cs typeface="Arial"/>
              </a:rPr>
              <a:t>production of beverages</a:t>
            </a:r>
            <a:endParaRPr sz="2450" dirty="0">
              <a:latin typeface="Arial"/>
              <a:cs typeface="Arial"/>
            </a:endParaRPr>
          </a:p>
        </p:txBody>
      </p:sp>
      <p:sp>
        <p:nvSpPr>
          <p:cNvPr id="47" name="object 47"/>
          <p:cNvSpPr txBox="1"/>
          <p:nvPr/>
        </p:nvSpPr>
        <p:spPr>
          <a:xfrm>
            <a:off x="1540876" y="8188524"/>
            <a:ext cx="3116580" cy="958276"/>
          </a:xfrm>
          <a:prstGeom prst="rect">
            <a:avLst/>
          </a:prstGeom>
        </p:spPr>
        <p:txBody>
          <a:bodyPr vert="horz" wrap="square" lIns="0" tIns="0" rIns="0" bIns="0" rtlCol="0">
            <a:spAutoFit/>
          </a:bodyPr>
          <a:lstStyle/>
          <a:p>
            <a:pPr marL="12700" marR="5080">
              <a:lnSpc>
                <a:spcPct val="113900"/>
              </a:lnSpc>
            </a:pPr>
            <a:r>
              <a:rPr lang="en-US" sz="2850" spc="-240" dirty="0" smtClean="0">
                <a:solidFill>
                  <a:srgbClr val="FFFFFF"/>
                </a:solidFill>
                <a:latin typeface="Arial"/>
                <a:cs typeface="Arial"/>
              </a:rPr>
              <a:t>amount of investment</a:t>
            </a:r>
            <a:r>
              <a:rPr sz="2850" spc="-95" dirty="0" smtClean="0">
                <a:solidFill>
                  <a:srgbClr val="FFFFFF"/>
                </a:solidFill>
                <a:latin typeface="Arial"/>
                <a:cs typeface="Arial"/>
              </a:rPr>
              <a:t> </a:t>
            </a:r>
            <a:r>
              <a:rPr lang="en-US" sz="2850" spc="-175" dirty="0" smtClean="0">
                <a:solidFill>
                  <a:srgbClr val="FFFFFF"/>
                </a:solidFill>
                <a:latin typeface="Arial"/>
                <a:cs typeface="Arial"/>
              </a:rPr>
              <a:t>business area</a:t>
            </a:r>
            <a:endParaRPr sz="2850" dirty="0">
              <a:latin typeface="Arial"/>
              <a:cs typeface="Arial"/>
            </a:endParaRPr>
          </a:p>
        </p:txBody>
      </p:sp>
      <p:sp>
        <p:nvSpPr>
          <p:cNvPr id="48" name="object 48"/>
          <p:cNvSpPr txBox="1"/>
          <p:nvPr/>
        </p:nvSpPr>
        <p:spPr>
          <a:xfrm>
            <a:off x="4988722" y="8147485"/>
            <a:ext cx="4073525" cy="1043876"/>
          </a:xfrm>
          <a:prstGeom prst="rect">
            <a:avLst/>
          </a:prstGeom>
        </p:spPr>
        <p:txBody>
          <a:bodyPr vert="horz" wrap="square" lIns="0" tIns="0" rIns="0" bIns="0" rtlCol="0">
            <a:spAutoFit/>
          </a:bodyPr>
          <a:lstStyle/>
          <a:p>
            <a:pPr marL="12700">
              <a:lnSpc>
                <a:spcPct val="100000"/>
              </a:lnSpc>
            </a:pPr>
            <a:r>
              <a:rPr lang="en-US" sz="2450" spc="-175" dirty="0" smtClean="0">
                <a:solidFill>
                  <a:srgbClr val="FFFFFF"/>
                </a:solidFill>
                <a:latin typeface="Arial"/>
                <a:cs typeface="Arial"/>
              </a:rPr>
              <a:t>RUR</a:t>
            </a:r>
            <a:r>
              <a:rPr lang="en-US" sz="3600" spc="-175" dirty="0" smtClean="0">
                <a:solidFill>
                  <a:srgbClr val="FFFFFF"/>
                </a:solidFill>
                <a:latin typeface="Arial"/>
                <a:cs typeface="Arial"/>
              </a:rPr>
              <a:t> </a:t>
            </a:r>
            <a:r>
              <a:rPr sz="3300" b="1" spc="-325" dirty="0" smtClean="0">
                <a:solidFill>
                  <a:srgbClr val="DB6C2A"/>
                </a:solidFill>
                <a:latin typeface="Arial"/>
                <a:cs typeface="Arial"/>
              </a:rPr>
              <a:t>5.9 </a:t>
            </a:r>
            <a:r>
              <a:rPr lang="en-US" sz="2450" spc="-175" dirty="0" smtClean="0">
                <a:solidFill>
                  <a:srgbClr val="FFFFFF"/>
                </a:solidFill>
                <a:latin typeface="Arial"/>
                <a:cs typeface="Arial"/>
              </a:rPr>
              <a:t>billion</a:t>
            </a:r>
            <a:endParaRPr sz="2450" dirty="0">
              <a:latin typeface="Arial"/>
              <a:cs typeface="Arial"/>
            </a:endParaRPr>
          </a:p>
          <a:p>
            <a:pPr marL="24765">
              <a:lnSpc>
                <a:spcPct val="100000"/>
              </a:lnSpc>
              <a:spcBef>
                <a:spcPts val="380"/>
              </a:spcBef>
            </a:pPr>
            <a:r>
              <a:rPr lang="en-US" sz="2850" b="1" spc="-305" dirty="0" smtClean="0">
                <a:solidFill>
                  <a:srgbClr val="DB6C2A"/>
                </a:solidFill>
                <a:latin typeface="Arial"/>
                <a:cs typeface="Arial"/>
              </a:rPr>
              <a:t>food industry</a:t>
            </a:r>
            <a:endParaRPr sz="2850" dirty="0">
              <a:latin typeface="Arial"/>
              <a:cs typeface="Arial"/>
            </a:endParaRPr>
          </a:p>
        </p:txBody>
      </p:sp>
      <p:sp>
        <p:nvSpPr>
          <p:cNvPr id="49" name="object 49"/>
          <p:cNvSpPr txBox="1"/>
          <p:nvPr/>
        </p:nvSpPr>
        <p:spPr>
          <a:xfrm>
            <a:off x="11845607" y="8188524"/>
            <a:ext cx="3116580" cy="1000017"/>
          </a:xfrm>
          <a:prstGeom prst="rect">
            <a:avLst/>
          </a:prstGeom>
        </p:spPr>
        <p:txBody>
          <a:bodyPr vert="horz" wrap="square" lIns="0" tIns="0" rIns="0" bIns="0" rtlCol="0">
            <a:spAutoFit/>
          </a:bodyPr>
          <a:lstStyle/>
          <a:p>
            <a:pPr marL="12700" marR="5080">
              <a:lnSpc>
                <a:spcPct val="113900"/>
              </a:lnSpc>
            </a:pPr>
            <a:r>
              <a:rPr lang="en-US" sz="2850" spc="-240" dirty="0" smtClean="0">
                <a:solidFill>
                  <a:srgbClr val="FFFFFF"/>
                </a:solidFill>
                <a:latin typeface="Arial"/>
                <a:cs typeface="Arial"/>
              </a:rPr>
              <a:t>amount of investment</a:t>
            </a:r>
            <a:r>
              <a:rPr sz="2850" spc="-95" dirty="0" smtClean="0">
                <a:solidFill>
                  <a:srgbClr val="FFFFFF"/>
                </a:solidFill>
                <a:latin typeface="Arial"/>
                <a:cs typeface="Arial"/>
              </a:rPr>
              <a:t> </a:t>
            </a:r>
            <a:r>
              <a:rPr lang="en-US" sz="2850" spc="-175" dirty="0" smtClean="0">
                <a:solidFill>
                  <a:srgbClr val="FFFFFF"/>
                </a:solidFill>
                <a:latin typeface="Arial"/>
                <a:cs typeface="Arial"/>
              </a:rPr>
              <a:t>business area</a:t>
            </a:r>
            <a:endParaRPr sz="2850" dirty="0">
              <a:latin typeface="Arial"/>
              <a:cs typeface="Arial"/>
            </a:endParaRPr>
          </a:p>
        </p:txBody>
      </p:sp>
      <p:sp>
        <p:nvSpPr>
          <p:cNvPr id="50" name="object 50"/>
          <p:cNvSpPr txBox="1"/>
          <p:nvPr/>
        </p:nvSpPr>
        <p:spPr>
          <a:xfrm>
            <a:off x="15295908" y="8147485"/>
            <a:ext cx="4070985" cy="1043876"/>
          </a:xfrm>
          <a:prstGeom prst="rect">
            <a:avLst/>
          </a:prstGeom>
        </p:spPr>
        <p:txBody>
          <a:bodyPr vert="horz" wrap="square" lIns="0" tIns="0" rIns="0" bIns="0" rtlCol="0">
            <a:spAutoFit/>
          </a:bodyPr>
          <a:lstStyle/>
          <a:p>
            <a:pPr marL="12700">
              <a:lnSpc>
                <a:spcPct val="100000"/>
              </a:lnSpc>
            </a:pPr>
            <a:r>
              <a:rPr lang="en-US" sz="2450" spc="-175" dirty="0" smtClean="0">
                <a:solidFill>
                  <a:srgbClr val="FFFFFF"/>
                </a:solidFill>
                <a:latin typeface="Arial"/>
                <a:cs typeface="Arial"/>
              </a:rPr>
              <a:t>RUR</a:t>
            </a:r>
            <a:r>
              <a:rPr lang="en-US" sz="3600" spc="-175" dirty="0" smtClean="0">
                <a:solidFill>
                  <a:srgbClr val="FFFFFF"/>
                </a:solidFill>
                <a:latin typeface="Arial"/>
                <a:cs typeface="Arial"/>
              </a:rPr>
              <a:t> </a:t>
            </a:r>
            <a:r>
              <a:rPr sz="3300" b="1" spc="-325" dirty="0" smtClean="0">
                <a:solidFill>
                  <a:srgbClr val="DB6C2A"/>
                </a:solidFill>
                <a:latin typeface="Arial"/>
                <a:cs typeface="Arial"/>
              </a:rPr>
              <a:t>3.5</a:t>
            </a:r>
            <a:r>
              <a:rPr sz="3300" b="1" spc="-240" dirty="0" smtClean="0">
                <a:solidFill>
                  <a:srgbClr val="DB6C2A"/>
                </a:solidFill>
                <a:latin typeface="Arial"/>
                <a:cs typeface="Arial"/>
              </a:rPr>
              <a:t> </a:t>
            </a:r>
            <a:r>
              <a:rPr lang="en-US" sz="2450" spc="-175" dirty="0" smtClean="0">
                <a:solidFill>
                  <a:srgbClr val="FFFFFF"/>
                </a:solidFill>
                <a:latin typeface="Arial"/>
                <a:cs typeface="Arial"/>
              </a:rPr>
              <a:t>billion</a:t>
            </a:r>
            <a:endParaRPr sz="2450" dirty="0">
              <a:latin typeface="Arial"/>
              <a:cs typeface="Arial"/>
            </a:endParaRPr>
          </a:p>
          <a:p>
            <a:pPr marL="22225">
              <a:lnSpc>
                <a:spcPct val="100000"/>
              </a:lnSpc>
              <a:spcBef>
                <a:spcPts val="380"/>
              </a:spcBef>
            </a:pPr>
            <a:r>
              <a:rPr lang="en-US" sz="2850" b="1" spc="-305" dirty="0" smtClean="0">
                <a:solidFill>
                  <a:srgbClr val="DB6C2A"/>
                </a:solidFill>
                <a:latin typeface="Arial"/>
                <a:cs typeface="Arial"/>
              </a:rPr>
              <a:t>food industry</a:t>
            </a:r>
            <a:endParaRPr sz="285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 name="Рисунок 13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050442" y="721972"/>
            <a:ext cx="7150734" cy="630942"/>
          </a:xfrm>
          <a:prstGeom prst="rect">
            <a:avLst/>
          </a:prstGeom>
        </p:spPr>
        <p:txBody>
          <a:bodyPr vert="horz" wrap="square" lIns="0" tIns="0" rIns="0" bIns="0" rtlCol="0">
            <a:spAutoFit/>
          </a:bodyPr>
          <a:lstStyle/>
          <a:p>
            <a:pPr marL="12700">
              <a:lnSpc>
                <a:spcPct val="100000"/>
              </a:lnSpc>
            </a:pPr>
            <a:r>
              <a:rPr lang="en-US" sz="4100" spc="200" dirty="0" smtClean="0">
                <a:solidFill>
                  <a:srgbClr val="FFFFFF"/>
                </a:solidFill>
                <a:latin typeface="Calibri"/>
                <a:cs typeface="Calibri"/>
              </a:rPr>
              <a:t>INVESTMENT PROJECTS</a:t>
            </a:r>
            <a:endParaRPr sz="4100" dirty="0">
              <a:latin typeface="Calibri"/>
              <a:cs typeface="Calibri"/>
            </a:endParaRPr>
          </a:p>
        </p:txBody>
      </p:sp>
      <p:sp>
        <p:nvSpPr>
          <p:cNvPr id="104" name="object 104"/>
          <p:cNvSpPr txBox="1"/>
          <p:nvPr/>
        </p:nvSpPr>
        <p:spPr>
          <a:xfrm>
            <a:off x="8496678" y="3056291"/>
            <a:ext cx="11607422" cy="569387"/>
          </a:xfrm>
          <a:prstGeom prst="rect">
            <a:avLst/>
          </a:prstGeom>
        </p:spPr>
        <p:txBody>
          <a:bodyPr vert="horz" wrap="square" lIns="0" tIns="0" rIns="0" bIns="0" rtlCol="0">
            <a:spAutoFit/>
          </a:bodyPr>
          <a:lstStyle/>
          <a:p>
            <a:pPr>
              <a:lnSpc>
                <a:spcPct val="100000"/>
              </a:lnSpc>
              <a:spcBef>
                <a:spcPts val="920"/>
              </a:spcBef>
            </a:pPr>
            <a:r>
              <a:rPr lang="en-US" sz="3700" dirty="0" smtClean="0">
                <a:solidFill>
                  <a:srgbClr val="FFFFFF"/>
                </a:solidFill>
                <a:latin typeface="Arial"/>
                <a:cs typeface="Arial"/>
              </a:rPr>
              <a:t>Agricultural Product Processing Center</a:t>
            </a:r>
            <a:endParaRPr lang="ru-RU" sz="3700" dirty="0">
              <a:latin typeface="Arial"/>
              <a:cs typeface="Arial"/>
            </a:endParaRPr>
          </a:p>
        </p:txBody>
      </p:sp>
      <p:sp>
        <p:nvSpPr>
          <p:cNvPr id="112" name="object 112"/>
          <p:cNvSpPr txBox="1"/>
          <p:nvPr/>
        </p:nvSpPr>
        <p:spPr>
          <a:xfrm>
            <a:off x="12558865" y="4177680"/>
            <a:ext cx="1243965" cy="1705595"/>
          </a:xfrm>
          <a:prstGeom prst="rect">
            <a:avLst/>
          </a:prstGeom>
        </p:spPr>
        <p:txBody>
          <a:bodyPr vert="horz" wrap="square" lIns="0" tIns="0" rIns="0" bIns="0" rtlCol="0">
            <a:spAutoFit/>
          </a:bodyPr>
          <a:lstStyle/>
          <a:p>
            <a:pPr marL="5080" algn="ctr">
              <a:lnSpc>
                <a:spcPts val="5265"/>
              </a:lnSpc>
            </a:pPr>
            <a:r>
              <a:rPr lang="en-US" sz="2400" spc="-114" dirty="0" smtClean="0">
                <a:solidFill>
                  <a:srgbClr val="FFFFFF"/>
                </a:solidFill>
                <a:latin typeface="Arial"/>
                <a:cs typeface="Arial"/>
              </a:rPr>
              <a:t>RUR </a:t>
            </a:r>
            <a:r>
              <a:rPr sz="4550" b="1" spc="-355" dirty="0" smtClean="0">
                <a:solidFill>
                  <a:srgbClr val="DB6C2A"/>
                </a:solidFill>
                <a:latin typeface="Arial"/>
                <a:cs typeface="Arial"/>
              </a:rPr>
              <a:t>18.8</a:t>
            </a:r>
            <a:endParaRPr sz="4550" dirty="0">
              <a:latin typeface="Arial"/>
              <a:cs typeface="Arial"/>
            </a:endParaRPr>
          </a:p>
          <a:p>
            <a:pPr algn="ctr">
              <a:lnSpc>
                <a:spcPts val="2685"/>
              </a:lnSpc>
            </a:pPr>
            <a:r>
              <a:rPr lang="en-US" sz="2400" spc="-114" dirty="0" smtClean="0">
                <a:solidFill>
                  <a:srgbClr val="FFFFFF"/>
                </a:solidFill>
                <a:latin typeface="Arial"/>
                <a:cs typeface="Arial"/>
              </a:rPr>
              <a:t>billion</a:t>
            </a:r>
            <a:endParaRPr sz="2400" dirty="0">
              <a:latin typeface="Arial"/>
              <a:cs typeface="Arial"/>
            </a:endParaRPr>
          </a:p>
        </p:txBody>
      </p:sp>
      <p:sp>
        <p:nvSpPr>
          <p:cNvPr id="114" name="object 114"/>
          <p:cNvSpPr txBox="1"/>
          <p:nvPr/>
        </p:nvSpPr>
        <p:spPr>
          <a:xfrm>
            <a:off x="8496678" y="5714654"/>
            <a:ext cx="1742439" cy="438582"/>
          </a:xfrm>
          <a:prstGeom prst="rect">
            <a:avLst/>
          </a:prstGeom>
        </p:spPr>
        <p:txBody>
          <a:bodyPr vert="horz" wrap="square" lIns="0" tIns="0" rIns="0" bIns="0" rtlCol="0">
            <a:spAutoFit/>
          </a:bodyPr>
          <a:lstStyle/>
          <a:p>
            <a:pPr marL="12700" algn="ctr">
              <a:lnSpc>
                <a:spcPct val="100000"/>
              </a:lnSpc>
            </a:pPr>
            <a:r>
              <a:rPr lang="en-US" sz="2850" spc="-204" dirty="0" smtClean="0">
                <a:solidFill>
                  <a:srgbClr val="FFFFFF"/>
                </a:solidFill>
                <a:latin typeface="Arial"/>
                <a:cs typeface="Arial"/>
              </a:rPr>
              <a:t>investment</a:t>
            </a:r>
            <a:endParaRPr sz="2850" dirty="0">
              <a:latin typeface="Arial"/>
              <a:cs typeface="Arial"/>
            </a:endParaRPr>
          </a:p>
        </p:txBody>
      </p:sp>
      <p:sp>
        <p:nvSpPr>
          <p:cNvPr id="135" name="object 114"/>
          <p:cNvSpPr txBox="1"/>
          <p:nvPr/>
        </p:nvSpPr>
        <p:spPr>
          <a:xfrm>
            <a:off x="7918450" y="7635875"/>
            <a:ext cx="2743199" cy="438582"/>
          </a:xfrm>
          <a:prstGeom prst="rect">
            <a:avLst/>
          </a:prstGeom>
        </p:spPr>
        <p:txBody>
          <a:bodyPr vert="horz" wrap="square" lIns="0" tIns="0" rIns="0" bIns="0" rtlCol="0">
            <a:spAutoFit/>
          </a:bodyPr>
          <a:lstStyle/>
          <a:p>
            <a:pPr marL="12700" algn="ctr">
              <a:lnSpc>
                <a:spcPct val="100000"/>
              </a:lnSpc>
            </a:pPr>
            <a:r>
              <a:rPr lang="en-US" sz="2850" spc="-204" dirty="0" smtClean="0">
                <a:solidFill>
                  <a:srgbClr val="FFFFFF"/>
                </a:solidFill>
                <a:latin typeface="Arial"/>
                <a:cs typeface="Arial"/>
              </a:rPr>
              <a:t>jobs</a:t>
            </a:r>
            <a:endParaRPr sz="2850" dirty="0">
              <a:latin typeface="Arial"/>
              <a:cs typeface="Arial"/>
            </a:endParaRPr>
          </a:p>
        </p:txBody>
      </p:sp>
      <p:sp>
        <p:nvSpPr>
          <p:cNvPr id="136" name="object 114"/>
          <p:cNvSpPr txBox="1"/>
          <p:nvPr/>
        </p:nvSpPr>
        <p:spPr>
          <a:xfrm>
            <a:off x="7864036" y="9944142"/>
            <a:ext cx="2743199" cy="438582"/>
          </a:xfrm>
          <a:prstGeom prst="rect">
            <a:avLst/>
          </a:prstGeom>
        </p:spPr>
        <p:txBody>
          <a:bodyPr vert="horz" wrap="square" lIns="0" tIns="0" rIns="0" bIns="0" rtlCol="0">
            <a:spAutoFit/>
          </a:bodyPr>
          <a:lstStyle/>
          <a:p>
            <a:pPr marL="12700" algn="ctr">
              <a:lnSpc>
                <a:spcPct val="100000"/>
              </a:lnSpc>
            </a:pPr>
            <a:r>
              <a:rPr lang="en-US" sz="2850" spc="-204" dirty="0" smtClean="0">
                <a:solidFill>
                  <a:srgbClr val="FFFFFF"/>
                </a:solidFill>
                <a:latin typeface="Arial"/>
                <a:cs typeface="Arial"/>
              </a:rPr>
              <a:t>area</a:t>
            </a:r>
            <a:endParaRPr sz="2850" dirty="0">
              <a:latin typeface="Arial"/>
              <a:cs typeface="Arial"/>
            </a:endParaRPr>
          </a:p>
        </p:txBody>
      </p:sp>
      <p:sp>
        <p:nvSpPr>
          <p:cNvPr id="137" name="object 112"/>
          <p:cNvSpPr txBox="1"/>
          <p:nvPr/>
        </p:nvSpPr>
        <p:spPr>
          <a:xfrm>
            <a:off x="12558864" y="6673989"/>
            <a:ext cx="1243965" cy="1025922"/>
          </a:xfrm>
          <a:prstGeom prst="rect">
            <a:avLst/>
          </a:prstGeom>
        </p:spPr>
        <p:txBody>
          <a:bodyPr vert="horz" wrap="square" lIns="0" tIns="0" rIns="0" bIns="0" rtlCol="0">
            <a:spAutoFit/>
          </a:bodyPr>
          <a:lstStyle/>
          <a:p>
            <a:pPr marL="5080" algn="ctr">
              <a:lnSpc>
                <a:spcPts val="5265"/>
              </a:lnSpc>
            </a:pPr>
            <a:r>
              <a:rPr lang="ru-RU" sz="4550" b="1" spc="-355" dirty="0" smtClean="0">
                <a:solidFill>
                  <a:srgbClr val="DB6C2A"/>
                </a:solidFill>
                <a:latin typeface="Arial"/>
                <a:cs typeface="Arial"/>
              </a:rPr>
              <a:t>1000</a:t>
            </a:r>
            <a:endParaRPr sz="4550" dirty="0">
              <a:latin typeface="Arial"/>
              <a:cs typeface="Arial"/>
            </a:endParaRPr>
          </a:p>
          <a:p>
            <a:pPr algn="ctr">
              <a:lnSpc>
                <a:spcPts val="2685"/>
              </a:lnSpc>
            </a:pPr>
            <a:r>
              <a:rPr lang="en-US" sz="2400" spc="-114" dirty="0" smtClean="0">
                <a:solidFill>
                  <a:srgbClr val="FFFFFF"/>
                </a:solidFill>
                <a:latin typeface="Arial"/>
                <a:cs typeface="Arial"/>
              </a:rPr>
              <a:t>people</a:t>
            </a:r>
            <a:endParaRPr sz="2400" dirty="0">
              <a:latin typeface="Arial"/>
              <a:cs typeface="Arial"/>
            </a:endParaRPr>
          </a:p>
        </p:txBody>
      </p:sp>
      <p:sp>
        <p:nvSpPr>
          <p:cNvPr id="138" name="object 112"/>
          <p:cNvSpPr txBox="1"/>
          <p:nvPr/>
        </p:nvSpPr>
        <p:spPr>
          <a:xfrm>
            <a:off x="12414250" y="8808148"/>
            <a:ext cx="1607986" cy="1025922"/>
          </a:xfrm>
          <a:prstGeom prst="rect">
            <a:avLst/>
          </a:prstGeom>
        </p:spPr>
        <p:txBody>
          <a:bodyPr vert="horz" wrap="square" lIns="0" tIns="0" rIns="0" bIns="0" rtlCol="0">
            <a:spAutoFit/>
          </a:bodyPr>
          <a:lstStyle/>
          <a:p>
            <a:pPr marL="5080" algn="ctr">
              <a:lnSpc>
                <a:spcPts val="5265"/>
              </a:lnSpc>
            </a:pPr>
            <a:r>
              <a:rPr lang="ru-RU" sz="4550" b="1" spc="-355" dirty="0" smtClean="0">
                <a:solidFill>
                  <a:srgbClr val="DB6C2A"/>
                </a:solidFill>
                <a:latin typeface="Arial"/>
                <a:cs typeface="Arial"/>
              </a:rPr>
              <a:t>92</a:t>
            </a:r>
            <a:r>
              <a:rPr lang="en-US" sz="4550" b="1" spc="-355" dirty="0" smtClean="0">
                <a:solidFill>
                  <a:srgbClr val="DB6C2A"/>
                </a:solidFill>
                <a:latin typeface="Arial"/>
                <a:cs typeface="Arial"/>
              </a:rPr>
              <a:t>,000</a:t>
            </a:r>
            <a:endParaRPr sz="4550" dirty="0">
              <a:latin typeface="Arial"/>
              <a:cs typeface="Arial"/>
            </a:endParaRPr>
          </a:p>
          <a:p>
            <a:pPr algn="ctr">
              <a:lnSpc>
                <a:spcPts val="2685"/>
              </a:lnSpc>
            </a:pPr>
            <a:r>
              <a:rPr lang="en-US" sz="2400" spc="-114" dirty="0" smtClean="0">
                <a:solidFill>
                  <a:srgbClr val="FFFFFF"/>
                </a:solidFill>
                <a:latin typeface="Arial"/>
                <a:cs typeface="Arial"/>
              </a:rPr>
              <a:t>sq m</a:t>
            </a:r>
            <a:endParaRPr sz="24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 name="Рисунок 14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029511" y="721972"/>
            <a:ext cx="7150734" cy="630942"/>
          </a:xfrm>
          <a:prstGeom prst="rect">
            <a:avLst/>
          </a:prstGeom>
        </p:spPr>
        <p:txBody>
          <a:bodyPr vert="horz" wrap="square" lIns="0" tIns="0" rIns="0" bIns="0" rtlCol="0">
            <a:spAutoFit/>
          </a:bodyPr>
          <a:lstStyle/>
          <a:p>
            <a:pPr marL="12700">
              <a:lnSpc>
                <a:spcPct val="100000"/>
              </a:lnSpc>
            </a:pPr>
            <a:r>
              <a:rPr lang="en-US" sz="4100" spc="200" dirty="0" smtClean="0">
                <a:solidFill>
                  <a:srgbClr val="FFFFFF"/>
                </a:solidFill>
                <a:latin typeface="Calibri"/>
                <a:cs typeface="Calibri"/>
              </a:rPr>
              <a:t>INVESTMENT PROJECTS</a:t>
            </a:r>
            <a:endParaRPr sz="4100" dirty="0">
              <a:latin typeface="Calibri"/>
              <a:cs typeface="Calibri"/>
            </a:endParaRPr>
          </a:p>
        </p:txBody>
      </p:sp>
      <p:sp>
        <p:nvSpPr>
          <p:cNvPr id="107" name="object 107"/>
          <p:cNvSpPr txBox="1"/>
          <p:nvPr/>
        </p:nvSpPr>
        <p:spPr>
          <a:xfrm>
            <a:off x="8952924" y="3139395"/>
            <a:ext cx="10166926" cy="569387"/>
          </a:xfrm>
          <a:prstGeom prst="rect">
            <a:avLst/>
          </a:prstGeom>
        </p:spPr>
        <p:txBody>
          <a:bodyPr vert="horz" wrap="square" lIns="0" tIns="0" rIns="0" bIns="0" rtlCol="0">
            <a:spAutoFit/>
          </a:bodyPr>
          <a:lstStyle/>
          <a:p>
            <a:pPr marL="12700">
              <a:lnSpc>
                <a:spcPct val="100000"/>
              </a:lnSpc>
            </a:pPr>
            <a:r>
              <a:rPr lang="en-US" sz="3700" dirty="0" smtClean="0">
                <a:solidFill>
                  <a:srgbClr val="FFFFFF"/>
                </a:solidFill>
                <a:latin typeface="Arial"/>
                <a:cs typeface="Arial"/>
              </a:rPr>
              <a:t>         National Distribution Center</a:t>
            </a:r>
            <a:endParaRPr lang="ru-RU" sz="3700" dirty="0">
              <a:latin typeface="Arial"/>
              <a:cs typeface="Arial"/>
            </a:endParaRPr>
          </a:p>
        </p:txBody>
      </p:sp>
      <p:sp>
        <p:nvSpPr>
          <p:cNvPr id="112" name="object 112"/>
          <p:cNvSpPr txBox="1"/>
          <p:nvPr/>
        </p:nvSpPr>
        <p:spPr>
          <a:xfrm>
            <a:off x="12540552" y="3978275"/>
            <a:ext cx="1243965" cy="1705595"/>
          </a:xfrm>
          <a:prstGeom prst="rect">
            <a:avLst/>
          </a:prstGeom>
        </p:spPr>
        <p:txBody>
          <a:bodyPr vert="horz" wrap="square" lIns="0" tIns="0" rIns="0" bIns="0" rtlCol="0">
            <a:spAutoFit/>
          </a:bodyPr>
          <a:lstStyle/>
          <a:p>
            <a:pPr marL="5080" algn="ctr">
              <a:lnSpc>
                <a:spcPts val="5265"/>
              </a:lnSpc>
            </a:pPr>
            <a:r>
              <a:rPr lang="en-US" sz="2400" spc="-114" dirty="0" smtClean="0">
                <a:solidFill>
                  <a:srgbClr val="FFFFFF"/>
                </a:solidFill>
                <a:latin typeface="Arial"/>
                <a:cs typeface="Arial"/>
              </a:rPr>
              <a:t>RUR </a:t>
            </a:r>
            <a:r>
              <a:rPr sz="4550" b="1" spc="-355" dirty="0" smtClean="0">
                <a:solidFill>
                  <a:srgbClr val="DB6C2A"/>
                </a:solidFill>
                <a:latin typeface="Arial"/>
                <a:cs typeface="Arial"/>
              </a:rPr>
              <a:t>6.8</a:t>
            </a:r>
            <a:endParaRPr sz="4550" dirty="0">
              <a:latin typeface="Arial"/>
              <a:cs typeface="Arial"/>
            </a:endParaRPr>
          </a:p>
          <a:p>
            <a:pPr algn="ctr">
              <a:lnSpc>
                <a:spcPts val="2685"/>
              </a:lnSpc>
            </a:pPr>
            <a:r>
              <a:rPr lang="en-US" sz="2400" spc="-114" dirty="0" smtClean="0">
                <a:solidFill>
                  <a:srgbClr val="FFFFFF"/>
                </a:solidFill>
                <a:latin typeface="Arial"/>
                <a:cs typeface="Arial"/>
              </a:rPr>
              <a:t>billion</a:t>
            </a:r>
            <a:endParaRPr sz="2400" dirty="0">
              <a:latin typeface="Arial"/>
              <a:cs typeface="Arial"/>
            </a:endParaRPr>
          </a:p>
        </p:txBody>
      </p:sp>
      <p:sp>
        <p:nvSpPr>
          <p:cNvPr id="114" name="object 114"/>
          <p:cNvSpPr txBox="1"/>
          <p:nvPr/>
        </p:nvSpPr>
        <p:spPr>
          <a:xfrm>
            <a:off x="8478370" y="5488150"/>
            <a:ext cx="1742439" cy="438582"/>
          </a:xfrm>
          <a:prstGeom prst="rect">
            <a:avLst/>
          </a:prstGeom>
        </p:spPr>
        <p:txBody>
          <a:bodyPr vert="horz" wrap="square" lIns="0" tIns="0" rIns="0" bIns="0" rtlCol="0">
            <a:spAutoFit/>
          </a:bodyPr>
          <a:lstStyle/>
          <a:p>
            <a:pPr marL="12700">
              <a:lnSpc>
                <a:spcPct val="100000"/>
              </a:lnSpc>
            </a:pPr>
            <a:r>
              <a:rPr lang="en-US" sz="2850" spc="-204" dirty="0" smtClean="0">
                <a:solidFill>
                  <a:srgbClr val="FFFFFF"/>
                </a:solidFill>
                <a:latin typeface="Arial"/>
                <a:cs typeface="Arial"/>
              </a:rPr>
              <a:t>investment</a:t>
            </a:r>
            <a:endParaRPr sz="2850" dirty="0">
              <a:latin typeface="Arial"/>
              <a:cs typeface="Arial"/>
            </a:endParaRPr>
          </a:p>
        </p:txBody>
      </p:sp>
      <p:sp>
        <p:nvSpPr>
          <p:cNvPr id="121" name="object 121"/>
          <p:cNvSpPr txBox="1"/>
          <p:nvPr/>
        </p:nvSpPr>
        <p:spPr>
          <a:xfrm>
            <a:off x="8233833" y="7512184"/>
            <a:ext cx="2196465" cy="438582"/>
          </a:xfrm>
          <a:prstGeom prst="rect">
            <a:avLst/>
          </a:prstGeom>
        </p:spPr>
        <p:txBody>
          <a:bodyPr vert="horz" wrap="square" lIns="0" tIns="0" rIns="0" bIns="0" rtlCol="0">
            <a:spAutoFit/>
          </a:bodyPr>
          <a:lstStyle/>
          <a:p>
            <a:pPr marL="12700" algn="ctr">
              <a:lnSpc>
                <a:spcPct val="100000"/>
              </a:lnSpc>
            </a:pPr>
            <a:r>
              <a:rPr lang="en-US" sz="2850" spc="-210" dirty="0" smtClean="0">
                <a:solidFill>
                  <a:srgbClr val="FFFFFF"/>
                </a:solidFill>
                <a:latin typeface="Arial"/>
                <a:cs typeface="Arial"/>
              </a:rPr>
              <a:t>jobs</a:t>
            </a:r>
            <a:endParaRPr sz="2850" dirty="0">
              <a:latin typeface="Arial"/>
              <a:cs typeface="Arial"/>
            </a:endParaRPr>
          </a:p>
        </p:txBody>
      </p:sp>
      <p:sp>
        <p:nvSpPr>
          <p:cNvPr id="124" name="object 124"/>
          <p:cNvSpPr txBox="1"/>
          <p:nvPr/>
        </p:nvSpPr>
        <p:spPr>
          <a:xfrm>
            <a:off x="12635597" y="6527010"/>
            <a:ext cx="1136015" cy="1025922"/>
          </a:xfrm>
          <a:prstGeom prst="rect">
            <a:avLst/>
          </a:prstGeom>
        </p:spPr>
        <p:txBody>
          <a:bodyPr vert="horz" wrap="square" lIns="0" tIns="0" rIns="0" bIns="0" rtlCol="0">
            <a:spAutoFit/>
          </a:bodyPr>
          <a:lstStyle/>
          <a:p>
            <a:pPr algn="ctr">
              <a:lnSpc>
                <a:spcPts val="5265"/>
              </a:lnSpc>
            </a:pPr>
            <a:r>
              <a:rPr sz="4550" b="1" spc="-370" dirty="0">
                <a:solidFill>
                  <a:srgbClr val="DB6C2A"/>
                </a:solidFill>
                <a:latin typeface="Arial"/>
                <a:cs typeface="Arial"/>
              </a:rPr>
              <a:t>1000</a:t>
            </a:r>
            <a:endParaRPr sz="4550" dirty="0">
              <a:latin typeface="Arial"/>
              <a:cs typeface="Arial"/>
            </a:endParaRPr>
          </a:p>
          <a:p>
            <a:pPr algn="ctr">
              <a:lnSpc>
                <a:spcPts val="2685"/>
              </a:lnSpc>
            </a:pPr>
            <a:r>
              <a:rPr lang="en-US" sz="2400" spc="-155" dirty="0" smtClean="0">
                <a:solidFill>
                  <a:srgbClr val="FFFFFF"/>
                </a:solidFill>
                <a:latin typeface="Arial"/>
                <a:cs typeface="Arial"/>
              </a:rPr>
              <a:t>people</a:t>
            </a:r>
            <a:endParaRPr sz="2400" dirty="0">
              <a:latin typeface="Arial"/>
              <a:cs typeface="Arial"/>
            </a:endParaRPr>
          </a:p>
        </p:txBody>
      </p:sp>
      <p:sp>
        <p:nvSpPr>
          <p:cNvPr id="129" name="object 129"/>
          <p:cNvSpPr txBox="1"/>
          <p:nvPr/>
        </p:nvSpPr>
        <p:spPr>
          <a:xfrm>
            <a:off x="8605487" y="9706796"/>
            <a:ext cx="1350010" cy="438582"/>
          </a:xfrm>
          <a:prstGeom prst="rect">
            <a:avLst/>
          </a:prstGeom>
        </p:spPr>
        <p:txBody>
          <a:bodyPr vert="horz" wrap="square" lIns="0" tIns="0" rIns="0" bIns="0" rtlCol="0">
            <a:spAutoFit/>
          </a:bodyPr>
          <a:lstStyle/>
          <a:p>
            <a:pPr marL="12700" algn="ctr">
              <a:lnSpc>
                <a:spcPct val="100000"/>
              </a:lnSpc>
            </a:pPr>
            <a:r>
              <a:rPr lang="en-US" sz="2850" spc="-225" dirty="0" smtClean="0">
                <a:solidFill>
                  <a:srgbClr val="FFFFFF"/>
                </a:solidFill>
                <a:latin typeface="Arial"/>
                <a:cs typeface="Arial"/>
              </a:rPr>
              <a:t>area</a:t>
            </a:r>
            <a:endParaRPr sz="2850" dirty="0">
              <a:latin typeface="Arial"/>
              <a:cs typeface="Arial"/>
            </a:endParaRPr>
          </a:p>
        </p:txBody>
      </p:sp>
      <p:sp>
        <p:nvSpPr>
          <p:cNvPr id="132" name="object 132"/>
          <p:cNvSpPr txBox="1"/>
          <p:nvPr/>
        </p:nvSpPr>
        <p:spPr>
          <a:xfrm>
            <a:off x="12185650" y="8667353"/>
            <a:ext cx="1905000" cy="1025922"/>
          </a:xfrm>
          <a:prstGeom prst="rect">
            <a:avLst/>
          </a:prstGeom>
        </p:spPr>
        <p:txBody>
          <a:bodyPr vert="horz" wrap="square" lIns="0" tIns="0" rIns="0" bIns="0" rtlCol="0">
            <a:spAutoFit/>
          </a:bodyPr>
          <a:lstStyle/>
          <a:p>
            <a:pPr marL="5080" algn="ctr">
              <a:lnSpc>
                <a:spcPts val="5265"/>
              </a:lnSpc>
            </a:pPr>
            <a:r>
              <a:rPr sz="4550" b="1" spc="-370" dirty="0" smtClean="0">
                <a:solidFill>
                  <a:srgbClr val="DB6C2A"/>
                </a:solidFill>
                <a:latin typeface="Arial"/>
                <a:cs typeface="Arial"/>
              </a:rPr>
              <a:t>138</a:t>
            </a:r>
            <a:r>
              <a:rPr lang="en-US" sz="4550" b="1" spc="-370" dirty="0" smtClean="0">
                <a:solidFill>
                  <a:srgbClr val="DB6C2A"/>
                </a:solidFill>
                <a:latin typeface="Arial"/>
                <a:cs typeface="Arial"/>
              </a:rPr>
              <a:t>,000</a:t>
            </a:r>
            <a:endParaRPr sz="4550" dirty="0">
              <a:latin typeface="Arial"/>
              <a:cs typeface="Arial"/>
            </a:endParaRPr>
          </a:p>
          <a:p>
            <a:pPr algn="ctr">
              <a:lnSpc>
                <a:spcPts val="2685"/>
              </a:lnSpc>
            </a:pPr>
            <a:r>
              <a:rPr lang="en-US" sz="2400" spc="-110" dirty="0" smtClean="0">
                <a:solidFill>
                  <a:srgbClr val="FFFFFF"/>
                </a:solidFill>
                <a:latin typeface="Arial"/>
                <a:cs typeface="Arial"/>
              </a:rPr>
              <a:t>sq m</a:t>
            </a:r>
            <a:endParaRPr sz="2400" dirty="0">
              <a:latin typeface="Arial"/>
              <a:cs typeface="Arial"/>
            </a:endParaRPr>
          </a:p>
        </p:txBody>
      </p:sp>
      <p:sp>
        <p:nvSpPr>
          <p:cNvPr id="140" name="object 140"/>
          <p:cNvSpPr/>
          <p:nvPr/>
        </p:nvSpPr>
        <p:spPr>
          <a:xfrm>
            <a:off x="20103408" y="9109"/>
            <a:ext cx="1270" cy="11299825"/>
          </a:xfrm>
          <a:custGeom>
            <a:avLst/>
            <a:gdLst/>
            <a:ahLst/>
            <a:cxnLst/>
            <a:rect l="l" t="t" r="r" b="b"/>
            <a:pathLst>
              <a:path w="1269" h="11299825">
                <a:moveTo>
                  <a:pt x="0" y="11299446"/>
                </a:moveTo>
                <a:lnTo>
                  <a:pt x="691" y="11299446"/>
                </a:lnTo>
                <a:lnTo>
                  <a:pt x="691" y="0"/>
                </a:lnTo>
                <a:lnTo>
                  <a:pt x="0" y="0"/>
                </a:lnTo>
                <a:lnTo>
                  <a:pt x="0" y="11299446"/>
                </a:lnTo>
              </a:path>
            </a:pathLst>
          </a:custGeom>
        </p:spPr>
        <p:txBody>
          <a:bodyPr wrap="square" lIns="0" tIns="0" rIns="0" bIns="0" rtlCol="0"/>
          <a:lstStyle/>
          <a:p>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 name="Рисунок 15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926397" y="721972"/>
            <a:ext cx="7150734" cy="630942"/>
          </a:xfrm>
          <a:prstGeom prst="rect">
            <a:avLst/>
          </a:prstGeom>
        </p:spPr>
        <p:txBody>
          <a:bodyPr vert="horz" wrap="square" lIns="0" tIns="0" rIns="0" bIns="0" rtlCol="0">
            <a:spAutoFit/>
          </a:bodyPr>
          <a:lstStyle/>
          <a:p>
            <a:pPr marL="12700">
              <a:lnSpc>
                <a:spcPct val="100000"/>
              </a:lnSpc>
            </a:pPr>
            <a:r>
              <a:rPr lang="en-US" sz="4100" spc="200" dirty="0" smtClean="0">
                <a:solidFill>
                  <a:srgbClr val="FFFFFF"/>
                </a:solidFill>
                <a:latin typeface="Calibri"/>
                <a:cs typeface="Calibri"/>
              </a:rPr>
              <a:t>INVESTMENT PROJECTS</a:t>
            </a:r>
            <a:endParaRPr sz="4100" dirty="0">
              <a:latin typeface="Calibri"/>
              <a:cs typeface="Calibri"/>
            </a:endParaRPr>
          </a:p>
        </p:txBody>
      </p:sp>
      <p:sp>
        <p:nvSpPr>
          <p:cNvPr id="102" name="object 102"/>
          <p:cNvSpPr/>
          <p:nvPr/>
        </p:nvSpPr>
        <p:spPr>
          <a:xfrm>
            <a:off x="12159150" y="2086877"/>
            <a:ext cx="4237912" cy="512309"/>
          </a:xfrm>
          <a:prstGeom prst="rect">
            <a:avLst/>
          </a:prstGeom>
          <a:blipFill>
            <a:blip r:embed="rId4" cstate="print"/>
            <a:stretch>
              <a:fillRect/>
            </a:stretch>
          </a:blipFill>
        </p:spPr>
        <p:txBody>
          <a:bodyPr wrap="square" lIns="0" tIns="0" rIns="0" bIns="0" rtlCol="0"/>
          <a:lstStyle/>
          <a:p>
            <a:endParaRPr dirty="0"/>
          </a:p>
        </p:txBody>
      </p:sp>
      <p:sp>
        <p:nvSpPr>
          <p:cNvPr id="103" name="object 103"/>
          <p:cNvSpPr/>
          <p:nvPr/>
        </p:nvSpPr>
        <p:spPr>
          <a:xfrm>
            <a:off x="12137018" y="2702982"/>
            <a:ext cx="161925" cy="125730"/>
          </a:xfrm>
          <a:custGeom>
            <a:avLst/>
            <a:gdLst/>
            <a:ahLst/>
            <a:cxnLst/>
            <a:rect l="l" t="t" r="r" b="b"/>
            <a:pathLst>
              <a:path w="161925" h="125730">
                <a:moveTo>
                  <a:pt x="63980" y="20166"/>
                </a:moveTo>
                <a:lnTo>
                  <a:pt x="46553" y="20166"/>
                </a:lnTo>
                <a:lnTo>
                  <a:pt x="47317" y="24836"/>
                </a:lnTo>
                <a:lnTo>
                  <a:pt x="48071" y="30438"/>
                </a:lnTo>
                <a:lnTo>
                  <a:pt x="61307" y="125629"/>
                </a:lnTo>
                <a:lnTo>
                  <a:pt x="83615" y="92478"/>
                </a:lnTo>
                <a:lnTo>
                  <a:pt x="71380" y="92478"/>
                </a:lnTo>
                <a:lnTo>
                  <a:pt x="71746" y="89201"/>
                </a:lnTo>
                <a:lnTo>
                  <a:pt x="71356" y="86080"/>
                </a:lnTo>
                <a:lnTo>
                  <a:pt x="63980" y="20166"/>
                </a:lnTo>
                <a:close/>
              </a:path>
              <a:path w="161925" h="125730">
                <a:moveTo>
                  <a:pt x="59118" y="0"/>
                </a:moveTo>
                <a:lnTo>
                  <a:pt x="34690" y="0"/>
                </a:lnTo>
                <a:lnTo>
                  <a:pt x="37045" y="1759"/>
                </a:lnTo>
                <a:lnTo>
                  <a:pt x="37799" y="3329"/>
                </a:lnTo>
                <a:lnTo>
                  <a:pt x="37799" y="7005"/>
                </a:lnTo>
                <a:lnTo>
                  <a:pt x="37433" y="8722"/>
                </a:lnTo>
                <a:lnTo>
                  <a:pt x="36857" y="10901"/>
                </a:lnTo>
                <a:lnTo>
                  <a:pt x="16868" y="90205"/>
                </a:lnTo>
                <a:lnTo>
                  <a:pt x="12586" y="103348"/>
                </a:lnTo>
                <a:lnTo>
                  <a:pt x="7157" y="114336"/>
                </a:lnTo>
                <a:lnTo>
                  <a:pt x="0" y="123703"/>
                </a:lnTo>
                <a:lnTo>
                  <a:pt x="23109" y="123703"/>
                </a:lnTo>
                <a:lnTo>
                  <a:pt x="22302" y="121765"/>
                </a:lnTo>
                <a:lnTo>
                  <a:pt x="21915" y="119053"/>
                </a:lnTo>
                <a:lnTo>
                  <a:pt x="21995" y="114336"/>
                </a:lnTo>
                <a:lnTo>
                  <a:pt x="23205" y="103546"/>
                </a:lnTo>
                <a:lnTo>
                  <a:pt x="26198" y="89588"/>
                </a:lnTo>
                <a:lnTo>
                  <a:pt x="43013" y="23088"/>
                </a:lnTo>
                <a:lnTo>
                  <a:pt x="43841" y="20166"/>
                </a:lnTo>
                <a:lnTo>
                  <a:pt x="63980" y="20166"/>
                </a:lnTo>
                <a:lnTo>
                  <a:pt x="62050" y="2921"/>
                </a:lnTo>
                <a:lnTo>
                  <a:pt x="61861" y="397"/>
                </a:lnTo>
                <a:lnTo>
                  <a:pt x="59118" y="0"/>
                </a:lnTo>
                <a:close/>
              </a:path>
              <a:path w="161925" h="125730">
                <a:moveTo>
                  <a:pt x="152448" y="20166"/>
                </a:moveTo>
                <a:lnTo>
                  <a:pt x="134173" y="20166"/>
                </a:lnTo>
                <a:lnTo>
                  <a:pt x="134383" y="20585"/>
                </a:lnTo>
                <a:lnTo>
                  <a:pt x="134383" y="22104"/>
                </a:lnTo>
                <a:lnTo>
                  <a:pt x="134188" y="23380"/>
                </a:lnTo>
                <a:lnTo>
                  <a:pt x="134094" y="23674"/>
                </a:lnTo>
                <a:lnTo>
                  <a:pt x="133786" y="24449"/>
                </a:lnTo>
                <a:lnTo>
                  <a:pt x="114877" y="99729"/>
                </a:lnTo>
                <a:lnTo>
                  <a:pt x="110904" y="112376"/>
                </a:lnTo>
                <a:lnTo>
                  <a:pt x="105661" y="123703"/>
                </a:lnTo>
                <a:lnTo>
                  <a:pt x="134173" y="123703"/>
                </a:lnTo>
                <a:lnTo>
                  <a:pt x="133200" y="120593"/>
                </a:lnTo>
                <a:lnTo>
                  <a:pt x="132812" y="117284"/>
                </a:lnTo>
                <a:lnTo>
                  <a:pt x="132812" y="108980"/>
                </a:lnTo>
                <a:lnTo>
                  <a:pt x="141674" y="62087"/>
                </a:lnTo>
                <a:lnTo>
                  <a:pt x="151598" y="23088"/>
                </a:lnTo>
                <a:lnTo>
                  <a:pt x="152448" y="20166"/>
                </a:lnTo>
                <a:close/>
              </a:path>
              <a:path w="161925" h="125730">
                <a:moveTo>
                  <a:pt x="161324" y="0"/>
                </a:moveTo>
                <a:lnTo>
                  <a:pt x="135734" y="0"/>
                </a:lnTo>
                <a:lnTo>
                  <a:pt x="133200" y="4094"/>
                </a:lnTo>
                <a:lnTo>
                  <a:pt x="120314" y="23475"/>
                </a:lnTo>
                <a:lnTo>
                  <a:pt x="77578" y="87850"/>
                </a:lnTo>
                <a:lnTo>
                  <a:pt x="75819" y="90562"/>
                </a:lnTo>
                <a:lnTo>
                  <a:pt x="74636" y="92478"/>
                </a:lnTo>
                <a:lnTo>
                  <a:pt x="83615" y="92478"/>
                </a:lnTo>
                <a:lnTo>
                  <a:pt x="130310" y="23088"/>
                </a:lnTo>
                <a:lnTo>
                  <a:pt x="131283" y="21528"/>
                </a:lnTo>
                <a:lnTo>
                  <a:pt x="132226" y="20166"/>
                </a:lnTo>
                <a:lnTo>
                  <a:pt x="152448" y="20166"/>
                </a:lnTo>
                <a:lnTo>
                  <a:pt x="155146" y="10901"/>
                </a:lnTo>
                <a:lnTo>
                  <a:pt x="161324" y="0"/>
                </a:lnTo>
                <a:close/>
              </a:path>
            </a:pathLst>
          </a:custGeom>
          <a:solidFill>
            <a:srgbClr val="FFFFFF"/>
          </a:solidFill>
        </p:spPr>
        <p:txBody>
          <a:bodyPr wrap="square" lIns="0" tIns="0" rIns="0" bIns="0" rtlCol="0"/>
          <a:lstStyle/>
          <a:p>
            <a:endParaRPr dirty="0"/>
          </a:p>
        </p:txBody>
      </p:sp>
      <p:sp>
        <p:nvSpPr>
          <p:cNvPr id="104" name="object 104"/>
          <p:cNvSpPr/>
          <p:nvPr/>
        </p:nvSpPr>
        <p:spPr>
          <a:xfrm>
            <a:off x="12406576" y="2699924"/>
            <a:ext cx="127000" cy="130175"/>
          </a:xfrm>
          <a:custGeom>
            <a:avLst/>
            <a:gdLst/>
            <a:ahLst/>
            <a:cxnLst/>
            <a:rect l="l" t="t" r="r" b="b"/>
            <a:pathLst>
              <a:path w="127000" h="130175">
                <a:moveTo>
                  <a:pt x="77716" y="0"/>
                </a:moveTo>
                <a:lnTo>
                  <a:pt x="37264" y="12804"/>
                </a:lnTo>
                <a:lnTo>
                  <a:pt x="9997" y="43687"/>
                </a:lnTo>
                <a:lnTo>
                  <a:pt x="0" y="84117"/>
                </a:lnTo>
                <a:lnTo>
                  <a:pt x="410" y="90860"/>
                </a:lnTo>
                <a:lnTo>
                  <a:pt x="34672" y="127776"/>
                </a:lnTo>
                <a:lnTo>
                  <a:pt x="52881" y="129693"/>
                </a:lnTo>
                <a:lnTo>
                  <a:pt x="66995" y="127389"/>
                </a:lnTo>
                <a:lnTo>
                  <a:pt x="79953" y="122604"/>
                </a:lnTo>
                <a:lnTo>
                  <a:pt x="86847" y="118465"/>
                </a:lnTo>
                <a:lnTo>
                  <a:pt x="36012" y="118465"/>
                </a:lnTo>
                <a:lnTo>
                  <a:pt x="26305" y="109950"/>
                </a:lnTo>
                <a:lnTo>
                  <a:pt x="20794" y="97184"/>
                </a:lnTo>
                <a:lnTo>
                  <a:pt x="19080" y="81578"/>
                </a:lnTo>
                <a:lnTo>
                  <a:pt x="20594" y="68547"/>
                </a:lnTo>
                <a:lnTo>
                  <a:pt x="37331" y="32380"/>
                </a:lnTo>
                <a:lnTo>
                  <a:pt x="72719" y="11548"/>
                </a:lnTo>
                <a:lnTo>
                  <a:pt x="88741" y="10444"/>
                </a:lnTo>
                <a:lnTo>
                  <a:pt x="110891" y="10444"/>
                </a:lnTo>
                <a:lnTo>
                  <a:pt x="108366" y="8094"/>
                </a:lnTo>
                <a:lnTo>
                  <a:pt x="94948" y="2139"/>
                </a:lnTo>
                <a:lnTo>
                  <a:pt x="77716" y="0"/>
                </a:lnTo>
                <a:close/>
              </a:path>
              <a:path w="127000" h="130175">
                <a:moveTo>
                  <a:pt x="110891" y="10444"/>
                </a:moveTo>
                <a:lnTo>
                  <a:pt x="88741" y="10444"/>
                </a:lnTo>
                <a:lnTo>
                  <a:pt x="99650" y="18378"/>
                </a:lnTo>
                <a:lnTo>
                  <a:pt x="105860" y="30556"/>
                </a:lnTo>
                <a:lnTo>
                  <a:pt x="107829" y="44935"/>
                </a:lnTo>
                <a:lnTo>
                  <a:pt x="107659" y="50277"/>
                </a:lnTo>
                <a:lnTo>
                  <a:pt x="105882" y="63070"/>
                </a:lnTo>
                <a:lnTo>
                  <a:pt x="88587" y="98128"/>
                </a:lnTo>
                <a:lnTo>
                  <a:pt x="52446" y="117709"/>
                </a:lnTo>
                <a:lnTo>
                  <a:pt x="36012" y="118465"/>
                </a:lnTo>
                <a:lnTo>
                  <a:pt x="86847" y="118465"/>
                </a:lnTo>
                <a:lnTo>
                  <a:pt x="117506" y="83884"/>
                </a:lnTo>
                <a:lnTo>
                  <a:pt x="126866" y="41608"/>
                </a:lnTo>
                <a:lnTo>
                  <a:pt x="124213" y="28552"/>
                </a:lnTo>
                <a:lnTo>
                  <a:pt x="118083" y="17140"/>
                </a:lnTo>
                <a:lnTo>
                  <a:pt x="110891" y="10444"/>
                </a:lnTo>
                <a:close/>
              </a:path>
            </a:pathLst>
          </a:custGeom>
          <a:solidFill>
            <a:srgbClr val="FFFFFF"/>
          </a:solidFill>
        </p:spPr>
        <p:txBody>
          <a:bodyPr wrap="square" lIns="0" tIns="0" rIns="0" bIns="0" rtlCol="0"/>
          <a:lstStyle/>
          <a:p>
            <a:endParaRPr dirty="0"/>
          </a:p>
        </p:txBody>
      </p:sp>
      <p:sp>
        <p:nvSpPr>
          <p:cNvPr id="105" name="object 105"/>
          <p:cNvSpPr/>
          <p:nvPr/>
        </p:nvSpPr>
        <p:spPr>
          <a:xfrm>
            <a:off x="12654177" y="2700062"/>
            <a:ext cx="104139" cy="129539"/>
          </a:xfrm>
          <a:custGeom>
            <a:avLst/>
            <a:gdLst/>
            <a:ahLst/>
            <a:cxnLst/>
            <a:rect l="l" t="t" r="r" b="b"/>
            <a:pathLst>
              <a:path w="104140" h="129539">
                <a:moveTo>
                  <a:pt x="73788" y="0"/>
                </a:moveTo>
                <a:lnTo>
                  <a:pt x="36287" y="12617"/>
                </a:lnTo>
                <a:lnTo>
                  <a:pt x="9776" y="43030"/>
                </a:lnTo>
                <a:lnTo>
                  <a:pt x="0" y="87989"/>
                </a:lnTo>
                <a:lnTo>
                  <a:pt x="3438" y="100991"/>
                </a:lnTo>
                <a:lnTo>
                  <a:pt x="10105" y="112411"/>
                </a:lnTo>
                <a:lnTo>
                  <a:pt x="20029" y="121483"/>
                </a:lnTo>
                <a:lnTo>
                  <a:pt x="33242" y="127444"/>
                </a:lnTo>
                <a:lnTo>
                  <a:pt x="49771" y="129531"/>
                </a:lnTo>
                <a:lnTo>
                  <a:pt x="67219" y="125668"/>
                </a:lnTo>
                <a:lnTo>
                  <a:pt x="79793" y="118491"/>
                </a:lnTo>
                <a:lnTo>
                  <a:pt x="83550" y="114550"/>
                </a:lnTo>
                <a:lnTo>
                  <a:pt x="44430" y="114550"/>
                </a:lnTo>
                <a:lnTo>
                  <a:pt x="32890" y="109508"/>
                </a:lnTo>
                <a:lnTo>
                  <a:pt x="24907" y="100219"/>
                </a:lnTo>
                <a:lnTo>
                  <a:pt x="20381" y="86633"/>
                </a:lnTo>
                <a:lnTo>
                  <a:pt x="19211" y="68696"/>
                </a:lnTo>
                <a:lnTo>
                  <a:pt x="22109" y="55886"/>
                </a:lnTo>
                <a:lnTo>
                  <a:pt x="44207" y="22873"/>
                </a:lnTo>
                <a:lnTo>
                  <a:pt x="87002" y="9409"/>
                </a:lnTo>
                <a:lnTo>
                  <a:pt x="101165" y="9409"/>
                </a:lnTo>
                <a:lnTo>
                  <a:pt x="99730" y="1006"/>
                </a:lnTo>
                <a:lnTo>
                  <a:pt x="88130" y="295"/>
                </a:lnTo>
                <a:lnTo>
                  <a:pt x="73788" y="0"/>
                </a:lnTo>
                <a:close/>
              </a:path>
              <a:path w="104140" h="129539">
                <a:moveTo>
                  <a:pt x="91334" y="102796"/>
                </a:moveTo>
                <a:lnTo>
                  <a:pt x="85677" y="106060"/>
                </a:lnTo>
                <a:lnTo>
                  <a:pt x="76039" y="110610"/>
                </a:lnTo>
                <a:lnTo>
                  <a:pt x="62551" y="113787"/>
                </a:lnTo>
                <a:lnTo>
                  <a:pt x="44430" y="114550"/>
                </a:lnTo>
                <a:lnTo>
                  <a:pt x="83550" y="114550"/>
                </a:lnTo>
                <a:lnTo>
                  <a:pt x="87746" y="110150"/>
                </a:lnTo>
                <a:lnTo>
                  <a:pt x="91334" y="102796"/>
                </a:lnTo>
                <a:close/>
              </a:path>
              <a:path w="104140" h="129539">
                <a:moveTo>
                  <a:pt x="101165" y="9409"/>
                </a:moveTo>
                <a:lnTo>
                  <a:pt x="87002" y="9409"/>
                </a:lnTo>
                <a:lnTo>
                  <a:pt x="98653" y="16101"/>
                </a:lnTo>
                <a:lnTo>
                  <a:pt x="103354" y="25793"/>
                </a:lnTo>
                <a:lnTo>
                  <a:pt x="103962" y="25793"/>
                </a:lnTo>
                <a:lnTo>
                  <a:pt x="101165" y="9409"/>
                </a:lnTo>
                <a:close/>
              </a:path>
            </a:pathLst>
          </a:custGeom>
          <a:solidFill>
            <a:srgbClr val="FFFFFF"/>
          </a:solidFill>
        </p:spPr>
        <p:txBody>
          <a:bodyPr wrap="square" lIns="0" tIns="0" rIns="0" bIns="0" rtlCol="0"/>
          <a:lstStyle/>
          <a:p>
            <a:endParaRPr dirty="0"/>
          </a:p>
        </p:txBody>
      </p:sp>
      <p:sp>
        <p:nvSpPr>
          <p:cNvPr id="106" name="object 106"/>
          <p:cNvSpPr/>
          <p:nvPr/>
        </p:nvSpPr>
        <p:spPr>
          <a:xfrm>
            <a:off x="12868495" y="2702983"/>
            <a:ext cx="120650" cy="123825"/>
          </a:xfrm>
          <a:custGeom>
            <a:avLst/>
            <a:gdLst/>
            <a:ahLst/>
            <a:cxnLst/>
            <a:rect l="l" t="t" r="r" b="b"/>
            <a:pathLst>
              <a:path w="120650" h="123825">
                <a:moveTo>
                  <a:pt x="56815" y="0"/>
                </a:moveTo>
                <a:lnTo>
                  <a:pt x="30857" y="0"/>
                </a:lnTo>
                <a:lnTo>
                  <a:pt x="31611" y="1958"/>
                </a:lnTo>
                <a:lnTo>
                  <a:pt x="31791" y="3706"/>
                </a:lnTo>
                <a:lnTo>
                  <a:pt x="10024" y="100304"/>
                </a:lnTo>
                <a:lnTo>
                  <a:pt x="0" y="123692"/>
                </a:lnTo>
                <a:lnTo>
                  <a:pt x="26030" y="123692"/>
                </a:lnTo>
                <a:lnTo>
                  <a:pt x="25234" y="121587"/>
                </a:lnTo>
                <a:lnTo>
                  <a:pt x="24847" y="119252"/>
                </a:lnTo>
                <a:lnTo>
                  <a:pt x="24847" y="111096"/>
                </a:lnTo>
                <a:lnTo>
                  <a:pt x="26397" y="104331"/>
                </a:lnTo>
                <a:lnTo>
                  <a:pt x="27936" y="98290"/>
                </a:lnTo>
                <a:lnTo>
                  <a:pt x="35496" y="67872"/>
                </a:lnTo>
                <a:lnTo>
                  <a:pt x="36302" y="64762"/>
                </a:lnTo>
                <a:lnTo>
                  <a:pt x="37464" y="62814"/>
                </a:lnTo>
                <a:lnTo>
                  <a:pt x="59395" y="62814"/>
                </a:lnTo>
                <a:lnTo>
                  <a:pt x="55530" y="55642"/>
                </a:lnTo>
                <a:lnTo>
                  <a:pt x="38585" y="55642"/>
                </a:lnTo>
                <a:lnTo>
                  <a:pt x="46664" y="23336"/>
                </a:lnTo>
                <a:lnTo>
                  <a:pt x="50437" y="10864"/>
                </a:lnTo>
                <a:lnTo>
                  <a:pt x="56815" y="0"/>
                </a:lnTo>
                <a:close/>
              </a:path>
              <a:path w="120650" h="123825">
                <a:moveTo>
                  <a:pt x="59395" y="62814"/>
                </a:moveTo>
                <a:lnTo>
                  <a:pt x="39799" y="62814"/>
                </a:lnTo>
                <a:lnTo>
                  <a:pt x="40752" y="63799"/>
                </a:lnTo>
                <a:lnTo>
                  <a:pt x="41684" y="65725"/>
                </a:lnTo>
                <a:lnTo>
                  <a:pt x="68657" y="118488"/>
                </a:lnTo>
                <a:lnTo>
                  <a:pt x="69987" y="121587"/>
                </a:lnTo>
                <a:lnTo>
                  <a:pt x="71380" y="123692"/>
                </a:lnTo>
                <a:lnTo>
                  <a:pt x="74887" y="123692"/>
                </a:lnTo>
                <a:lnTo>
                  <a:pt x="93572" y="123307"/>
                </a:lnTo>
                <a:lnTo>
                  <a:pt x="86433" y="112929"/>
                </a:lnTo>
                <a:lnTo>
                  <a:pt x="80290" y="101599"/>
                </a:lnTo>
                <a:lnTo>
                  <a:pt x="59395" y="62814"/>
                </a:lnTo>
                <a:close/>
              </a:path>
              <a:path w="120650" h="123825">
                <a:moveTo>
                  <a:pt x="120436" y="0"/>
                </a:moveTo>
                <a:lnTo>
                  <a:pt x="96405" y="0"/>
                </a:lnTo>
                <a:lnTo>
                  <a:pt x="96405" y="764"/>
                </a:lnTo>
                <a:lnTo>
                  <a:pt x="95986" y="2146"/>
                </a:lnTo>
                <a:lnTo>
                  <a:pt x="95620" y="3706"/>
                </a:lnTo>
                <a:lnTo>
                  <a:pt x="94813" y="6408"/>
                </a:lnTo>
                <a:lnTo>
                  <a:pt x="91546" y="10680"/>
                </a:lnTo>
                <a:lnTo>
                  <a:pt x="85924" y="15737"/>
                </a:lnTo>
                <a:lnTo>
                  <a:pt x="49631" y="49631"/>
                </a:lnTo>
                <a:lnTo>
                  <a:pt x="45024" y="54113"/>
                </a:lnTo>
                <a:lnTo>
                  <a:pt x="41307" y="55642"/>
                </a:lnTo>
                <a:lnTo>
                  <a:pt x="55530" y="55642"/>
                </a:lnTo>
                <a:lnTo>
                  <a:pt x="54898" y="54469"/>
                </a:lnTo>
                <a:lnTo>
                  <a:pt x="99838" y="14153"/>
                </a:lnTo>
                <a:lnTo>
                  <a:pt x="109785" y="7225"/>
                </a:lnTo>
                <a:lnTo>
                  <a:pt x="120436" y="0"/>
                </a:lnTo>
                <a:close/>
              </a:path>
            </a:pathLst>
          </a:custGeom>
          <a:solidFill>
            <a:srgbClr val="FFFFFF"/>
          </a:solidFill>
        </p:spPr>
        <p:txBody>
          <a:bodyPr wrap="square" lIns="0" tIns="0" rIns="0" bIns="0" rtlCol="0"/>
          <a:lstStyle/>
          <a:p>
            <a:endParaRPr dirty="0"/>
          </a:p>
        </p:txBody>
      </p:sp>
      <p:sp>
        <p:nvSpPr>
          <p:cNvPr id="107" name="object 107"/>
          <p:cNvSpPr/>
          <p:nvPr/>
        </p:nvSpPr>
        <p:spPr>
          <a:xfrm>
            <a:off x="13082246" y="2699924"/>
            <a:ext cx="127000" cy="130175"/>
          </a:xfrm>
          <a:custGeom>
            <a:avLst/>
            <a:gdLst/>
            <a:ahLst/>
            <a:cxnLst/>
            <a:rect l="l" t="t" r="r" b="b"/>
            <a:pathLst>
              <a:path w="127000" h="130175">
                <a:moveTo>
                  <a:pt x="77714" y="0"/>
                </a:moveTo>
                <a:lnTo>
                  <a:pt x="37261" y="12801"/>
                </a:lnTo>
                <a:lnTo>
                  <a:pt x="9995" y="43685"/>
                </a:lnTo>
                <a:lnTo>
                  <a:pt x="0" y="84117"/>
                </a:lnTo>
                <a:lnTo>
                  <a:pt x="413" y="90887"/>
                </a:lnTo>
                <a:lnTo>
                  <a:pt x="34696" y="127777"/>
                </a:lnTo>
                <a:lnTo>
                  <a:pt x="52919" y="129692"/>
                </a:lnTo>
                <a:lnTo>
                  <a:pt x="67028" y="127388"/>
                </a:lnTo>
                <a:lnTo>
                  <a:pt x="79983" y="122602"/>
                </a:lnTo>
                <a:lnTo>
                  <a:pt x="86871" y="118465"/>
                </a:lnTo>
                <a:lnTo>
                  <a:pt x="36018" y="118465"/>
                </a:lnTo>
                <a:lnTo>
                  <a:pt x="26310" y="109950"/>
                </a:lnTo>
                <a:lnTo>
                  <a:pt x="20790" y="97184"/>
                </a:lnTo>
                <a:lnTo>
                  <a:pt x="19069" y="81577"/>
                </a:lnTo>
                <a:lnTo>
                  <a:pt x="20583" y="68547"/>
                </a:lnTo>
                <a:lnTo>
                  <a:pt x="37314" y="32379"/>
                </a:lnTo>
                <a:lnTo>
                  <a:pt x="72707" y="11545"/>
                </a:lnTo>
                <a:lnTo>
                  <a:pt x="88737" y="10440"/>
                </a:lnTo>
                <a:lnTo>
                  <a:pt x="110889" y="10440"/>
                </a:lnTo>
                <a:lnTo>
                  <a:pt x="108362" y="8090"/>
                </a:lnTo>
                <a:lnTo>
                  <a:pt x="94941" y="2138"/>
                </a:lnTo>
                <a:lnTo>
                  <a:pt x="77714" y="0"/>
                </a:lnTo>
                <a:close/>
              </a:path>
              <a:path w="127000" h="130175">
                <a:moveTo>
                  <a:pt x="110889" y="10440"/>
                </a:moveTo>
                <a:lnTo>
                  <a:pt x="88737" y="10440"/>
                </a:lnTo>
                <a:lnTo>
                  <a:pt x="99646" y="18372"/>
                </a:lnTo>
                <a:lnTo>
                  <a:pt x="105839" y="30552"/>
                </a:lnTo>
                <a:lnTo>
                  <a:pt x="107797" y="44935"/>
                </a:lnTo>
                <a:lnTo>
                  <a:pt x="107629" y="50254"/>
                </a:lnTo>
                <a:lnTo>
                  <a:pt x="105859" y="63049"/>
                </a:lnTo>
                <a:lnTo>
                  <a:pt x="88590" y="98119"/>
                </a:lnTo>
                <a:lnTo>
                  <a:pt x="52458" y="117709"/>
                </a:lnTo>
                <a:lnTo>
                  <a:pt x="36018" y="118465"/>
                </a:lnTo>
                <a:lnTo>
                  <a:pt x="86871" y="118465"/>
                </a:lnTo>
                <a:lnTo>
                  <a:pt x="117528" y="83877"/>
                </a:lnTo>
                <a:lnTo>
                  <a:pt x="126885" y="41591"/>
                </a:lnTo>
                <a:lnTo>
                  <a:pt x="124225" y="28540"/>
                </a:lnTo>
                <a:lnTo>
                  <a:pt x="118087" y="17132"/>
                </a:lnTo>
                <a:lnTo>
                  <a:pt x="110889" y="10440"/>
                </a:lnTo>
                <a:close/>
              </a:path>
            </a:pathLst>
          </a:custGeom>
          <a:solidFill>
            <a:srgbClr val="FFFFFF"/>
          </a:solidFill>
        </p:spPr>
        <p:txBody>
          <a:bodyPr wrap="square" lIns="0" tIns="0" rIns="0" bIns="0" rtlCol="0"/>
          <a:lstStyle/>
          <a:p>
            <a:endParaRPr dirty="0"/>
          </a:p>
        </p:txBody>
      </p:sp>
      <p:sp>
        <p:nvSpPr>
          <p:cNvPr id="108" name="object 108"/>
          <p:cNvSpPr/>
          <p:nvPr/>
        </p:nvSpPr>
        <p:spPr>
          <a:xfrm>
            <a:off x="13323075" y="2701268"/>
            <a:ext cx="100965" cy="126364"/>
          </a:xfrm>
          <a:custGeom>
            <a:avLst/>
            <a:gdLst/>
            <a:ahLst/>
            <a:cxnLst/>
            <a:rect l="l" t="t" r="r" b="b"/>
            <a:pathLst>
              <a:path w="100965" h="126364">
                <a:moveTo>
                  <a:pt x="64969" y="0"/>
                </a:moveTo>
                <a:lnTo>
                  <a:pt x="40174" y="1379"/>
                </a:lnTo>
                <a:lnTo>
                  <a:pt x="27201" y="1711"/>
                </a:lnTo>
                <a:lnTo>
                  <a:pt x="27955" y="3679"/>
                </a:lnTo>
                <a:lnTo>
                  <a:pt x="28332" y="5983"/>
                </a:lnTo>
                <a:lnTo>
                  <a:pt x="28332" y="14150"/>
                </a:lnTo>
                <a:lnTo>
                  <a:pt x="26594" y="20925"/>
                </a:lnTo>
                <a:lnTo>
                  <a:pt x="25065" y="27134"/>
                </a:lnTo>
                <a:lnTo>
                  <a:pt x="6139" y="102965"/>
                </a:lnTo>
                <a:lnTo>
                  <a:pt x="2891" y="115388"/>
                </a:lnTo>
                <a:lnTo>
                  <a:pt x="0" y="125458"/>
                </a:lnTo>
                <a:lnTo>
                  <a:pt x="24206" y="125973"/>
                </a:lnTo>
                <a:lnTo>
                  <a:pt x="38834" y="126016"/>
                </a:lnTo>
                <a:lnTo>
                  <a:pt x="51623" y="124135"/>
                </a:lnTo>
                <a:lnTo>
                  <a:pt x="63864" y="119870"/>
                </a:lnTo>
                <a:lnTo>
                  <a:pt x="66032" y="118461"/>
                </a:lnTo>
                <a:lnTo>
                  <a:pt x="25233" y="118461"/>
                </a:lnTo>
                <a:lnTo>
                  <a:pt x="22563" y="116880"/>
                </a:lnTo>
                <a:lnTo>
                  <a:pt x="22563" y="107393"/>
                </a:lnTo>
                <a:lnTo>
                  <a:pt x="24361" y="100436"/>
                </a:lnTo>
                <a:lnTo>
                  <a:pt x="26594" y="91101"/>
                </a:lnTo>
                <a:lnTo>
                  <a:pt x="34144" y="60463"/>
                </a:lnTo>
                <a:lnTo>
                  <a:pt x="79124" y="60463"/>
                </a:lnTo>
                <a:lnTo>
                  <a:pt x="68268" y="56191"/>
                </a:lnTo>
                <a:lnTo>
                  <a:pt x="66739" y="55615"/>
                </a:lnTo>
                <a:lnTo>
                  <a:pt x="66739" y="54840"/>
                </a:lnTo>
                <a:lnTo>
                  <a:pt x="67315" y="54452"/>
                </a:lnTo>
                <a:lnTo>
                  <a:pt x="69429" y="53500"/>
                </a:lnTo>
                <a:lnTo>
                  <a:pt x="35913" y="53500"/>
                </a:lnTo>
                <a:lnTo>
                  <a:pt x="47148" y="8318"/>
                </a:lnTo>
                <a:lnTo>
                  <a:pt x="55672" y="7543"/>
                </a:lnTo>
                <a:lnTo>
                  <a:pt x="95663" y="7543"/>
                </a:lnTo>
                <a:lnTo>
                  <a:pt x="95493" y="7251"/>
                </a:lnTo>
                <a:lnTo>
                  <a:pt x="83339" y="1708"/>
                </a:lnTo>
                <a:lnTo>
                  <a:pt x="64969" y="0"/>
                </a:lnTo>
                <a:close/>
              </a:path>
              <a:path w="100965" h="126364">
                <a:moveTo>
                  <a:pt x="79124" y="60463"/>
                </a:moveTo>
                <a:lnTo>
                  <a:pt x="34144" y="60463"/>
                </a:lnTo>
                <a:lnTo>
                  <a:pt x="45557" y="60656"/>
                </a:lnTo>
                <a:lnTo>
                  <a:pt x="59564" y="63209"/>
                </a:lnTo>
                <a:lnTo>
                  <a:pt x="69271" y="70936"/>
                </a:lnTo>
                <a:lnTo>
                  <a:pt x="72714" y="86578"/>
                </a:lnTo>
                <a:lnTo>
                  <a:pt x="68163" y="100436"/>
                </a:lnTo>
                <a:lnTo>
                  <a:pt x="59321" y="110410"/>
                </a:lnTo>
                <a:lnTo>
                  <a:pt x="47156" y="116438"/>
                </a:lnTo>
                <a:lnTo>
                  <a:pt x="32636" y="118461"/>
                </a:lnTo>
                <a:lnTo>
                  <a:pt x="66032" y="118461"/>
                </a:lnTo>
                <a:lnTo>
                  <a:pt x="74697" y="112830"/>
                </a:lnTo>
                <a:lnTo>
                  <a:pt x="83262" y="102627"/>
                </a:lnTo>
                <a:lnTo>
                  <a:pt x="88699" y="88870"/>
                </a:lnTo>
                <a:lnTo>
                  <a:pt x="90146" y="71170"/>
                </a:lnTo>
                <a:lnTo>
                  <a:pt x="81558" y="61421"/>
                </a:lnTo>
                <a:lnTo>
                  <a:pt x="79124" y="60463"/>
                </a:lnTo>
                <a:close/>
              </a:path>
              <a:path w="100965" h="126364">
                <a:moveTo>
                  <a:pt x="95663" y="7543"/>
                </a:moveTo>
                <a:lnTo>
                  <a:pt x="55672" y="7543"/>
                </a:lnTo>
                <a:lnTo>
                  <a:pt x="64234" y="7646"/>
                </a:lnTo>
                <a:lnTo>
                  <a:pt x="77745" y="11208"/>
                </a:lnTo>
                <a:lnTo>
                  <a:pt x="82866" y="24069"/>
                </a:lnTo>
                <a:lnTo>
                  <a:pt x="77772" y="38472"/>
                </a:lnTo>
                <a:lnTo>
                  <a:pt x="67388" y="47500"/>
                </a:lnTo>
                <a:lnTo>
                  <a:pt x="54317" y="52169"/>
                </a:lnTo>
                <a:lnTo>
                  <a:pt x="41159" y="53500"/>
                </a:lnTo>
                <a:lnTo>
                  <a:pt x="69429" y="53500"/>
                </a:lnTo>
                <a:lnTo>
                  <a:pt x="79457" y="48978"/>
                </a:lnTo>
                <a:lnTo>
                  <a:pt x="90264" y="41523"/>
                </a:lnTo>
                <a:lnTo>
                  <a:pt x="98080" y="31061"/>
                </a:lnTo>
                <a:lnTo>
                  <a:pt x="100974" y="16662"/>
                </a:lnTo>
                <a:lnTo>
                  <a:pt x="95663" y="7543"/>
                </a:lnTo>
                <a:close/>
              </a:path>
            </a:pathLst>
          </a:custGeom>
          <a:solidFill>
            <a:srgbClr val="FFFFFF"/>
          </a:solidFill>
        </p:spPr>
        <p:txBody>
          <a:bodyPr wrap="square" lIns="0" tIns="0" rIns="0" bIns="0" rtlCol="0"/>
          <a:lstStyle/>
          <a:p>
            <a:endParaRPr dirty="0"/>
          </a:p>
        </p:txBody>
      </p:sp>
      <p:sp>
        <p:nvSpPr>
          <p:cNvPr id="109" name="object 109"/>
          <p:cNvSpPr/>
          <p:nvPr/>
        </p:nvSpPr>
        <p:spPr>
          <a:xfrm>
            <a:off x="13546883" y="2700063"/>
            <a:ext cx="104139" cy="129539"/>
          </a:xfrm>
          <a:custGeom>
            <a:avLst/>
            <a:gdLst/>
            <a:ahLst/>
            <a:cxnLst/>
            <a:rect l="l" t="t" r="r" b="b"/>
            <a:pathLst>
              <a:path w="104140" h="129539">
                <a:moveTo>
                  <a:pt x="73784" y="0"/>
                </a:moveTo>
                <a:lnTo>
                  <a:pt x="36292" y="12625"/>
                </a:lnTo>
                <a:lnTo>
                  <a:pt x="9778" y="43040"/>
                </a:lnTo>
                <a:lnTo>
                  <a:pt x="0" y="88000"/>
                </a:lnTo>
                <a:lnTo>
                  <a:pt x="3440" y="100999"/>
                </a:lnTo>
                <a:lnTo>
                  <a:pt x="10109" y="112415"/>
                </a:lnTo>
                <a:lnTo>
                  <a:pt x="20036" y="121484"/>
                </a:lnTo>
                <a:lnTo>
                  <a:pt x="33252" y="127443"/>
                </a:lnTo>
                <a:lnTo>
                  <a:pt x="49787" y="129528"/>
                </a:lnTo>
                <a:lnTo>
                  <a:pt x="67239" y="125664"/>
                </a:lnTo>
                <a:lnTo>
                  <a:pt x="79812" y="118486"/>
                </a:lnTo>
                <a:lnTo>
                  <a:pt x="83570" y="114544"/>
                </a:lnTo>
                <a:lnTo>
                  <a:pt x="44400" y="114544"/>
                </a:lnTo>
                <a:lnTo>
                  <a:pt x="32864" y="109498"/>
                </a:lnTo>
                <a:lnTo>
                  <a:pt x="24892" y="100205"/>
                </a:lnTo>
                <a:lnTo>
                  <a:pt x="20376" y="86614"/>
                </a:lnTo>
                <a:lnTo>
                  <a:pt x="19212" y="68671"/>
                </a:lnTo>
                <a:lnTo>
                  <a:pt x="22114" y="55865"/>
                </a:lnTo>
                <a:lnTo>
                  <a:pt x="44220" y="22867"/>
                </a:lnTo>
                <a:lnTo>
                  <a:pt x="87027" y="9418"/>
                </a:lnTo>
                <a:lnTo>
                  <a:pt x="101156" y="9418"/>
                </a:lnTo>
                <a:lnTo>
                  <a:pt x="99715" y="1004"/>
                </a:lnTo>
                <a:lnTo>
                  <a:pt x="88117" y="294"/>
                </a:lnTo>
                <a:lnTo>
                  <a:pt x="73784" y="0"/>
                </a:lnTo>
                <a:close/>
              </a:path>
              <a:path w="104140" h="129539">
                <a:moveTo>
                  <a:pt x="91343" y="102794"/>
                </a:moveTo>
                <a:lnTo>
                  <a:pt x="85656" y="106058"/>
                </a:lnTo>
                <a:lnTo>
                  <a:pt x="76022" y="110608"/>
                </a:lnTo>
                <a:lnTo>
                  <a:pt x="62532" y="113784"/>
                </a:lnTo>
                <a:lnTo>
                  <a:pt x="44400" y="114544"/>
                </a:lnTo>
                <a:lnTo>
                  <a:pt x="83570" y="114544"/>
                </a:lnTo>
                <a:lnTo>
                  <a:pt x="87761" y="110147"/>
                </a:lnTo>
                <a:lnTo>
                  <a:pt x="91343" y="102794"/>
                </a:lnTo>
                <a:close/>
              </a:path>
              <a:path w="104140" h="129539">
                <a:moveTo>
                  <a:pt x="101156" y="9418"/>
                </a:moveTo>
                <a:lnTo>
                  <a:pt x="87027" y="9418"/>
                </a:lnTo>
                <a:lnTo>
                  <a:pt x="98661" y="16111"/>
                </a:lnTo>
                <a:lnTo>
                  <a:pt x="103374" y="25791"/>
                </a:lnTo>
                <a:lnTo>
                  <a:pt x="103960" y="25791"/>
                </a:lnTo>
                <a:lnTo>
                  <a:pt x="101156" y="9418"/>
                </a:lnTo>
                <a:close/>
              </a:path>
            </a:pathLst>
          </a:custGeom>
          <a:solidFill>
            <a:srgbClr val="FFFFFF"/>
          </a:solidFill>
        </p:spPr>
        <p:txBody>
          <a:bodyPr wrap="square" lIns="0" tIns="0" rIns="0" bIns="0" rtlCol="0"/>
          <a:lstStyle/>
          <a:p>
            <a:endParaRPr dirty="0"/>
          </a:p>
        </p:txBody>
      </p:sp>
      <p:sp>
        <p:nvSpPr>
          <p:cNvPr id="110" name="object 110"/>
          <p:cNvSpPr/>
          <p:nvPr/>
        </p:nvSpPr>
        <p:spPr>
          <a:xfrm>
            <a:off x="13761231" y="2702983"/>
            <a:ext cx="120650" cy="123825"/>
          </a:xfrm>
          <a:custGeom>
            <a:avLst/>
            <a:gdLst/>
            <a:ahLst/>
            <a:cxnLst/>
            <a:rect l="l" t="t" r="r" b="b"/>
            <a:pathLst>
              <a:path w="120650" h="123825">
                <a:moveTo>
                  <a:pt x="56804" y="0"/>
                </a:moveTo>
                <a:lnTo>
                  <a:pt x="30836" y="0"/>
                </a:lnTo>
                <a:lnTo>
                  <a:pt x="31601" y="1958"/>
                </a:lnTo>
                <a:lnTo>
                  <a:pt x="31755" y="3706"/>
                </a:lnTo>
                <a:lnTo>
                  <a:pt x="31789" y="12428"/>
                </a:lnTo>
                <a:lnTo>
                  <a:pt x="30239" y="19203"/>
                </a:lnTo>
                <a:lnTo>
                  <a:pt x="28669" y="25412"/>
                </a:lnTo>
                <a:lnTo>
                  <a:pt x="9987" y="100293"/>
                </a:lnTo>
                <a:lnTo>
                  <a:pt x="6223" y="112797"/>
                </a:lnTo>
                <a:lnTo>
                  <a:pt x="0" y="123692"/>
                </a:lnTo>
                <a:lnTo>
                  <a:pt x="25999" y="123692"/>
                </a:lnTo>
                <a:lnTo>
                  <a:pt x="25182" y="121587"/>
                </a:lnTo>
                <a:lnTo>
                  <a:pt x="24795" y="119252"/>
                </a:lnTo>
                <a:lnTo>
                  <a:pt x="24795" y="111096"/>
                </a:lnTo>
                <a:lnTo>
                  <a:pt x="26355" y="104331"/>
                </a:lnTo>
                <a:lnTo>
                  <a:pt x="27894" y="98290"/>
                </a:lnTo>
                <a:lnTo>
                  <a:pt x="35475" y="67872"/>
                </a:lnTo>
                <a:lnTo>
                  <a:pt x="36229" y="64762"/>
                </a:lnTo>
                <a:lnTo>
                  <a:pt x="37412" y="62814"/>
                </a:lnTo>
                <a:lnTo>
                  <a:pt x="59350" y="62814"/>
                </a:lnTo>
                <a:lnTo>
                  <a:pt x="55479" y="55642"/>
                </a:lnTo>
                <a:lnTo>
                  <a:pt x="38574" y="55642"/>
                </a:lnTo>
                <a:lnTo>
                  <a:pt x="46649" y="23336"/>
                </a:lnTo>
                <a:lnTo>
                  <a:pt x="50411" y="10864"/>
                </a:lnTo>
                <a:lnTo>
                  <a:pt x="56804" y="0"/>
                </a:lnTo>
                <a:close/>
              </a:path>
              <a:path w="120650" h="123825">
                <a:moveTo>
                  <a:pt x="59350" y="62814"/>
                </a:moveTo>
                <a:lnTo>
                  <a:pt x="39726" y="62814"/>
                </a:lnTo>
                <a:lnTo>
                  <a:pt x="40700" y="63799"/>
                </a:lnTo>
                <a:lnTo>
                  <a:pt x="41663" y="65725"/>
                </a:lnTo>
                <a:lnTo>
                  <a:pt x="68615" y="118488"/>
                </a:lnTo>
                <a:lnTo>
                  <a:pt x="69987" y="121587"/>
                </a:lnTo>
                <a:lnTo>
                  <a:pt x="71317" y="123692"/>
                </a:lnTo>
                <a:lnTo>
                  <a:pt x="74845" y="123692"/>
                </a:lnTo>
                <a:lnTo>
                  <a:pt x="93545" y="123314"/>
                </a:lnTo>
                <a:lnTo>
                  <a:pt x="86400" y="112933"/>
                </a:lnTo>
                <a:lnTo>
                  <a:pt x="59350" y="62814"/>
                </a:lnTo>
                <a:close/>
              </a:path>
              <a:path w="120650" h="123825">
                <a:moveTo>
                  <a:pt x="120383" y="0"/>
                </a:moveTo>
                <a:lnTo>
                  <a:pt x="96374" y="0"/>
                </a:lnTo>
                <a:lnTo>
                  <a:pt x="96374" y="764"/>
                </a:lnTo>
                <a:lnTo>
                  <a:pt x="95976" y="2146"/>
                </a:lnTo>
                <a:lnTo>
                  <a:pt x="95557" y="3706"/>
                </a:lnTo>
                <a:lnTo>
                  <a:pt x="94771" y="6408"/>
                </a:lnTo>
                <a:lnTo>
                  <a:pt x="91536" y="10680"/>
                </a:lnTo>
                <a:lnTo>
                  <a:pt x="85871" y="15737"/>
                </a:lnTo>
                <a:lnTo>
                  <a:pt x="49611" y="49631"/>
                </a:lnTo>
                <a:lnTo>
                  <a:pt x="45003" y="54113"/>
                </a:lnTo>
                <a:lnTo>
                  <a:pt x="41276" y="55642"/>
                </a:lnTo>
                <a:lnTo>
                  <a:pt x="55479" y="55642"/>
                </a:lnTo>
                <a:lnTo>
                  <a:pt x="54846" y="54469"/>
                </a:lnTo>
                <a:lnTo>
                  <a:pt x="99796" y="14169"/>
                </a:lnTo>
                <a:lnTo>
                  <a:pt x="109742" y="7232"/>
                </a:lnTo>
                <a:lnTo>
                  <a:pt x="120383" y="0"/>
                </a:lnTo>
                <a:close/>
              </a:path>
            </a:pathLst>
          </a:custGeom>
          <a:solidFill>
            <a:srgbClr val="FFFFFF"/>
          </a:solidFill>
        </p:spPr>
        <p:txBody>
          <a:bodyPr wrap="square" lIns="0" tIns="0" rIns="0" bIns="0" rtlCol="0"/>
          <a:lstStyle/>
          <a:p>
            <a:endParaRPr dirty="0"/>
          </a:p>
        </p:txBody>
      </p:sp>
      <p:sp>
        <p:nvSpPr>
          <p:cNvPr id="111" name="object 111"/>
          <p:cNvSpPr/>
          <p:nvPr/>
        </p:nvSpPr>
        <p:spPr>
          <a:xfrm>
            <a:off x="13971080" y="2702983"/>
            <a:ext cx="134620" cy="123825"/>
          </a:xfrm>
          <a:custGeom>
            <a:avLst/>
            <a:gdLst/>
            <a:ahLst/>
            <a:cxnLst/>
            <a:rect l="l" t="t" r="r" b="b"/>
            <a:pathLst>
              <a:path w="134619" h="123825">
                <a:moveTo>
                  <a:pt x="57212" y="0"/>
                </a:moveTo>
                <a:lnTo>
                  <a:pt x="30826" y="0"/>
                </a:lnTo>
                <a:lnTo>
                  <a:pt x="31590" y="2355"/>
                </a:lnTo>
                <a:lnTo>
                  <a:pt x="31789" y="5067"/>
                </a:lnTo>
                <a:lnTo>
                  <a:pt x="31789" y="13402"/>
                </a:lnTo>
                <a:lnTo>
                  <a:pt x="30449" y="19381"/>
                </a:lnTo>
                <a:lnTo>
                  <a:pt x="28507" y="26952"/>
                </a:lnTo>
                <a:lnTo>
                  <a:pt x="10176" y="100338"/>
                </a:lnTo>
                <a:lnTo>
                  <a:pt x="6405" y="112350"/>
                </a:lnTo>
                <a:lnTo>
                  <a:pt x="0" y="123692"/>
                </a:lnTo>
                <a:lnTo>
                  <a:pt x="15517" y="123692"/>
                </a:lnTo>
                <a:lnTo>
                  <a:pt x="41848" y="94824"/>
                </a:lnTo>
                <a:lnTo>
                  <a:pt x="29266" y="94824"/>
                </a:lnTo>
                <a:lnTo>
                  <a:pt x="29298" y="94049"/>
                </a:lnTo>
                <a:lnTo>
                  <a:pt x="29465" y="93065"/>
                </a:lnTo>
                <a:lnTo>
                  <a:pt x="46868" y="23284"/>
                </a:lnTo>
                <a:lnTo>
                  <a:pt x="50663" y="11293"/>
                </a:lnTo>
                <a:lnTo>
                  <a:pt x="57212" y="0"/>
                </a:lnTo>
                <a:close/>
              </a:path>
              <a:path w="134619" h="123825">
                <a:moveTo>
                  <a:pt x="123648" y="25601"/>
                </a:moveTo>
                <a:lnTo>
                  <a:pt x="105850" y="25601"/>
                </a:lnTo>
                <a:lnTo>
                  <a:pt x="105778" y="26952"/>
                </a:lnTo>
                <a:lnTo>
                  <a:pt x="105630" y="27726"/>
                </a:lnTo>
                <a:lnTo>
                  <a:pt x="87504" y="100338"/>
                </a:lnTo>
                <a:lnTo>
                  <a:pt x="83761" y="112350"/>
                </a:lnTo>
                <a:lnTo>
                  <a:pt x="77358" y="123692"/>
                </a:lnTo>
                <a:lnTo>
                  <a:pt x="103756" y="123692"/>
                </a:lnTo>
                <a:lnTo>
                  <a:pt x="102949" y="121179"/>
                </a:lnTo>
                <a:lnTo>
                  <a:pt x="102551" y="118666"/>
                </a:lnTo>
                <a:lnTo>
                  <a:pt x="102551" y="110321"/>
                </a:lnTo>
                <a:lnTo>
                  <a:pt x="104122" y="104112"/>
                </a:lnTo>
                <a:lnTo>
                  <a:pt x="105483" y="98300"/>
                </a:lnTo>
                <a:lnTo>
                  <a:pt x="123648" y="25601"/>
                </a:lnTo>
                <a:close/>
              </a:path>
              <a:path w="134619" h="123825">
                <a:moveTo>
                  <a:pt x="134550" y="0"/>
                </a:moveTo>
                <a:lnTo>
                  <a:pt x="118677" y="0"/>
                </a:lnTo>
                <a:lnTo>
                  <a:pt x="114415" y="2355"/>
                </a:lnTo>
                <a:lnTo>
                  <a:pt x="110321" y="6219"/>
                </a:lnTo>
                <a:lnTo>
                  <a:pt x="31014" y="94049"/>
                </a:lnTo>
                <a:lnTo>
                  <a:pt x="30449" y="94614"/>
                </a:lnTo>
                <a:lnTo>
                  <a:pt x="30061" y="94824"/>
                </a:lnTo>
                <a:lnTo>
                  <a:pt x="41848" y="94824"/>
                </a:lnTo>
                <a:lnTo>
                  <a:pt x="103756" y="26952"/>
                </a:lnTo>
                <a:lnTo>
                  <a:pt x="104488" y="25978"/>
                </a:lnTo>
                <a:lnTo>
                  <a:pt x="105085" y="25601"/>
                </a:lnTo>
                <a:lnTo>
                  <a:pt x="123648" y="25601"/>
                </a:lnTo>
                <a:lnTo>
                  <a:pt x="124227" y="23284"/>
                </a:lnTo>
                <a:lnTo>
                  <a:pt x="128015" y="11293"/>
                </a:lnTo>
                <a:lnTo>
                  <a:pt x="134550" y="0"/>
                </a:lnTo>
                <a:close/>
              </a:path>
            </a:pathLst>
          </a:custGeom>
          <a:solidFill>
            <a:srgbClr val="FFFFFF"/>
          </a:solidFill>
        </p:spPr>
        <p:txBody>
          <a:bodyPr wrap="square" lIns="0" tIns="0" rIns="0" bIns="0" rtlCol="0"/>
          <a:lstStyle/>
          <a:p>
            <a:endParaRPr dirty="0"/>
          </a:p>
        </p:txBody>
      </p:sp>
      <p:sp>
        <p:nvSpPr>
          <p:cNvPr id="112" name="object 112"/>
          <p:cNvSpPr/>
          <p:nvPr/>
        </p:nvSpPr>
        <p:spPr>
          <a:xfrm>
            <a:off x="14206143" y="2667523"/>
            <a:ext cx="134620" cy="159385"/>
          </a:xfrm>
          <a:custGeom>
            <a:avLst/>
            <a:gdLst/>
            <a:ahLst/>
            <a:cxnLst/>
            <a:rect l="l" t="t" r="r" b="b"/>
            <a:pathLst>
              <a:path w="134619" h="159385">
                <a:moveTo>
                  <a:pt x="69579" y="0"/>
                </a:moveTo>
                <a:lnTo>
                  <a:pt x="63616" y="8474"/>
                </a:lnTo>
                <a:lnTo>
                  <a:pt x="66250" y="19495"/>
                </a:lnTo>
                <a:lnTo>
                  <a:pt x="75316" y="26858"/>
                </a:lnTo>
                <a:lnTo>
                  <a:pt x="92563" y="29141"/>
                </a:lnTo>
                <a:lnTo>
                  <a:pt x="104018" y="23458"/>
                </a:lnTo>
                <a:lnTo>
                  <a:pt x="107532" y="19184"/>
                </a:lnTo>
                <a:lnTo>
                  <a:pt x="85518" y="19184"/>
                </a:lnTo>
                <a:lnTo>
                  <a:pt x="72907" y="13683"/>
                </a:lnTo>
                <a:lnTo>
                  <a:pt x="69579" y="0"/>
                </a:lnTo>
                <a:close/>
              </a:path>
              <a:path w="134619" h="159385">
                <a:moveTo>
                  <a:pt x="118226" y="0"/>
                </a:moveTo>
                <a:lnTo>
                  <a:pt x="108318" y="7817"/>
                </a:lnTo>
                <a:lnTo>
                  <a:pt x="99053" y="16246"/>
                </a:lnTo>
                <a:lnTo>
                  <a:pt x="85518" y="19184"/>
                </a:lnTo>
                <a:lnTo>
                  <a:pt x="107532" y="19184"/>
                </a:lnTo>
                <a:lnTo>
                  <a:pt x="112286" y="13401"/>
                </a:lnTo>
                <a:lnTo>
                  <a:pt x="118226" y="0"/>
                </a:lnTo>
                <a:close/>
              </a:path>
              <a:path w="134619" h="159385">
                <a:moveTo>
                  <a:pt x="57191" y="35454"/>
                </a:moveTo>
                <a:lnTo>
                  <a:pt x="30805" y="35454"/>
                </a:lnTo>
                <a:lnTo>
                  <a:pt x="31580" y="37820"/>
                </a:lnTo>
                <a:lnTo>
                  <a:pt x="31779" y="40522"/>
                </a:lnTo>
                <a:lnTo>
                  <a:pt x="31779" y="48857"/>
                </a:lnTo>
                <a:lnTo>
                  <a:pt x="30417" y="54846"/>
                </a:lnTo>
                <a:lnTo>
                  <a:pt x="28484" y="62406"/>
                </a:lnTo>
                <a:lnTo>
                  <a:pt x="10163" y="135801"/>
                </a:lnTo>
                <a:lnTo>
                  <a:pt x="6378" y="147814"/>
                </a:lnTo>
                <a:lnTo>
                  <a:pt x="0" y="159157"/>
                </a:lnTo>
                <a:lnTo>
                  <a:pt x="15507" y="159157"/>
                </a:lnTo>
                <a:lnTo>
                  <a:pt x="41829" y="130289"/>
                </a:lnTo>
                <a:lnTo>
                  <a:pt x="29266" y="130289"/>
                </a:lnTo>
                <a:lnTo>
                  <a:pt x="29292" y="129514"/>
                </a:lnTo>
                <a:lnTo>
                  <a:pt x="29433" y="128519"/>
                </a:lnTo>
                <a:lnTo>
                  <a:pt x="46843" y="58739"/>
                </a:lnTo>
                <a:lnTo>
                  <a:pt x="50628" y="46751"/>
                </a:lnTo>
                <a:lnTo>
                  <a:pt x="57191" y="35454"/>
                </a:lnTo>
                <a:close/>
              </a:path>
              <a:path w="134619" h="159385">
                <a:moveTo>
                  <a:pt x="123623" y="61066"/>
                </a:moveTo>
                <a:lnTo>
                  <a:pt x="105829" y="61066"/>
                </a:lnTo>
                <a:lnTo>
                  <a:pt x="105767" y="62406"/>
                </a:lnTo>
                <a:lnTo>
                  <a:pt x="105640" y="63181"/>
                </a:lnTo>
                <a:lnTo>
                  <a:pt x="87489" y="135801"/>
                </a:lnTo>
                <a:lnTo>
                  <a:pt x="83735" y="147814"/>
                </a:lnTo>
                <a:lnTo>
                  <a:pt x="77348" y="159157"/>
                </a:lnTo>
                <a:lnTo>
                  <a:pt x="103724" y="159157"/>
                </a:lnTo>
                <a:lnTo>
                  <a:pt x="102907" y="156633"/>
                </a:lnTo>
                <a:lnTo>
                  <a:pt x="102541" y="154131"/>
                </a:lnTo>
                <a:lnTo>
                  <a:pt x="102541" y="145775"/>
                </a:lnTo>
                <a:lnTo>
                  <a:pt x="104080" y="139566"/>
                </a:lnTo>
                <a:lnTo>
                  <a:pt x="105473" y="133744"/>
                </a:lnTo>
                <a:lnTo>
                  <a:pt x="123623" y="61066"/>
                </a:lnTo>
                <a:close/>
              </a:path>
              <a:path w="134619" h="159385">
                <a:moveTo>
                  <a:pt x="134508" y="35454"/>
                </a:moveTo>
                <a:lnTo>
                  <a:pt x="118645" y="35454"/>
                </a:lnTo>
                <a:lnTo>
                  <a:pt x="114383" y="37820"/>
                </a:lnTo>
                <a:lnTo>
                  <a:pt x="110310" y="41663"/>
                </a:lnTo>
                <a:lnTo>
                  <a:pt x="31014" y="129514"/>
                </a:lnTo>
                <a:lnTo>
                  <a:pt x="30417" y="130069"/>
                </a:lnTo>
                <a:lnTo>
                  <a:pt x="30030" y="130289"/>
                </a:lnTo>
                <a:lnTo>
                  <a:pt x="41829" y="130289"/>
                </a:lnTo>
                <a:lnTo>
                  <a:pt x="103724" y="62406"/>
                </a:lnTo>
                <a:lnTo>
                  <a:pt x="104478" y="61432"/>
                </a:lnTo>
                <a:lnTo>
                  <a:pt x="105075" y="61066"/>
                </a:lnTo>
                <a:lnTo>
                  <a:pt x="123623" y="61066"/>
                </a:lnTo>
                <a:lnTo>
                  <a:pt x="124204" y="58739"/>
                </a:lnTo>
                <a:lnTo>
                  <a:pt x="127994" y="46751"/>
                </a:lnTo>
                <a:lnTo>
                  <a:pt x="134508" y="35454"/>
                </a:lnTo>
                <a:close/>
              </a:path>
            </a:pathLst>
          </a:custGeom>
          <a:solidFill>
            <a:srgbClr val="FFFFFF"/>
          </a:solidFill>
        </p:spPr>
        <p:txBody>
          <a:bodyPr wrap="square" lIns="0" tIns="0" rIns="0" bIns="0" rtlCol="0"/>
          <a:lstStyle/>
          <a:p>
            <a:endParaRPr dirty="0"/>
          </a:p>
        </p:txBody>
      </p:sp>
      <p:sp>
        <p:nvSpPr>
          <p:cNvPr id="113" name="object 113"/>
          <p:cNvSpPr/>
          <p:nvPr/>
        </p:nvSpPr>
        <p:spPr>
          <a:xfrm>
            <a:off x="14584531" y="2702983"/>
            <a:ext cx="127000" cy="123825"/>
          </a:xfrm>
          <a:custGeom>
            <a:avLst/>
            <a:gdLst/>
            <a:ahLst/>
            <a:cxnLst/>
            <a:rect l="l" t="t" r="r" b="b"/>
            <a:pathLst>
              <a:path w="127000" h="123825">
                <a:moveTo>
                  <a:pt x="109158" y="0"/>
                </a:moveTo>
                <a:lnTo>
                  <a:pt x="86321" y="0"/>
                </a:lnTo>
                <a:lnTo>
                  <a:pt x="82631" y="10187"/>
                </a:lnTo>
                <a:lnTo>
                  <a:pt x="77976" y="18586"/>
                </a:lnTo>
                <a:lnTo>
                  <a:pt x="54260" y="54702"/>
                </a:lnTo>
                <a:lnTo>
                  <a:pt x="25888" y="93711"/>
                </a:lnTo>
                <a:lnTo>
                  <a:pt x="0" y="123692"/>
                </a:lnTo>
                <a:lnTo>
                  <a:pt x="24281" y="123692"/>
                </a:lnTo>
                <a:lnTo>
                  <a:pt x="45475" y="81320"/>
                </a:lnTo>
                <a:lnTo>
                  <a:pt x="54103" y="69411"/>
                </a:lnTo>
                <a:lnTo>
                  <a:pt x="115070" y="69411"/>
                </a:lnTo>
                <a:lnTo>
                  <a:pt x="114380" y="64082"/>
                </a:lnTo>
                <a:lnTo>
                  <a:pt x="114126" y="61663"/>
                </a:lnTo>
                <a:lnTo>
                  <a:pt x="59359" y="61663"/>
                </a:lnTo>
                <a:lnTo>
                  <a:pt x="87641" y="18240"/>
                </a:lnTo>
                <a:lnTo>
                  <a:pt x="88238" y="17276"/>
                </a:lnTo>
                <a:lnTo>
                  <a:pt x="90395" y="13570"/>
                </a:lnTo>
                <a:lnTo>
                  <a:pt x="110101" y="13570"/>
                </a:lnTo>
                <a:lnTo>
                  <a:pt x="109158" y="0"/>
                </a:lnTo>
                <a:close/>
              </a:path>
              <a:path w="127000" h="123825">
                <a:moveTo>
                  <a:pt x="115070" y="69411"/>
                </a:moveTo>
                <a:lnTo>
                  <a:pt x="98499" y="69411"/>
                </a:lnTo>
                <a:lnTo>
                  <a:pt x="106447" y="123692"/>
                </a:lnTo>
                <a:lnTo>
                  <a:pt x="126425" y="123692"/>
                </a:lnTo>
                <a:lnTo>
                  <a:pt x="123464" y="113576"/>
                </a:lnTo>
                <a:lnTo>
                  <a:pt x="120502" y="101644"/>
                </a:lnTo>
                <a:lnTo>
                  <a:pt x="118047" y="89369"/>
                </a:lnTo>
                <a:lnTo>
                  <a:pt x="116030" y="76823"/>
                </a:lnTo>
                <a:lnTo>
                  <a:pt x="115070" y="69411"/>
                </a:lnTo>
                <a:close/>
              </a:path>
              <a:path w="127000" h="123825">
                <a:moveTo>
                  <a:pt x="110101" y="13570"/>
                </a:moveTo>
                <a:lnTo>
                  <a:pt x="93871" y="13570"/>
                </a:lnTo>
                <a:lnTo>
                  <a:pt x="93651" y="16868"/>
                </a:lnTo>
                <a:lnTo>
                  <a:pt x="93871" y="18240"/>
                </a:lnTo>
                <a:lnTo>
                  <a:pt x="97148" y="61663"/>
                </a:lnTo>
                <a:lnTo>
                  <a:pt x="114126" y="61663"/>
                </a:lnTo>
                <a:lnTo>
                  <a:pt x="113026" y="51217"/>
                </a:lnTo>
                <a:lnTo>
                  <a:pt x="111898" y="38303"/>
                </a:lnTo>
                <a:lnTo>
                  <a:pt x="110924" y="25413"/>
                </a:lnTo>
                <a:lnTo>
                  <a:pt x="110101" y="13570"/>
                </a:lnTo>
                <a:close/>
              </a:path>
            </a:pathLst>
          </a:custGeom>
          <a:solidFill>
            <a:srgbClr val="FFFFFF"/>
          </a:solidFill>
        </p:spPr>
        <p:txBody>
          <a:bodyPr wrap="square" lIns="0" tIns="0" rIns="0" bIns="0" rtlCol="0"/>
          <a:lstStyle/>
          <a:p>
            <a:endParaRPr dirty="0"/>
          </a:p>
        </p:txBody>
      </p:sp>
      <p:sp>
        <p:nvSpPr>
          <p:cNvPr id="114" name="object 114"/>
          <p:cNvSpPr/>
          <p:nvPr/>
        </p:nvSpPr>
        <p:spPr>
          <a:xfrm>
            <a:off x="14836781" y="2700238"/>
            <a:ext cx="109855" cy="129539"/>
          </a:xfrm>
          <a:custGeom>
            <a:avLst/>
            <a:gdLst/>
            <a:ahLst/>
            <a:cxnLst/>
            <a:rect l="l" t="t" r="r" b="b"/>
            <a:pathLst>
              <a:path w="109855" h="129539">
                <a:moveTo>
                  <a:pt x="1047" y="95442"/>
                </a:moveTo>
                <a:lnTo>
                  <a:pt x="0" y="121055"/>
                </a:lnTo>
                <a:lnTo>
                  <a:pt x="8538" y="125472"/>
                </a:lnTo>
                <a:lnTo>
                  <a:pt x="21087" y="128323"/>
                </a:lnTo>
                <a:lnTo>
                  <a:pt x="40243" y="129158"/>
                </a:lnTo>
                <a:lnTo>
                  <a:pt x="54482" y="126269"/>
                </a:lnTo>
                <a:lnTo>
                  <a:pt x="66536" y="121116"/>
                </a:lnTo>
                <a:lnTo>
                  <a:pt x="29143" y="121116"/>
                </a:lnTo>
                <a:lnTo>
                  <a:pt x="15055" y="116164"/>
                </a:lnTo>
                <a:lnTo>
                  <a:pt x="5548" y="106439"/>
                </a:lnTo>
                <a:lnTo>
                  <a:pt x="1047" y="95442"/>
                </a:lnTo>
                <a:close/>
              </a:path>
              <a:path w="109855" h="129539">
                <a:moveTo>
                  <a:pt x="41371" y="56702"/>
                </a:moveTo>
                <a:lnTo>
                  <a:pt x="51285" y="62936"/>
                </a:lnTo>
                <a:lnTo>
                  <a:pt x="65528" y="65832"/>
                </a:lnTo>
                <a:lnTo>
                  <a:pt x="79181" y="66542"/>
                </a:lnTo>
                <a:lnTo>
                  <a:pt x="86816" y="70695"/>
                </a:lnTo>
                <a:lnTo>
                  <a:pt x="67408" y="105479"/>
                </a:lnTo>
                <a:lnTo>
                  <a:pt x="29143" y="121116"/>
                </a:lnTo>
                <a:lnTo>
                  <a:pt x="66536" y="121116"/>
                </a:lnTo>
                <a:lnTo>
                  <a:pt x="95634" y="92372"/>
                </a:lnTo>
                <a:lnTo>
                  <a:pt x="107871" y="56855"/>
                </a:lnTo>
                <a:lnTo>
                  <a:pt x="76781" y="56855"/>
                </a:lnTo>
                <a:lnTo>
                  <a:pt x="41371" y="56702"/>
                </a:lnTo>
                <a:close/>
              </a:path>
              <a:path w="109855" h="129539">
                <a:moveTo>
                  <a:pt x="92657" y="9562"/>
                </a:moveTo>
                <a:lnTo>
                  <a:pt x="72641" y="9562"/>
                </a:lnTo>
                <a:lnTo>
                  <a:pt x="83284" y="17431"/>
                </a:lnTo>
                <a:lnTo>
                  <a:pt x="89062" y="29624"/>
                </a:lnTo>
                <a:lnTo>
                  <a:pt x="90803" y="44616"/>
                </a:lnTo>
                <a:lnTo>
                  <a:pt x="90803" y="48532"/>
                </a:lnTo>
                <a:lnTo>
                  <a:pt x="90405" y="52595"/>
                </a:lnTo>
                <a:lnTo>
                  <a:pt x="76781" y="56855"/>
                </a:lnTo>
                <a:lnTo>
                  <a:pt x="107871" y="56855"/>
                </a:lnTo>
                <a:lnTo>
                  <a:pt x="108746" y="52058"/>
                </a:lnTo>
                <a:lnTo>
                  <a:pt x="109515" y="37415"/>
                </a:lnTo>
                <a:lnTo>
                  <a:pt x="106327" y="25503"/>
                </a:lnTo>
                <a:lnTo>
                  <a:pt x="99795" y="15168"/>
                </a:lnTo>
                <a:lnTo>
                  <a:pt x="92657" y="9562"/>
                </a:lnTo>
                <a:close/>
              </a:path>
              <a:path w="109855" h="129539">
                <a:moveTo>
                  <a:pt x="55478" y="0"/>
                </a:moveTo>
                <a:lnTo>
                  <a:pt x="41678" y="2051"/>
                </a:lnTo>
                <a:lnTo>
                  <a:pt x="29410" y="5154"/>
                </a:lnTo>
                <a:lnTo>
                  <a:pt x="19245" y="8355"/>
                </a:lnTo>
                <a:lnTo>
                  <a:pt x="24141" y="24143"/>
                </a:lnTo>
                <a:lnTo>
                  <a:pt x="31718" y="17488"/>
                </a:lnTo>
                <a:lnTo>
                  <a:pt x="42545" y="12455"/>
                </a:lnTo>
                <a:lnTo>
                  <a:pt x="56295" y="9620"/>
                </a:lnTo>
                <a:lnTo>
                  <a:pt x="92657" y="9562"/>
                </a:lnTo>
                <a:lnTo>
                  <a:pt x="89454" y="7047"/>
                </a:lnTo>
                <a:lnTo>
                  <a:pt x="74837" y="1778"/>
                </a:lnTo>
                <a:lnTo>
                  <a:pt x="55478" y="0"/>
                </a:lnTo>
                <a:close/>
              </a:path>
            </a:pathLst>
          </a:custGeom>
          <a:solidFill>
            <a:srgbClr val="FFFFFF"/>
          </a:solidFill>
        </p:spPr>
        <p:txBody>
          <a:bodyPr wrap="square" lIns="0" tIns="0" rIns="0" bIns="0" rtlCol="0"/>
          <a:lstStyle/>
          <a:p>
            <a:endParaRPr dirty="0"/>
          </a:p>
        </p:txBody>
      </p:sp>
      <p:sp>
        <p:nvSpPr>
          <p:cNvPr id="115" name="object 115"/>
          <p:cNvSpPr/>
          <p:nvPr/>
        </p:nvSpPr>
        <p:spPr>
          <a:xfrm>
            <a:off x="15055254" y="2701142"/>
            <a:ext cx="104139" cy="125730"/>
          </a:xfrm>
          <a:custGeom>
            <a:avLst/>
            <a:gdLst/>
            <a:ahLst/>
            <a:cxnLst/>
            <a:rect l="l" t="t" r="r" b="b"/>
            <a:pathLst>
              <a:path w="104140" h="125730">
                <a:moveTo>
                  <a:pt x="68779" y="0"/>
                </a:moveTo>
                <a:lnTo>
                  <a:pt x="56256" y="650"/>
                </a:lnTo>
                <a:lnTo>
                  <a:pt x="43787" y="1450"/>
                </a:lnTo>
                <a:lnTo>
                  <a:pt x="30815" y="1841"/>
                </a:lnTo>
                <a:lnTo>
                  <a:pt x="31569" y="3799"/>
                </a:lnTo>
                <a:lnTo>
                  <a:pt x="31967" y="6102"/>
                </a:lnTo>
                <a:lnTo>
                  <a:pt x="31967" y="14270"/>
                </a:lnTo>
                <a:lnTo>
                  <a:pt x="28669" y="27253"/>
                </a:lnTo>
                <a:lnTo>
                  <a:pt x="10001" y="101939"/>
                </a:lnTo>
                <a:lnTo>
                  <a:pt x="6373" y="114233"/>
                </a:lnTo>
                <a:lnTo>
                  <a:pt x="0" y="125533"/>
                </a:lnTo>
                <a:lnTo>
                  <a:pt x="26711" y="125533"/>
                </a:lnTo>
                <a:lnTo>
                  <a:pt x="25758" y="123209"/>
                </a:lnTo>
                <a:lnTo>
                  <a:pt x="25360" y="120329"/>
                </a:lnTo>
                <a:lnTo>
                  <a:pt x="25360" y="111387"/>
                </a:lnTo>
                <a:lnTo>
                  <a:pt x="26711" y="105188"/>
                </a:lnTo>
                <a:lnTo>
                  <a:pt x="27925" y="100131"/>
                </a:lnTo>
                <a:lnTo>
                  <a:pt x="50961" y="7662"/>
                </a:lnTo>
                <a:lnTo>
                  <a:pt x="94442" y="7662"/>
                </a:lnTo>
                <a:lnTo>
                  <a:pt x="87296" y="2855"/>
                </a:lnTo>
                <a:lnTo>
                  <a:pt x="68779" y="0"/>
                </a:lnTo>
                <a:close/>
              </a:path>
              <a:path w="104140" h="125730">
                <a:moveTo>
                  <a:pt x="42428" y="66990"/>
                </a:moveTo>
                <a:lnTo>
                  <a:pt x="45527" y="69326"/>
                </a:lnTo>
                <a:lnTo>
                  <a:pt x="47872" y="71252"/>
                </a:lnTo>
                <a:lnTo>
                  <a:pt x="63613" y="70961"/>
                </a:lnTo>
                <a:lnTo>
                  <a:pt x="76458" y="67716"/>
                </a:lnTo>
                <a:lnTo>
                  <a:pt x="77339" y="67179"/>
                </a:lnTo>
                <a:lnTo>
                  <a:pt x="43590" y="67179"/>
                </a:lnTo>
                <a:lnTo>
                  <a:pt x="42428" y="66990"/>
                </a:lnTo>
                <a:close/>
              </a:path>
              <a:path w="104140" h="125730">
                <a:moveTo>
                  <a:pt x="94442" y="7662"/>
                </a:moveTo>
                <a:lnTo>
                  <a:pt x="50961" y="7662"/>
                </a:lnTo>
                <a:lnTo>
                  <a:pt x="75355" y="9382"/>
                </a:lnTo>
                <a:lnTo>
                  <a:pt x="83215" y="18552"/>
                </a:lnTo>
                <a:lnTo>
                  <a:pt x="70190" y="59274"/>
                </a:lnTo>
                <a:lnTo>
                  <a:pt x="46134" y="67179"/>
                </a:lnTo>
                <a:lnTo>
                  <a:pt x="77339" y="67179"/>
                </a:lnTo>
                <a:lnTo>
                  <a:pt x="87541" y="60966"/>
                </a:lnTo>
                <a:lnTo>
                  <a:pt x="96195" y="50830"/>
                </a:lnTo>
                <a:lnTo>
                  <a:pt x="101754" y="37424"/>
                </a:lnTo>
                <a:lnTo>
                  <a:pt x="103551" y="20867"/>
                </a:lnTo>
                <a:lnTo>
                  <a:pt x="98514" y="10402"/>
                </a:lnTo>
                <a:lnTo>
                  <a:pt x="94442" y="7662"/>
                </a:lnTo>
                <a:close/>
              </a:path>
            </a:pathLst>
          </a:custGeom>
          <a:solidFill>
            <a:srgbClr val="FFFFFF"/>
          </a:solidFill>
        </p:spPr>
        <p:txBody>
          <a:bodyPr wrap="square" lIns="0" tIns="0" rIns="0" bIns="0" rtlCol="0"/>
          <a:lstStyle/>
          <a:p>
            <a:endParaRPr dirty="0"/>
          </a:p>
        </p:txBody>
      </p:sp>
      <p:sp>
        <p:nvSpPr>
          <p:cNvPr id="116" name="object 116"/>
          <p:cNvSpPr/>
          <p:nvPr/>
        </p:nvSpPr>
        <p:spPr>
          <a:xfrm>
            <a:off x="15270343" y="2699923"/>
            <a:ext cx="127000" cy="130175"/>
          </a:xfrm>
          <a:custGeom>
            <a:avLst/>
            <a:gdLst/>
            <a:ahLst/>
            <a:cxnLst/>
            <a:rect l="l" t="t" r="r" b="b"/>
            <a:pathLst>
              <a:path w="127000" h="130175">
                <a:moveTo>
                  <a:pt x="77713" y="0"/>
                </a:moveTo>
                <a:lnTo>
                  <a:pt x="37262" y="12799"/>
                </a:lnTo>
                <a:lnTo>
                  <a:pt x="9996" y="43683"/>
                </a:lnTo>
                <a:lnTo>
                  <a:pt x="0" y="84117"/>
                </a:lnTo>
                <a:lnTo>
                  <a:pt x="406" y="90837"/>
                </a:lnTo>
                <a:lnTo>
                  <a:pt x="34637" y="127776"/>
                </a:lnTo>
                <a:lnTo>
                  <a:pt x="52849" y="129695"/>
                </a:lnTo>
                <a:lnTo>
                  <a:pt x="66955" y="127395"/>
                </a:lnTo>
                <a:lnTo>
                  <a:pt x="79909" y="122613"/>
                </a:lnTo>
                <a:lnTo>
                  <a:pt x="86809" y="118472"/>
                </a:lnTo>
                <a:lnTo>
                  <a:pt x="35998" y="118472"/>
                </a:lnTo>
                <a:lnTo>
                  <a:pt x="26286" y="109961"/>
                </a:lnTo>
                <a:lnTo>
                  <a:pt x="20767" y="97197"/>
                </a:lnTo>
                <a:lnTo>
                  <a:pt x="19048" y="81594"/>
                </a:lnTo>
                <a:lnTo>
                  <a:pt x="20559" y="68561"/>
                </a:lnTo>
                <a:lnTo>
                  <a:pt x="37281" y="32385"/>
                </a:lnTo>
                <a:lnTo>
                  <a:pt x="72670" y="11540"/>
                </a:lnTo>
                <a:lnTo>
                  <a:pt x="88700" y="10431"/>
                </a:lnTo>
                <a:lnTo>
                  <a:pt x="110847" y="10431"/>
                </a:lnTo>
                <a:lnTo>
                  <a:pt x="108340" y="8097"/>
                </a:lnTo>
                <a:lnTo>
                  <a:pt x="94927" y="2140"/>
                </a:lnTo>
                <a:lnTo>
                  <a:pt x="77713" y="0"/>
                </a:lnTo>
                <a:close/>
              </a:path>
              <a:path w="127000" h="130175">
                <a:moveTo>
                  <a:pt x="110847" y="10431"/>
                </a:moveTo>
                <a:lnTo>
                  <a:pt x="88700" y="10431"/>
                </a:lnTo>
                <a:lnTo>
                  <a:pt x="99607" y="18360"/>
                </a:lnTo>
                <a:lnTo>
                  <a:pt x="105805" y="30545"/>
                </a:lnTo>
                <a:lnTo>
                  <a:pt x="107766" y="44935"/>
                </a:lnTo>
                <a:lnTo>
                  <a:pt x="107598" y="50241"/>
                </a:lnTo>
                <a:lnTo>
                  <a:pt x="105830" y="63038"/>
                </a:lnTo>
                <a:lnTo>
                  <a:pt x="88564" y="98115"/>
                </a:lnTo>
                <a:lnTo>
                  <a:pt x="52437" y="117714"/>
                </a:lnTo>
                <a:lnTo>
                  <a:pt x="35998" y="118472"/>
                </a:lnTo>
                <a:lnTo>
                  <a:pt x="86809" y="118472"/>
                </a:lnTo>
                <a:lnTo>
                  <a:pt x="117476" y="83896"/>
                </a:lnTo>
                <a:lnTo>
                  <a:pt x="126845" y="41621"/>
                </a:lnTo>
                <a:lnTo>
                  <a:pt x="124191" y="28562"/>
                </a:lnTo>
                <a:lnTo>
                  <a:pt x="118059" y="17146"/>
                </a:lnTo>
                <a:lnTo>
                  <a:pt x="110847" y="10431"/>
                </a:lnTo>
                <a:close/>
              </a:path>
            </a:pathLst>
          </a:custGeom>
          <a:solidFill>
            <a:srgbClr val="FFFFFF"/>
          </a:solidFill>
        </p:spPr>
        <p:txBody>
          <a:bodyPr wrap="square" lIns="0" tIns="0" rIns="0" bIns="0" rtlCol="0"/>
          <a:lstStyle/>
          <a:p>
            <a:endParaRPr dirty="0"/>
          </a:p>
        </p:txBody>
      </p:sp>
      <p:sp>
        <p:nvSpPr>
          <p:cNvPr id="117" name="object 117"/>
          <p:cNvSpPr/>
          <p:nvPr/>
        </p:nvSpPr>
        <p:spPr>
          <a:xfrm>
            <a:off x="15505754" y="2702981"/>
            <a:ext cx="130175" cy="123825"/>
          </a:xfrm>
          <a:custGeom>
            <a:avLst/>
            <a:gdLst/>
            <a:ahLst/>
            <a:cxnLst/>
            <a:rect l="l" t="t" r="r" b="b"/>
            <a:pathLst>
              <a:path w="130175" h="123825">
                <a:moveTo>
                  <a:pt x="130079" y="0"/>
                </a:moveTo>
                <a:lnTo>
                  <a:pt x="30826" y="0"/>
                </a:lnTo>
                <a:lnTo>
                  <a:pt x="31601" y="2366"/>
                </a:lnTo>
                <a:lnTo>
                  <a:pt x="31789" y="5067"/>
                </a:lnTo>
                <a:lnTo>
                  <a:pt x="31789" y="13402"/>
                </a:lnTo>
                <a:lnTo>
                  <a:pt x="30428" y="19392"/>
                </a:lnTo>
                <a:lnTo>
                  <a:pt x="28889" y="25423"/>
                </a:lnTo>
                <a:lnTo>
                  <a:pt x="10179" y="100341"/>
                </a:lnTo>
                <a:lnTo>
                  <a:pt x="6393" y="112352"/>
                </a:lnTo>
                <a:lnTo>
                  <a:pt x="0" y="123692"/>
                </a:lnTo>
                <a:lnTo>
                  <a:pt x="26355" y="123692"/>
                </a:lnTo>
                <a:lnTo>
                  <a:pt x="25590" y="121179"/>
                </a:lnTo>
                <a:lnTo>
                  <a:pt x="25203" y="118666"/>
                </a:lnTo>
                <a:lnTo>
                  <a:pt x="25203" y="110708"/>
                </a:lnTo>
                <a:lnTo>
                  <a:pt x="28103" y="98300"/>
                </a:lnTo>
                <a:lnTo>
                  <a:pt x="50616" y="7758"/>
                </a:lnTo>
                <a:lnTo>
                  <a:pt x="125589" y="7758"/>
                </a:lnTo>
                <a:lnTo>
                  <a:pt x="130079" y="0"/>
                </a:lnTo>
                <a:close/>
              </a:path>
              <a:path w="130175" h="123825">
                <a:moveTo>
                  <a:pt x="125589" y="7758"/>
                </a:moveTo>
                <a:lnTo>
                  <a:pt x="106028" y="7758"/>
                </a:lnTo>
                <a:lnTo>
                  <a:pt x="83051" y="100341"/>
                </a:lnTo>
                <a:lnTo>
                  <a:pt x="79290" y="112352"/>
                </a:lnTo>
                <a:lnTo>
                  <a:pt x="72877" y="123692"/>
                </a:lnTo>
                <a:lnTo>
                  <a:pt x="99263" y="123692"/>
                </a:lnTo>
                <a:lnTo>
                  <a:pt x="98499" y="121179"/>
                </a:lnTo>
                <a:lnTo>
                  <a:pt x="98080" y="118666"/>
                </a:lnTo>
                <a:lnTo>
                  <a:pt x="98080" y="110708"/>
                </a:lnTo>
                <a:lnTo>
                  <a:pt x="101023" y="98300"/>
                </a:lnTo>
                <a:lnTo>
                  <a:pt x="119767" y="23295"/>
                </a:lnTo>
                <a:lnTo>
                  <a:pt x="123540" y="11299"/>
                </a:lnTo>
                <a:lnTo>
                  <a:pt x="125589" y="7758"/>
                </a:lnTo>
                <a:close/>
              </a:path>
            </a:pathLst>
          </a:custGeom>
          <a:solidFill>
            <a:srgbClr val="FFFFFF"/>
          </a:solidFill>
        </p:spPr>
        <p:txBody>
          <a:bodyPr wrap="square" lIns="0" tIns="0" rIns="0" bIns="0" rtlCol="0"/>
          <a:lstStyle/>
          <a:p>
            <a:endParaRPr dirty="0"/>
          </a:p>
        </p:txBody>
      </p:sp>
      <p:sp>
        <p:nvSpPr>
          <p:cNvPr id="118" name="object 118"/>
          <p:cNvSpPr/>
          <p:nvPr/>
        </p:nvSpPr>
        <p:spPr>
          <a:xfrm>
            <a:off x="15744121" y="2699924"/>
            <a:ext cx="127000" cy="130175"/>
          </a:xfrm>
          <a:custGeom>
            <a:avLst/>
            <a:gdLst/>
            <a:ahLst/>
            <a:cxnLst/>
            <a:rect l="l" t="t" r="r" b="b"/>
            <a:pathLst>
              <a:path w="127000" h="130175">
                <a:moveTo>
                  <a:pt x="77714" y="0"/>
                </a:moveTo>
                <a:lnTo>
                  <a:pt x="37261" y="12801"/>
                </a:lnTo>
                <a:lnTo>
                  <a:pt x="9995" y="43685"/>
                </a:lnTo>
                <a:lnTo>
                  <a:pt x="0" y="84117"/>
                </a:lnTo>
                <a:lnTo>
                  <a:pt x="404" y="90813"/>
                </a:lnTo>
                <a:lnTo>
                  <a:pt x="34620" y="127775"/>
                </a:lnTo>
                <a:lnTo>
                  <a:pt x="52815" y="129696"/>
                </a:lnTo>
                <a:lnTo>
                  <a:pt x="66928" y="127398"/>
                </a:lnTo>
                <a:lnTo>
                  <a:pt x="79888" y="122618"/>
                </a:lnTo>
                <a:lnTo>
                  <a:pt x="86793" y="118475"/>
                </a:lnTo>
                <a:lnTo>
                  <a:pt x="36004" y="118475"/>
                </a:lnTo>
                <a:lnTo>
                  <a:pt x="26288" y="109965"/>
                </a:lnTo>
                <a:lnTo>
                  <a:pt x="20767" y="97203"/>
                </a:lnTo>
                <a:lnTo>
                  <a:pt x="19047" y="81603"/>
                </a:lnTo>
                <a:lnTo>
                  <a:pt x="20556" y="68569"/>
                </a:lnTo>
                <a:lnTo>
                  <a:pt x="37267" y="32389"/>
                </a:lnTo>
                <a:lnTo>
                  <a:pt x="72652" y="11541"/>
                </a:lnTo>
                <a:lnTo>
                  <a:pt x="88684" y="10433"/>
                </a:lnTo>
                <a:lnTo>
                  <a:pt x="110846" y="10433"/>
                </a:lnTo>
                <a:lnTo>
                  <a:pt x="108344" y="8101"/>
                </a:lnTo>
                <a:lnTo>
                  <a:pt x="94934" y="2141"/>
                </a:lnTo>
                <a:lnTo>
                  <a:pt x="77714" y="0"/>
                </a:lnTo>
                <a:close/>
              </a:path>
              <a:path w="127000" h="130175">
                <a:moveTo>
                  <a:pt x="110846" y="10433"/>
                </a:moveTo>
                <a:lnTo>
                  <a:pt x="88684" y="10433"/>
                </a:lnTo>
                <a:lnTo>
                  <a:pt x="99591" y="18363"/>
                </a:lnTo>
                <a:lnTo>
                  <a:pt x="105786" y="30546"/>
                </a:lnTo>
                <a:lnTo>
                  <a:pt x="107745" y="44935"/>
                </a:lnTo>
                <a:lnTo>
                  <a:pt x="107579" y="50222"/>
                </a:lnTo>
                <a:lnTo>
                  <a:pt x="105813" y="63022"/>
                </a:lnTo>
                <a:lnTo>
                  <a:pt x="88554" y="98108"/>
                </a:lnTo>
                <a:lnTo>
                  <a:pt x="52437" y="117715"/>
                </a:lnTo>
                <a:lnTo>
                  <a:pt x="36004" y="118475"/>
                </a:lnTo>
                <a:lnTo>
                  <a:pt x="86793" y="118475"/>
                </a:lnTo>
                <a:lnTo>
                  <a:pt x="117458" y="83906"/>
                </a:lnTo>
                <a:lnTo>
                  <a:pt x="126826" y="41638"/>
                </a:lnTo>
                <a:lnTo>
                  <a:pt x="124179" y="28574"/>
                </a:lnTo>
                <a:lnTo>
                  <a:pt x="118055" y="17153"/>
                </a:lnTo>
                <a:lnTo>
                  <a:pt x="110846" y="10433"/>
                </a:lnTo>
                <a:close/>
              </a:path>
            </a:pathLst>
          </a:custGeom>
          <a:solidFill>
            <a:srgbClr val="FFFFFF"/>
          </a:solidFill>
        </p:spPr>
        <p:txBody>
          <a:bodyPr wrap="square" lIns="0" tIns="0" rIns="0" bIns="0" rtlCol="0"/>
          <a:lstStyle/>
          <a:p>
            <a:endParaRPr dirty="0"/>
          </a:p>
        </p:txBody>
      </p:sp>
      <p:sp>
        <p:nvSpPr>
          <p:cNvPr id="119" name="object 119"/>
          <p:cNvSpPr/>
          <p:nvPr/>
        </p:nvSpPr>
        <p:spPr>
          <a:xfrm>
            <a:off x="15979525" y="2701143"/>
            <a:ext cx="104139" cy="125730"/>
          </a:xfrm>
          <a:custGeom>
            <a:avLst/>
            <a:gdLst/>
            <a:ahLst/>
            <a:cxnLst/>
            <a:rect l="l" t="t" r="r" b="b"/>
            <a:pathLst>
              <a:path w="104140" h="125730">
                <a:moveTo>
                  <a:pt x="68793" y="0"/>
                </a:moveTo>
                <a:lnTo>
                  <a:pt x="56274" y="651"/>
                </a:lnTo>
                <a:lnTo>
                  <a:pt x="43805" y="1450"/>
                </a:lnTo>
                <a:lnTo>
                  <a:pt x="30826" y="1840"/>
                </a:lnTo>
                <a:lnTo>
                  <a:pt x="31601" y="3798"/>
                </a:lnTo>
                <a:lnTo>
                  <a:pt x="32009" y="6102"/>
                </a:lnTo>
                <a:lnTo>
                  <a:pt x="32009" y="14269"/>
                </a:lnTo>
                <a:lnTo>
                  <a:pt x="30250" y="21044"/>
                </a:lnTo>
                <a:lnTo>
                  <a:pt x="10037" y="101952"/>
                </a:lnTo>
                <a:lnTo>
                  <a:pt x="6385" y="114240"/>
                </a:lnTo>
                <a:lnTo>
                  <a:pt x="0" y="125533"/>
                </a:lnTo>
                <a:lnTo>
                  <a:pt x="26742" y="125533"/>
                </a:lnTo>
                <a:lnTo>
                  <a:pt x="25800" y="123208"/>
                </a:lnTo>
                <a:lnTo>
                  <a:pt x="25402" y="120329"/>
                </a:lnTo>
                <a:lnTo>
                  <a:pt x="25402" y="111386"/>
                </a:lnTo>
                <a:lnTo>
                  <a:pt x="26742" y="105188"/>
                </a:lnTo>
                <a:lnTo>
                  <a:pt x="27936" y="100130"/>
                </a:lnTo>
                <a:lnTo>
                  <a:pt x="51003" y="7662"/>
                </a:lnTo>
                <a:lnTo>
                  <a:pt x="94470" y="7662"/>
                </a:lnTo>
                <a:lnTo>
                  <a:pt x="87321" y="2853"/>
                </a:lnTo>
                <a:lnTo>
                  <a:pt x="68793" y="0"/>
                </a:lnTo>
                <a:close/>
              </a:path>
              <a:path w="104140" h="125730">
                <a:moveTo>
                  <a:pt x="42469" y="66990"/>
                </a:moveTo>
                <a:lnTo>
                  <a:pt x="45569" y="69325"/>
                </a:lnTo>
                <a:lnTo>
                  <a:pt x="47893" y="71252"/>
                </a:lnTo>
                <a:lnTo>
                  <a:pt x="63640" y="70960"/>
                </a:lnTo>
                <a:lnTo>
                  <a:pt x="76491" y="67712"/>
                </a:lnTo>
                <a:lnTo>
                  <a:pt x="77367" y="67178"/>
                </a:lnTo>
                <a:lnTo>
                  <a:pt x="43600" y="67178"/>
                </a:lnTo>
                <a:lnTo>
                  <a:pt x="42469" y="66990"/>
                </a:lnTo>
                <a:close/>
              </a:path>
              <a:path w="104140" h="125730">
                <a:moveTo>
                  <a:pt x="94470" y="7662"/>
                </a:moveTo>
                <a:lnTo>
                  <a:pt x="51003" y="7662"/>
                </a:lnTo>
                <a:lnTo>
                  <a:pt x="75393" y="9390"/>
                </a:lnTo>
                <a:lnTo>
                  <a:pt x="83253" y="18564"/>
                </a:lnTo>
                <a:lnTo>
                  <a:pt x="70215" y="59276"/>
                </a:lnTo>
                <a:lnTo>
                  <a:pt x="46166" y="67178"/>
                </a:lnTo>
                <a:lnTo>
                  <a:pt x="77367" y="67178"/>
                </a:lnTo>
                <a:lnTo>
                  <a:pt x="87573" y="60961"/>
                </a:lnTo>
                <a:lnTo>
                  <a:pt x="96223" y="50824"/>
                </a:lnTo>
                <a:lnTo>
                  <a:pt x="101777" y="37419"/>
                </a:lnTo>
                <a:lnTo>
                  <a:pt x="103572" y="20862"/>
                </a:lnTo>
                <a:lnTo>
                  <a:pt x="98538" y="10399"/>
                </a:lnTo>
                <a:lnTo>
                  <a:pt x="94470" y="7662"/>
                </a:lnTo>
                <a:close/>
              </a:path>
            </a:pathLst>
          </a:custGeom>
          <a:solidFill>
            <a:srgbClr val="FFFFFF"/>
          </a:solidFill>
        </p:spPr>
        <p:txBody>
          <a:bodyPr wrap="square" lIns="0" tIns="0" rIns="0" bIns="0" rtlCol="0"/>
          <a:lstStyle/>
          <a:p>
            <a:endParaRPr dirty="0"/>
          </a:p>
        </p:txBody>
      </p:sp>
      <p:sp>
        <p:nvSpPr>
          <p:cNvPr id="120" name="object 120"/>
          <p:cNvSpPr/>
          <p:nvPr/>
        </p:nvSpPr>
        <p:spPr>
          <a:xfrm>
            <a:off x="16204107" y="2702991"/>
            <a:ext cx="105410" cy="123825"/>
          </a:xfrm>
          <a:custGeom>
            <a:avLst/>
            <a:gdLst/>
            <a:ahLst/>
            <a:cxnLst/>
            <a:rect l="l" t="t" r="r" b="b"/>
            <a:pathLst>
              <a:path w="105409" h="123825">
                <a:moveTo>
                  <a:pt x="59914" y="9685"/>
                </a:moveTo>
                <a:lnTo>
                  <a:pt x="42438" y="9685"/>
                </a:lnTo>
                <a:lnTo>
                  <a:pt x="19865" y="100270"/>
                </a:lnTo>
                <a:lnTo>
                  <a:pt x="16152" y="112783"/>
                </a:lnTo>
                <a:lnTo>
                  <a:pt x="9915" y="123692"/>
                </a:lnTo>
                <a:lnTo>
                  <a:pt x="35862" y="123692"/>
                </a:lnTo>
                <a:lnTo>
                  <a:pt x="35098" y="121587"/>
                </a:lnTo>
                <a:lnTo>
                  <a:pt x="34721" y="119252"/>
                </a:lnTo>
                <a:lnTo>
                  <a:pt x="34721" y="111085"/>
                </a:lnTo>
                <a:lnTo>
                  <a:pt x="36250" y="104331"/>
                </a:lnTo>
                <a:lnTo>
                  <a:pt x="37820" y="98290"/>
                </a:lnTo>
                <a:lnTo>
                  <a:pt x="59914" y="9685"/>
                </a:lnTo>
                <a:close/>
              </a:path>
              <a:path w="105409" h="123825">
                <a:moveTo>
                  <a:pt x="104876" y="0"/>
                </a:moveTo>
                <a:lnTo>
                  <a:pt x="7381" y="0"/>
                </a:lnTo>
                <a:lnTo>
                  <a:pt x="0" y="13957"/>
                </a:lnTo>
                <a:lnTo>
                  <a:pt x="5633" y="10282"/>
                </a:lnTo>
                <a:lnTo>
                  <a:pt x="10292" y="9685"/>
                </a:lnTo>
                <a:lnTo>
                  <a:pt x="59914" y="9685"/>
                </a:lnTo>
                <a:lnTo>
                  <a:pt x="81059" y="9663"/>
                </a:lnTo>
                <a:lnTo>
                  <a:pt x="94047" y="7658"/>
                </a:lnTo>
                <a:lnTo>
                  <a:pt x="104876" y="0"/>
                </a:lnTo>
                <a:close/>
              </a:path>
            </a:pathLst>
          </a:custGeom>
          <a:solidFill>
            <a:srgbClr val="FFFFFF"/>
          </a:solidFill>
        </p:spPr>
        <p:txBody>
          <a:bodyPr wrap="square" lIns="0" tIns="0" rIns="0" bIns="0" rtlCol="0"/>
          <a:lstStyle/>
          <a:p>
            <a:endParaRPr dirty="0"/>
          </a:p>
        </p:txBody>
      </p:sp>
      <p:sp>
        <p:nvSpPr>
          <p:cNvPr id="121" name="object 121"/>
          <p:cNvSpPr/>
          <p:nvPr/>
        </p:nvSpPr>
        <p:spPr>
          <a:xfrm>
            <a:off x="11611669" y="1997676"/>
            <a:ext cx="78740" cy="108585"/>
          </a:xfrm>
          <a:custGeom>
            <a:avLst/>
            <a:gdLst/>
            <a:ahLst/>
            <a:cxnLst/>
            <a:rect l="l" t="t" r="r" b="b"/>
            <a:pathLst>
              <a:path w="78740" h="108585">
                <a:moveTo>
                  <a:pt x="78531" y="0"/>
                </a:moveTo>
                <a:lnTo>
                  <a:pt x="0" y="108090"/>
                </a:lnTo>
                <a:lnTo>
                  <a:pt x="36271" y="108090"/>
                </a:lnTo>
                <a:lnTo>
                  <a:pt x="78531" y="0"/>
                </a:lnTo>
                <a:close/>
              </a:path>
            </a:pathLst>
          </a:custGeom>
          <a:solidFill>
            <a:srgbClr val="FFFFFF"/>
          </a:solidFill>
        </p:spPr>
        <p:txBody>
          <a:bodyPr wrap="square" lIns="0" tIns="0" rIns="0" bIns="0" rtlCol="0"/>
          <a:lstStyle/>
          <a:p>
            <a:endParaRPr dirty="0"/>
          </a:p>
        </p:txBody>
      </p:sp>
      <p:sp>
        <p:nvSpPr>
          <p:cNvPr id="122" name="object 122"/>
          <p:cNvSpPr/>
          <p:nvPr/>
        </p:nvSpPr>
        <p:spPr>
          <a:xfrm>
            <a:off x="11542555" y="2135840"/>
            <a:ext cx="99695" cy="65405"/>
          </a:xfrm>
          <a:custGeom>
            <a:avLst/>
            <a:gdLst/>
            <a:ahLst/>
            <a:cxnLst/>
            <a:rect l="l" t="t" r="r" b="b"/>
            <a:pathLst>
              <a:path w="99695" h="65405">
                <a:moveTo>
                  <a:pt x="99494" y="0"/>
                </a:moveTo>
                <a:lnTo>
                  <a:pt x="47276" y="0"/>
                </a:lnTo>
                <a:lnTo>
                  <a:pt x="0" y="65055"/>
                </a:lnTo>
                <a:lnTo>
                  <a:pt x="94405" y="65055"/>
                </a:lnTo>
                <a:lnTo>
                  <a:pt x="99494" y="0"/>
                </a:lnTo>
                <a:close/>
              </a:path>
            </a:pathLst>
          </a:custGeom>
          <a:solidFill>
            <a:srgbClr val="FFFFFF"/>
          </a:solidFill>
        </p:spPr>
        <p:txBody>
          <a:bodyPr wrap="square" lIns="0" tIns="0" rIns="0" bIns="0" rtlCol="0"/>
          <a:lstStyle/>
          <a:p>
            <a:endParaRPr dirty="0"/>
          </a:p>
        </p:txBody>
      </p:sp>
      <p:sp>
        <p:nvSpPr>
          <p:cNvPr id="123" name="object 123"/>
          <p:cNvSpPr/>
          <p:nvPr/>
        </p:nvSpPr>
        <p:spPr>
          <a:xfrm>
            <a:off x="11473439" y="2230968"/>
            <a:ext cx="174625" cy="65405"/>
          </a:xfrm>
          <a:custGeom>
            <a:avLst/>
            <a:gdLst/>
            <a:ahLst/>
            <a:cxnLst/>
            <a:rect l="l" t="t" r="r" b="b"/>
            <a:pathLst>
              <a:path w="174625" h="65405">
                <a:moveTo>
                  <a:pt x="164591" y="0"/>
                </a:moveTo>
                <a:lnTo>
                  <a:pt x="47276" y="0"/>
                </a:lnTo>
                <a:lnTo>
                  <a:pt x="0" y="65055"/>
                </a:lnTo>
                <a:lnTo>
                  <a:pt x="174497" y="65055"/>
                </a:lnTo>
                <a:lnTo>
                  <a:pt x="164591" y="0"/>
                </a:lnTo>
                <a:close/>
              </a:path>
            </a:pathLst>
          </a:custGeom>
          <a:solidFill>
            <a:srgbClr val="FFFFFF"/>
          </a:solidFill>
        </p:spPr>
        <p:txBody>
          <a:bodyPr wrap="square" lIns="0" tIns="0" rIns="0" bIns="0" rtlCol="0"/>
          <a:lstStyle/>
          <a:p>
            <a:endParaRPr dirty="0"/>
          </a:p>
        </p:txBody>
      </p:sp>
      <p:sp>
        <p:nvSpPr>
          <p:cNvPr id="124" name="object 124"/>
          <p:cNvSpPr/>
          <p:nvPr/>
        </p:nvSpPr>
        <p:spPr>
          <a:xfrm>
            <a:off x="11404324" y="2326095"/>
            <a:ext cx="279400" cy="65405"/>
          </a:xfrm>
          <a:custGeom>
            <a:avLst/>
            <a:gdLst/>
            <a:ahLst/>
            <a:cxnLst/>
            <a:rect l="l" t="t" r="r" b="b"/>
            <a:pathLst>
              <a:path w="279400" h="65405">
                <a:moveTo>
                  <a:pt x="251898" y="0"/>
                </a:moveTo>
                <a:lnTo>
                  <a:pt x="47276" y="0"/>
                </a:lnTo>
                <a:lnTo>
                  <a:pt x="0" y="65055"/>
                </a:lnTo>
                <a:lnTo>
                  <a:pt x="278860" y="65055"/>
                </a:lnTo>
                <a:lnTo>
                  <a:pt x="251898" y="0"/>
                </a:lnTo>
                <a:close/>
              </a:path>
            </a:pathLst>
          </a:custGeom>
          <a:solidFill>
            <a:srgbClr val="FFFFFF"/>
          </a:solidFill>
        </p:spPr>
        <p:txBody>
          <a:bodyPr wrap="square" lIns="0" tIns="0" rIns="0" bIns="0" rtlCol="0"/>
          <a:lstStyle/>
          <a:p>
            <a:endParaRPr dirty="0"/>
          </a:p>
        </p:txBody>
      </p:sp>
      <p:sp>
        <p:nvSpPr>
          <p:cNvPr id="125" name="object 125"/>
          <p:cNvSpPr/>
          <p:nvPr/>
        </p:nvSpPr>
        <p:spPr>
          <a:xfrm>
            <a:off x="11335233" y="2421228"/>
            <a:ext cx="415925" cy="65405"/>
          </a:xfrm>
          <a:custGeom>
            <a:avLst/>
            <a:gdLst/>
            <a:ahLst/>
            <a:cxnLst/>
            <a:rect l="l" t="t" r="r" b="b"/>
            <a:pathLst>
              <a:path w="415925" h="65405">
                <a:moveTo>
                  <a:pt x="365193" y="0"/>
                </a:moveTo>
                <a:lnTo>
                  <a:pt x="47255" y="0"/>
                </a:lnTo>
                <a:lnTo>
                  <a:pt x="0" y="65045"/>
                </a:lnTo>
                <a:lnTo>
                  <a:pt x="415851" y="65045"/>
                </a:lnTo>
                <a:lnTo>
                  <a:pt x="365193" y="0"/>
                </a:lnTo>
                <a:close/>
              </a:path>
            </a:pathLst>
          </a:custGeom>
          <a:solidFill>
            <a:srgbClr val="FFFFFF"/>
          </a:solidFill>
        </p:spPr>
        <p:txBody>
          <a:bodyPr wrap="square" lIns="0" tIns="0" rIns="0" bIns="0" rtlCol="0"/>
          <a:lstStyle/>
          <a:p>
            <a:endParaRPr dirty="0"/>
          </a:p>
        </p:txBody>
      </p:sp>
      <p:sp>
        <p:nvSpPr>
          <p:cNvPr id="126" name="object 126"/>
          <p:cNvSpPr/>
          <p:nvPr/>
        </p:nvSpPr>
        <p:spPr>
          <a:xfrm>
            <a:off x="11266115" y="2516355"/>
            <a:ext cx="621665" cy="65405"/>
          </a:xfrm>
          <a:custGeom>
            <a:avLst/>
            <a:gdLst/>
            <a:ahLst/>
            <a:cxnLst/>
            <a:rect l="l" t="t" r="r" b="b"/>
            <a:pathLst>
              <a:path w="621665" h="65405">
                <a:moveTo>
                  <a:pt x="516780" y="0"/>
                </a:moveTo>
                <a:lnTo>
                  <a:pt x="47255" y="0"/>
                </a:lnTo>
                <a:lnTo>
                  <a:pt x="0" y="65055"/>
                </a:lnTo>
                <a:lnTo>
                  <a:pt x="621593" y="65055"/>
                </a:lnTo>
                <a:lnTo>
                  <a:pt x="516780" y="0"/>
                </a:lnTo>
                <a:close/>
              </a:path>
            </a:pathLst>
          </a:custGeom>
          <a:solidFill>
            <a:srgbClr val="FFFFFF"/>
          </a:solidFill>
        </p:spPr>
        <p:txBody>
          <a:bodyPr wrap="square" lIns="0" tIns="0" rIns="0" bIns="0" rtlCol="0"/>
          <a:lstStyle/>
          <a:p>
            <a:endParaRPr dirty="0"/>
          </a:p>
        </p:txBody>
      </p:sp>
      <p:sp>
        <p:nvSpPr>
          <p:cNvPr id="127" name="object 127"/>
          <p:cNvSpPr/>
          <p:nvPr/>
        </p:nvSpPr>
        <p:spPr>
          <a:xfrm>
            <a:off x="11133510" y="1908538"/>
            <a:ext cx="897890" cy="897890"/>
          </a:xfrm>
          <a:custGeom>
            <a:avLst/>
            <a:gdLst/>
            <a:ahLst/>
            <a:cxnLst/>
            <a:rect l="l" t="t" r="r" b="b"/>
            <a:pathLst>
              <a:path w="897890" h="897889">
                <a:moveTo>
                  <a:pt x="448761" y="0"/>
                </a:moveTo>
                <a:lnTo>
                  <a:pt x="375974" y="5874"/>
                </a:lnTo>
                <a:lnTo>
                  <a:pt x="306925" y="22881"/>
                </a:lnTo>
                <a:lnTo>
                  <a:pt x="242537" y="50097"/>
                </a:lnTo>
                <a:lnTo>
                  <a:pt x="183736" y="86596"/>
                </a:lnTo>
                <a:lnTo>
                  <a:pt x="131446" y="131454"/>
                </a:lnTo>
                <a:lnTo>
                  <a:pt x="86590" y="183745"/>
                </a:lnTo>
                <a:lnTo>
                  <a:pt x="50093" y="242547"/>
                </a:lnTo>
                <a:lnTo>
                  <a:pt x="22879" y="306933"/>
                </a:lnTo>
                <a:lnTo>
                  <a:pt x="5874" y="375979"/>
                </a:lnTo>
                <a:lnTo>
                  <a:pt x="0" y="448761"/>
                </a:lnTo>
                <a:lnTo>
                  <a:pt x="1487" y="485562"/>
                </a:lnTo>
                <a:lnTo>
                  <a:pt x="13043" y="556594"/>
                </a:lnTo>
                <a:lnTo>
                  <a:pt x="35268" y="623428"/>
                </a:lnTo>
                <a:lnTo>
                  <a:pt x="67239" y="685139"/>
                </a:lnTo>
                <a:lnTo>
                  <a:pt x="108031" y="740802"/>
                </a:lnTo>
                <a:lnTo>
                  <a:pt x="156720" y="789493"/>
                </a:lnTo>
                <a:lnTo>
                  <a:pt x="212381" y="830288"/>
                </a:lnTo>
                <a:lnTo>
                  <a:pt x="274091" y="862261"/>
                </a:lnTo>
                <a:lnTo>
                  <a:pt x="340924" y="884488"/>
                </a:lnTo>
                <a:lnTo>
                  <a:pt x="411958" y="896044"/>
                </a:lnTo>
                <a:lnTo>
                  <a:pt x="448761" y="897532"/>
                </a:lnTo>
                <a:lnTo>
                  <a:pt x="485559" y="896044"/>
                </a:lnTo>
                <a:lnTo>
                  <a:pt x="521540" y="891658"/>
                </a:lnTo>
                <a:lnTo>
                  <a:pt x="556587" y="884488"/>
                </a:lnTo>
                <a:lnTo>
                  <a:pt x="590585" y="874650"/>
                </a:lnTo>
                <a:lnTo>
                  <a:pt x="622265" y="862696"/>
                </a:lnTo>
                <a:lnTo>
                  <a:pt x="448761" y="862696"/>
                </a:lnTo>
                <a:lnTo>
                  <a:pt x="414819" y="861323"/>
                </a:lnTo>
                <a:lnTo>
                  <a:pt x="349306" y="850663"/>
                </a:lnTo>
                <a:lnTo>
                  <a:pt x="287665" y="830159"/>
                </a:lnTo>
                <a:lnTo>
                  <a:pt x="230749" y="800666"/>
                </a:lnTo>
                <a:lnTo>
                  <a:pt x="179411" y="763037"/>
                </a:lnTo>
                <a:lnTo>
                  <a:pt x="134502" y="718124"/>
                </a:lnTo>
                <a:lnTo>
                  <a:pt x="96878" y="666781"/>
                </a:lnTo>
                <a:lnTo>
                  <a:pt x="67388" y="609861"/>
                </a:lnTo>
                <a:lnTo>
                  <a:pt x="46888" y="548217"/>
                </a:lnTo>
                <a:lnTo>
                  <a:pt x="36229" y="482703"/>
                </a:lnTo>
                <a:lnTo>
                  <a:pt x="34857" y="448761"/>
                </a:lnTo>
                <a:lnTo>
                  <a:pt x="36229" y="414819"/>
                </a:lnTo>
                <a:lnTo>
                  <a:pt x="46888" y="349306"/>
                </a:lnTo>
                <a:lnTo>
                  <a:pt x="67388" y="287665"/>
                </a:lnTo>
                <a:lnTo>
                  <a:pt x="96878" y="230749"/>
                </a:lnTo>
                <a:lnTo>
                  <a:pt x="134502" y="179411"/>
                </a:lnTo>
                <a:lnTo>
                  <a:pt x="179411" y="134502"/>
                </a:lnTo>
                <a:lnTo>
                  <a:pt x="230749" y="96878"/>
                </a:lnTo>
                <a:lnTo>
                  <a:pt x="287665" y="67388"/>
                </a:lnTo>
                <a:lnTo>
                  <a:pt x="349306" y="46888"/>
                </a:lnTo>
                <a:lnTo>
                  <a:pt x="414819" y="36229"/>
                </a:lnTo>
                <a:lnTo>
                  <a:pt x="448761" y="34857"/>
                </a:lnTo>
                <a:lnTo>
                  <a:pt x="622321" y="34857"/>
                </a:lnTo>
                <a:lnTo>
                  <a:pt x="590585" y="22881"/>
                </a:lnTo>
                <a:lnTo>
                  <a:pt x="556587" y="13044"/>
                </a:lnTo>
                <a:lnTo>
                  <a:pt x="521540" y="5874"/>
                </a:lnTo>
                <a:lnTo>
                  <a:pt x="485559" y="1487"/>
                </a:lnTo>
                <a:lnTo>
                  <a:pt x="448761" y="0"/>
                </a:lnTo>
                <a:close/>
              </a:path>
              <a:path w="897890" h="897889">
                <a:moveTo>
                  <a:pt x="622321" y="34857"/>
                </a:moveTo>
                <a:lnTo>
                  <a:pt x="448761" y="34857"/>
                </a:lnTo>
                <a:lnTo>
                  <a:pt x="482703" y="36229"/>
                </a:lnTo>
                <a:lnTo>
                  <a:pt x="515890" y="40275"/>
                </a:lnTo>
                <a:lnTo>
                  <a:pt x="579575" y="55961"/>
                </a:lnTo>
                <a:lnTo>
                  <a:pt x="638963" y="81063"/>
                </a:lnTo>
                <a:lnTo>
                  <a:pt x="693199" y="114726"/>
                </a:lnTo>
                <a:lnTo>
                  <a:pt x="741432" y="156099"/>
                </a:lnTo>
                <a:lnTo>
                  <a:pt x="782809" y="204329"/>
                </a:lnTo>
                <a:lnTo>
                  <a:pt x="816475" y="258563"/>
                </a:lnTo>
                <a:lnTo>
                  <a:pt x="841579" y="317948"/>
                </a:lnTo>
                <a:lnTo>
                  <a:pt x="857266" y="381632"/>
                </a:lnTo>
                <a:lnTo>
                  <a:pt x="862685" y="448761"/>
                </a:lnTo>
                <a:lnTo>
                  <a:pt x="861313" y="482703"/>
                </a:lnTo>
                <a:lnTo>
                  <a:pt x="850653" y="548217"/>
                </a:lnTo>
                <a:lnTo>
                  <a:pt x="830151" y="609861"/>
                </a:lnTo>
                <a:lnTo>
                  <a:pt x="800659" y="666781"/>
                </a:lnTo>
                <a:lnTo>
                  <a:pt x="763031" y="718124"/>
                </a:lnTo>
                <a:lnTo>
                  <a:pt x="718120" y="763037"/>
                </a:lnTo>
                <a:lnTo>
                  <a:pt x="666778" y="800666"/>
                </a:lnTo>
                <a:lnTo>
                  <a:pt x="609860" y="830159"/>
                </a:lnTo>
                <a:lnTo>
                  <a:pt x="548217" y="850663"/>
                </a:lnTo>
                <a:lnTo>
                  <a:pt x="482703" y="861323"/>
                </a:lnTo>
                <a:lnTo>
                  <a:pt x="448761" y="862696"/>
                </a:lnTo>
                <a:lnTo>
                  <a:pt x="622265" y="862696"/>
                </a:lnTo>
                <a:lnTo>
                  <a:pt x="685127" y="830288"/>
                </a:lnTo>
                <a:lnTo>
                  <a:pt x="740789" y="789493"/>
                </a:lnTo>
                <a:lnTo>
                  <a:pt x="789480" y="740802"/>
                </a:lnTo>
                <a:lnTo>
                  <a:pt x="830275" y="685139"/>
                </a:lnTo>
                <a:lnTo>
                  <a:pt x="862249" y="623428"/>
                </a:lnTo>
                <a:lnTo>
                  <a:pt x="884477" y="556594"/>
                </a:lnTo>
                <a:lnTo>
                  <a:pt x="896034" y="485562"/>
                </a:lnTo>
                <a:lnTo>
                  <a:pt x="897522" y="448761"/>
                </a:lnTo>
                <a:lnTo>
                  <a:pt x="896034" y="411961"/>
                </a:lnTo>
                <a:lnTo>
                  <a:pt x="884477" y="340931"/>
                </a:lnTo>
                <a:lnTo>
                  <a:pt x="862249" y="274099"/>
                </a:lnTo>
                <a:lnTo>
                  <a:pt x="830275" y="212390"/>
                </a:lnTo>
                <a:lnTo>
                  <a:pt x="789480" y="156728"/>
                </a:lnTo>
                <a:lnTo>
                  <a:pt x="740789" y="108038"/>
                </a:lnTo>
                <a:lnTo>
                  <a:pt x="685127" y="67244"/>
                </a:lnTo>
                <a:lnTo>
                  <a:pt x="623418" y="35271"/>
                </a:lnTo>
                <a:lnTo>
                  <a:pt x="622321" y="34857"/>
                </a:lnTo>
                <a:close/>
              </a:path>
            </a:pathLst>
          </a:custGeom>
          <a:solidFill>
            <a:srgbClr val="FFFFFF"/>
          </a:solidFill>
        </p:spPr>
        <p:txBody>
          <a:bodyPr wrap="square" lIns="0" tIns="0" rIns="0" bIns="0" rtlCol="0"/>
          <a:lstStyle/>
          <a:p>
            <a:endParaRPr dirty="0"/>
          </a:p>
        </p:txBody>
      </p:sp>
      <p:sp>
        <p:nvSpPr>
          <p:cNvPr id="128" name="object 128"/>
          <p:cNvSpPr/>
          <p:nvPr/>
        </p:nvSpPr>
        <p:spPr>
          <a:xfrm>
            <a:off x="11112903" y="1887919"/>
            <a:ext cx="939165" cy="939165"/>
          </a:xfrm>
          <a:custGeom>
            <a:avLst/>
            <a:gdLst/>
            <a:ahLst/>
            <a:cxnLst/>
            <a:rect l="l" t="t" r="r" b="b"/>
            <a:pathLst>
              <a:path w="939165" h="939164">
                <a:moveTo>
                  <a:pt x="469367" y="0"/>
                </a:moveTo>
                <a:lnTo>
                  <a:pt x="430877" y="1556"/>
                </a:lnTo>
                <a:lnTo>
                  <a:pt x="356586" y="13643"/>
                </a:lnTo>
                <a:lnTo>
                  <a:pt x="286685" y="36892"/>
                </a:lnTo>
                <a:lnTo>
                  <a:pt x="222142" y="70334"/>
                </a:lnTo>
                <a:lnTo>
                  <a:pt x="163924" y="113002"/>
                </a:lnTo>
                <a:lnTo>
                  <a:pt x="112998" y="163930"/>
                </a:lnTo>
                <a:lnTo>
                  <a:pt x="70331" y="222149"/>
                </a:lnTo>
                <a:lnTo>
                  <a:pt x="36890" y="286693"/>
                </a:lnTo>
                <a:lnTo>
                  <a:pt x="13643" y="356595"/>
                </a:lnTo>
                <a:lnTo>
                  <a:pt x="1556" y="430888"/>
                </a:lnTo>
                <a:lnTo>
                  <a:pt x="0" y="469378"/>
                </a:lnTo>
                <a:lnTo>
                  <a:pt x="1556" y="507868"/>
                </a:lnTo>
                <a:lnTo>
                  <a:pt x="13643" y="582160"/>
                </a:lnTo>
                <a:lnTo>
                  <a:pt x="36890" y="652062"/>
                </a:lnTo>
                <a:lnTo>
                  <a:pt x="70331" y="716607"/>
                </a:lnTo>
                <a:lnTo>
                  <a:pt x="112998" y="774826"/>
                </a:lnTo>
                <a:lnTo>
                  <a:pt x="163924" y="825754"/>
                </a:lnTo>
                <a:lnTo>
                  <a:pt x="222142" y="868422"/>
                </a:lnTo>
                <a:lnTo>
                  <a:pt x="286685" y="901864"/>
                </a:lnTo>
                <a:lnTo>
                  <a:pt x="356586" y="925112"/>
                </a:lnTo>
                <a:lnTo>
                  <a:pt x="430877" y="937200"/>
                </a:lnTo>
                <a:lnTo>
                  <a:pt x="469367" y="938756"/>
                </a:lnTo>
                <a:lnTo>
                  <a:pt x="507858" y="937200"/>
                </a:lnTo>
                <a:lnTo>
                  <a:pt x="545492" y="932612"/>
                </a:lnTo>
                <a:lnTo>
                  <a:pt x="559269" y="929793"/>
                </a:lnTo>
                <a:lnTo>
                  <a:pt x="469367" y="929793"/>
                </a:lnTo>
                <a:lnTo>
                  <a:pt x="431613" y="928267"/>
                </a:lnTo>
                <a:lnTo>
                  <a:pt x="358741" y="916410"/>
                </a:lnTo>
                <a:lnTo>
                  <a:pt x="290176" y="893605"/>
                </a:lnTo>
                <a:lnTo>
                  <a:pt x="226867" y="860801"/>
                </a:lnTo>
                <a:lnTo>
                  <a:pt x="169762" y="818947"/>
                </a:lnTo>
                <a:lnTo>
                  <a:pt x="119810" y="768992"/>
                </a:lnTo>
                <a:lnTo>
                  <a:pt x="77959" y="711884"/>
                </a:lnTo>
                <a:lnTo>
                  <a:pt x="45158" y="648572"/>
                </a:lnTo>
                <a:lnTo>
                  <a:pt x="22355" y="580006"/>
                </a:lnTo>
                <a:lnTo>
                  <a:pt x="10499" y="507133"/>
                </a:lnTo>
                <a:lnTo>
                  <a:pt x="8973" y="469378"/>
                </a:lnTo>
                <a:lnTo>
                  <a:pt x="10499" y="431623"/>
                </a:lnTo>
                <a:lnTo>
                  <a:pt x="22355" y="358751"/>
                </a:lnTo>
                <a:lnTo>
                  <a:pt x="45158" y="290187"/>
                </a:lnTo>
                <a:lnTo>
                  <a:pt x="77959" y="226878"/>
                </a:lnTo>
                <a:lnTo>
                  <a:pt x="119810" y="169773"/>
                </a:lnTo>
                <a:lnTo>
                  <a:pt x="169762" y="119821"/>
                </a:lnTo>
                <a:lnTo>
                  <a:pt x="226867" y="77970"/>
                </a:lnTo>
                <a:lnTo>
                  <a:pt x="290176" y="45169"/>
                </a:lnTo>
                <a:lnTo>
                  <a:pt x="358741" y="22366"/>
                </a:lnTo>
                <a:lnTo>
                  <a:pt x="431613" y="10510"/>
                </a:lnTo>
                <a:lnTo>
                  <a:pt x="469367" y="8984"/>
                </a:lnTo>
                <a:lnTo>
                  <a:pt x="559372" y="8984"/>
                </a:lnTo>
                <a:lnTo>
                  <a:pt x="545492" y="6144"/>
                </a:lnTo>
                <a:lnTo>
                  <a:pt x="507858" y="1556"/>
                </a:lnTo>
                <a:lnTo>
                  <a:pt x="469367" y="0"/>
                </a:lnTo>
                <a:close/>
              </a:path>
              <a:path w="939165" h="939164">
                <a:moveTo>
                  <a:pt x="559372" y="8984"/>
                </a:moveTo>
                <a:lnTo>
                  <a:pt x="469367" y="8984"/>
                </a:lnTo>
                <a:lnTo>
                  <a:pt x="507121" y="10510"/>
                </a:lnTo>
                <a:lnTo>
                  <a:pt x="544035" y="15010"/>
                </a:lnTo>
                <a:lnTo>
                  <a:pt x="614872" y="32458"/>
                </a:lnTo>
                <a:lnTo>
                  <a:pt x="680929" y="60379"/>
                </a:lnTo>
                <a:lnTo>
                  <a:pt x="741258" y="97823"/>
                </a:lnTo>
                <a:lnTo>
                  <a:pt x="794909" y="143843"/>
                </a:lnTo>
                <a:lnTo>
                  <a:pt x="840933" y="197490"/>
                </a:lnTo>
                <a:lnTo>
                  <a:pt x="878381" y="257816"/>
                </a:lnTo>
                <a:lnTo>
                  <a:pt x="906305" y="323871"/>
                </a:lnTo>
                <a:lnTo>
                  <a:pt x="923755" y="394708"/>
                </a:lnTo>
                <a:lnTo>
                  <a:pt x="929783" y="469378"/>
                </a:lnTo>
                <a:lnTo>
                  <a:pt x="928256" y="507133"/>
                </a:lnTo>
                <a:lnTo>
                  <a:pt x="916399" y="580006"/>
                </a:lnTo>
                <a:lnTo>
                  <a:pt x="893593" y="648572"/>
                </a:lnTo>
                <a:lnTo>
                  <a:pt x="860788" y="711884"/>
                </a:lnTo>
                <a:lnTo>
                  <a:pt x="818933" y="768992"/>
                </a:lnTo>
                <a:lnTo>
                  <a:pt x="768977" y="818947"/>
                </a:lnTo>
                <a:lnTo>
                  <a:pt x="711869" y="860801"/>
                </a:lnTo>
                <a:lnTo>
                  <a:pt x="648557" y="893605"/>
                </a:lnTo>
                <a:lnTo>
                  <a:pt x="579992" y="916410"/>
                </a:lnTo>
                <a:lnTo>
                  <a:pt x="507121" y="928267"/>
                </a:lnTo>
                <a:lnTo>
                  <a:pt x="469367" y="929793"/>
                </a:lnTo>
                <a:lnTo>
                  <a:pt x="559269" y="929793"/>
                </a:lnTo>
                <a:lnTo>
                  <a:pt x="617710" y="914823"/>
                </a:lnTo>
                <a:lnTo>
                  <a:pt x="685054" y="886357"/>
                </a:lnTo>
                <a:lnTo>
                  <a:pt x="746557" y="848181"/>
                </a:lnTo>
                <a:lnTo>
                  <a:pt x="801251" y="801262"/>
                </a:lnTo>
                <a:lnTo>
                  <a:pt x="848170" y="746567"/>
                </a:lnTo>
                <a:lnTo>
                  <a:pt x="886346" y="685065"/>
                </a:lnTo>
                <a:lnTo>
                  <a:pt x="914812" y="617721"/>
                </a:lnTo>
                <a:lnTo>
                  <a:pt x="932601" y="545503"/>
                </a:lnTo>
                <a:lnTo>
                  <a:pt x="938746" y="469378"/>
                </a:lnTo>
                <a:lnTo>
                  <a:pt x="937189" y="430888"/>
                </a:lnTo>
                <a:lnTo>
                  <a:pt x="925102" y="356595"/>
                </a:lnTo>
                <a:lnTo>
                  <a:pt x="901853" y="286693"/>
                </a:lnTo>
                <a:lnTo>
                  <a:pt x="868411" y="222149"/>
                </a:lnTo>
                <a:lnTo>
                  <a:pt x="825743" y="163930"/>
                </a:lnTo>
                <a:lnTo>
                  <a:pt x="774816" y="113002"/>
                </a:lnTo>
                <a:lnTo>
                  <a:pt x="716596" y="70334"/>
                </a:lnTo>
                <a:lnTo>
                  <a:pt x="652052" y="36892"/>
                </a:lnTo>
                <a:lnTo>
                  <a:pt x="582150" y="13643"/>
                </a:lnTo>
                <a:lnTo>
                  <a:pt x="559372" y="8984"/>
                </a:lnTo>
                <a:close/>
              </a:path>
            </a:pathLst>
          </a:custGeom>
          <a:solidFill>
            <a:srgbClr val="FFFFFF"/>
          </a:solidFill>
        </p:spPr>
        <p:txBody>
          <a:bodyPr wrap="square" lIns="0" tIns="0" rIns="0" bIns="0" rtlCol="0"/>
          <a:lstStyle/>
          <a:p>
            <a:endParaRPr dirty="0"/>
          </a:p>
        </p:txBody>
      </p:sp>
      <p:sp>
        <p:nvSpPr>
          <p:cNvPr id="129" name="object 129"/>
          <p:cNvSpPr txBox="1"/>
          <p:nvPr/>
        </p:nvSpPr>
        <p:spPr>
          <a:xfrm>
            <a:off x="11625704" y="3242907"/>
            <a:ext cx="6351145" cy="569387"/>
          </a:xfrm>
          <a:prstGeom prst="rect">
            <a:avLst/>
          </a:prstGeom>
        </p:spPr>
        <p:txBody>
          <a:bodyPr vert="horz" wrap="square" lIns="0" tIns="0" rIns="0" bIns="0" rtlCol="0">
            <a:spAutoFit/>
          </a:bodyPr>
          <a:lstStyle/>
          <a:p>
            <a:pPr marL="12700">
              <a:lnSpc>
                <a:spcPct val="100000"/>
              </a:lnSpc>
            </a:pPr>
            <a:r>
              <a:rPr lang="en-US" sz="3700" dirty="0" smtClean="0">
                <a:solidFill>
                  <a:srgbClr val="FFFFFF"/>
                </a:solidFill>
                <a:latin typeface="Arial"/>
                <a:cs typeface="Arial"/>
              </a:rPr>
              <a:t>Business Tourism Center</a:t>
            </a:r>
            <a:endParaRPr sz="3700" dirty="0">
              <a:latin typeface="Arial"/>
              <a:cs typeface="Arial"/>
            </a:endParaRPr>
          </a:p>
        </p:txBody>
      </p:sp>
      <p:sp>
        <p:nvSpPr>
          <p:cNvPr id="132" name="object 132"/>
          <p:cNvSpPr txBox="1"/>
          <p:nvPr/>
        </p:nvSpPr>
        <p:spPr>
          <a:xfrm>
            <a:off x="12698069" y="3978275"/>
            <a:ext cx="1243965" cy="1705595"/>
          </a:xfrm>
          <a:prstGeom prst="rect">
            <a:avLst/>
          </a:prstGeom>
        </p:spPr>
        <p:txBody>
          <a:bodyPr vert="horz" wrap="square" lIns="0" tIns="0" rIns="0" bIns="0" rtlCol="0">
            <a:spAutoFit/>
          </a:bodyPr>
          <a:lstStyle/>
          <a:p>
            <a:pPr marL="5080" algn="ctr">
              <a:lnSpc>
                <a:spcPts val="5265"/>
              </a:lnSpc>
            </a:pPr>
            <a:r>
              <a:rPr lang="en-US" sz="2400" spc="-114" dirty="0" smtClean="0">
                <a:solidFill>
                  <a:srgbClr val="FFFFFF"/>
                </a:solidFill>
                <a:latin typeface="Arial"/>
                <a:cs typeface="Arial"/>
              </a:rPr>
              <a:t>RUR </a:t>
            </a:r>
            <a:r>
              <a:rPr sz="4550" b="1" spc="-370" dirty="0" smtClean="0">
                <a:solidFill>
                  <a:srgbClr val="DB6C2A"/>
                </a:solidFill>
                <a:latin typeface="Arial"/>
                <a:cs typeface="Arial"/>
              </a:rPr>
              <a:t>137</a:t>
            </a:r>
            <a:endParaRPr sz="4550" dirty="0">
              <a:latin typeface="Arial"/>
              <a:cs typeface="Arial"/>
            </a:endParaRPr>
          </a:p>
          <a:p>
            <a:pPr algn="ctr">
              <a:lnSpc>
                <a:spcPts val="2685"/>
              </a:lnSpc>
            </a:pPr>
            <a:r>
              <a:rPr lang="en-US" sz="2400" spc="-114" dirty="0" smtClean="0">
                <a:solidFill>
                  <a:srgbClr val="FFFFFF"/>
                </a:solidFill>
                <a:latin typeface="Arial"/>
                <a:cs typeface="Arial"/>
              </a:rPr>
              <a:t>billion</a:t>
            </a:r>
            <a:endParaRPr sz="2400" dirty="0">
              <a:latin typeface="Arial"/>
              <a:cs typeface="Arial"/>
            </a:endParaRPr>
          </a:p>
        </p:txBody>
      </p:sp>
      <p:sp>
        <p:nvSpPr>
          <p:cNvPr id="134" name="object 134"/>
          <p:cNvSpPr txBox="1"/>
          <p:nvPr/>
        </p:nvSpPr>
        <p:spPr>
          <a:xfrm>
            <a:off x="8635882" y="5470383"/>
            <a:ext cx="1742439" cy="438582"/>
          </a:xfrm>
          <a:prstGeom prst="rect">
            <a:avLst/>
          </a:prstGeom>
        </p:spPr>
        <p:txBody>
          <a:bodyPr vert="horz" wrap="square" lIns="0" tIns="0" rIns="0" bIns="0" rtlCol="0">
            <a:spAutoFit/>
          </a:bodyPr>
          <a:lstStyle/>
          <a:p>
            <a:pPr marL="12700" algn="ctr">
              <a:lnSpc>
                <a:spcPct val="100000"/>
              </a:lnSpc>
            </a:pPr>
            <a:r>
              <a:rPr lang="en-US" sz="2850" spc="-204" dirty="0" smtClean="0">
                <a:solidFill>
                  <a:srgbClr val="FFFFFF"/>
                </a:solidFill>
                <a:latin typeface="Arial"/>
                <a:cs typeface="Arial"/>
              </a:rPr>
              <a:t>investment</a:t>
            </a:r>
            <a:endParaRPr sz="2850" dirty="0">
              <a:latin typeface="Arial"/>
              <a:cs typeface="Arial"/>
            </a:endParaRPr>
          </a:p>
        </p:txBody>
      </p:sp>
      <p:sp>
        <p:nvSpPr>
          <p:cNvPr id="141" name="object 141"/>
          <p:cNvSpPr txBox="1"/>
          <p:nvPr/>
        </p:nvSpPr>
        <p:spPr>
          <a:xfrm>
            <a:off x="8391350" y="7494419"/>
            <a:ext cx="2196465" cy="438582"/>
          </a:xfrm>
          <a:prstGeom prst="rect">
            <a:avLst/>
          </a:prstGeom>
        </p:spPr>
        <p:txBody>
          <a:bodyPr vert="horz" wrap="square" lIns="0" tIns="0" rIns="0" bIns="0" rtlCol="0">
            <a:spAutoFit/>
          </a:bodyPr>
          <a:lstStyle/>
          <a:p>
            <a:pPr marL="12700" algn="ctr">
              <a:lnSpc>
                <a:spcPct val="100000"/>
              </a:lnSpc>
            </a:pPr>
            <a:r>
              <a:rPr lang="en-US" sz="2850" spc="-210" dirty="0" smtClean="0">
                <a:solidFill>
                  <a:srgbClr val="FFFFFF"/>
                </a:solidFill>
                <a:latin typeface="Arial"/>
                <a:cs typeface="Arial"/>
              </a:rPr>
              <a:t>jobs</a:t>
            </a:r>
            <a:endParaRPr sz="2850" dirty="0">
              <a:latin typeface="Arial"/>
              <a:cs typeface="Arial"/>
            </a:endParaRPr>
          </a:p>
        </p:txBody>
      </p:sp>
      <p:sp>
        <p:nvSpPr>
          <p:cNvPr id="144" name="object 144"/>
          <p:cNvSpPr txBox="1"/>
          <p:nvPr/>
        </p:nvSpPr>
        <p:spPr>
          <a:xfrm>
            <a:off x="12588841" y="6509238"/>
            <a:ext cx="1544320" cy="1025922"/>
          </a:xfrm>
          <a:prstGeom prst="rect">
            <a:avLst/>
          </a:prstGeom>
        </p:spPr>
        <p:txBody>
          <a:bodyPr vert="horz" wrap="square" lIns="0" tIns="0" rIns="0" bIns="0" rtlCol="0">
            <a:spAutoFit/>
          </a:bodyPr>
          <a:lstStyle/>
          <a:p>
            <a:pPr algn="ctr">
              <a:lnSpc>
                <a:spcPts val="5265"/>
              </a:lnSpc>
            </a:pPr>
            <a:r>
              <a:rPr sz="4550" b="1" spc="-370" dirty="0">
                <a:solidFill>
                  <a:srgbClr val="DB6C2A"/>
                </a:solidFill>
                <a:latin typeface="Arial"/>
                <a:cs typeface="Arial"/>
              </a:rPr>
              <a:t>2</a:t>
            </a:r>
            <a:r>
              <a:rPr sz="4550" b="1" spc="-459" dirty="0">
                <a:solidFill>
                  <a:srgbClr val="DB6C2A"/>
                </a:solidFill>
                <a:latin typeface="Arial"/>
                <a:cs typeface="Arial"/>
              </a:rPr>
              <a:t>4</a:t>
            </a:r>
            <a:r>
              <a:rPr sz="4550" b="1" spc="-145" dirty="0">
                <a:solidFill>
                  <a:srgbClr val="DB6C2A"/>
                </a:solidFill>
                <a:latin typeface="Arial"/>
                <a:cs typeface="Arial"/>
              </a:rPr>
              <a:t> </a:t>
            </a:r>
            <a:r>
              <a:rPr sz="4550" b="1" spc="-370" dirty="0">
                <a:solidFill>
                  <a:srgbClr val="DB6C2A"/>
                </a:solidFill>
                <a:latin typeface="Arial"/>
                <a:cs typeface="Arial"/>
              </a:rPr>
              <a:t>000</a:t>
            </a:r>
            <a:endParaRPr sz="4550" dirty="0">
              <a:latin typeface="Arial"/>
              <a:cs typeface="Arial"/>
            </a:endParaRPr>
          </a:p>
          <a:p>
            <a:pPr algn="ctr">
              <a:lnSpc>
                <a:spcPts val="2685"/>
              </a:lnSpc>
            </a:pPr>
            <a:r>
              <a:rPr lang="en-US" sz="2400" spc="-155" dirty="0" smtClean="0">
                <a:solidFill>
                  <a:srgbClr val="FFFFFF"/>
                </a:solidFill>
                <a:latin typeface="Arial"/>
                <a:cs typeface="Arial"/>
              </a:rPr>
              <a:t>people</a:t>
            </a:r>
            <a:endParaRPr sz="2400" dirty="0">
              <a:latin typeface="Arial"/>
              <a:cs typeface="Arial"/>
            </a:endParaRPr>
          </a:p>
        </p:txBody>
      </p:sp>
      <p:sp>
        <p:nvSpPr>
          <p:cNvPr id="149" name="object 149"/>
          <p:cNvSpPr txBox="1"/>
          <p:nvPr/>
        </p:nvSpPr>
        <p:spPr>
          <a:xfrm>
            <a:off x="8763001" y="9689031"/>
            <a:ext cx="1350010" cy="438582"/>
          </a:xfrm>
          <a:prstGeom prst="rect">
            <a:avLst/>
          </a:prstGeom>
        </p:spPr>
        <p:txBody>
          <a:bodyPr vert="horz" wrap="square" lIns="0" tIns="0" rIns="0" bIns="0" rtlCol="0">
            <a:spAutoFit/>
          </a:bodyPr>
          <a:lstStyle/>
          <a:p>
            <a:pPr marL="12700" algn="ctr">
              <a:lnSpc>
                <a:spcPct val="100000"/>
              </a:lnSpc>
            </a:pPr>
            <a:r>
              <a:rPr lang="en-US" sz="2850" spc="-225" dirty="0" smtClean="0">
                <a:solidFill>
                  <a:srgbClr val="FFFFFF"/>
                </a:solidFill>
                <a:latin typeface="Arial"/>
                <a:cs typeface="Arial"/>
              </a:rPr>
              <a:t>area</a:t>
            </a:r>
            <a:endParaRPr sz="2850" dirty="0">
              <a:latin typeface="Arial"/>
              <a:cs typeface="Arial"/>
            </a:endParaRPr>
          </a:p>
        </p:txBody>
      </p:sp>
      <p:sp>
        <p:nvSpPr>
          <p:cNvPr id="152" name="object 152"/>
          <p:cNvSpPr txBox="1"/>
          <p:nvPr/>
        </p:nvSpPr>
        <p:spPr>
          <a:xfrm>
            <a:off x="12634498" y="8438753"/>
            <a:ext cx="1456152" cy="1025922"/>
          </a:xfrm>
          <a:prstGeom prst="rect">
            <a:avLst/>
          </a:prstGeom>
        </p:spPr>
        <p:txBody>
          <a:bodyPr vert="horz" wrap="square" lIns="0" tIns="0" rIns="0" bIns="0" rtlCol="0">
            <a:spAutoFit/>
          </a:bodyPr>
          <a:lstStyle/>
          <a:p>
            <a:pPr marL="5080" algn="ctr">
              <a:lnSpc>
                <a:spcPts val="5265"/>
              </a:lnSpc>
            </a:pPr>
            <a:r>
              <a:rPr sz="4550" b="1" spc="-355" dirty="0">
                <a:solidFill>
                  <a:srgbClr val="DB6C2A"/>
                </a:solidFill>
                <a:latin typeface="Arial"/>
                <a:cs typeface="Arial"/>
              </a:rPr>
              <a:t>1.4</a:t>
            </a:r>
            <a:endParaRPr sz="4550" dirty="0">
              <a:latin typeface="Arial"/>
              <a:cs typeface="Arial"/>
            </a:endParaRPr>
          </a:p>
          <a:p>
            <a:pPr algn="ctr">
              <a:lnSpc>
                <a:spcPts val="2685"/>
              </a:lnSpc>
            </a:pPr>
            <a:r>
              <a:rPr lang="en-US" sz="2400" spc="-114" dirty="0" smtClean="0">
                <a:solidFill>
                  <a:srgbClr val="FFFFFF"/>
                </a:solidFill>
                <a:latin typeface="Arial"/>
                <a:cs typeface="Arial"/>
              </a:rPr>
              <a:t>million sq m</a:t>
            </a:r>
            <a:endParaRPr sz="24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4" name="Рисунок 14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294913" y="721972"/>
            <a:ext cx="7150734" cy="630942"/>
          </a:xfrm>
          <a:prstGeom prst="rect">
            <a:avLst/>
          </a:prstGeom>
        </p:spPr>
        <p:txBody>
          <a:bodyPr vert="horz" wrap="square" lIns="0" tIns="0" rIns="0" bIns="0" rtlCol="0">
            <a:spAutoFit/>
          </a:bodyPr>
          <a:lstStyle/>
          <a:p>
            <a:pPr marL="12700">
              <a:lnSpc>
                <a:spcPct val="100000"/>
              </a:lnSpc>
            </a:pPr>
            <a:r>
              <a:rPr lang="en-US" sz="4100" spc="200" dirty="0" smtClean="0">
                <a:solidFill>
                  <a:srgbClr val="FFFFFF"/>
                </a:solidFill>
                <a:latin typeface="Calibri"/>
                <a:cs typeface="Calibri"/>
              </a:rPr>
              <a:t>INVESTMENT PROJECTS</a:t>
            </a:r>
            <a:endParaRPr sz="4100" dirty="0">
              <a:latin typeface="Calibri"/>
              <a:cs typeface="Calibri"/>
            </a:endParaRPr>
          </a:p>
        </p:txBody>
      </p:sp>
      <p:sp>
        <p:nvSpPr>
          <p:cNvPr id="116" name="object 116"/>
          <p:cNvSpPr txBox="1"/>
          <p:nvPr/>
        </p:nvSpPr>
        <p:spPr>
          <a:xfrm>
            <a:off x="12694558" y="3978275"/>
            <a:ext cx="1243965" cy="1705595"/>
          </a:xfrm>
          <a:prstGeom prst="rect">
            <a:avLst/>
          </a:prstGeom>
        </p:spPr>
        <p:txBody>
          <a:bodyPr vert="horz" wrap="square" lIns="0" tIns="0" rIns="0" bIns="0" rtlCol="0">
            <a:spAutoFit/>
          </a:bodyPr>
          <a:lstStyle/>
          <a:p>
            <a:pPr marL="5080" algn="ctr">
              <a:lnSpc>
                <a:spcPts val="5265"/>
              </a:lnSpc>
            </a:pPr>
            <a:r>
              <a:rPr lang="en-US" sz="2400" spc="-114" dirty="0" smtClean="0">
                <a:solidFill>
                  <a:srgbClr val="FFFFFF"/>
                </a:solidFill>
                <a:latin typeface="Arial"/>
                <a:cs typeface="Arial"/>
              </a:rPr>
              <a:t>RUR </a:t>
            </a:r>
          </a:p>
          <a:p>
            <a:pPr marL="5080" algn="ctr">
              <a:lnSpc>
                <a:spcPts val="5265"/>
              </a:lnSpc>
            </a:pPr>
            <a:r>
              <a:rPr sz="4550" b="1" spc="-370" dirty="0" smtClean="0">
                <a:solidFill>
                  <a:srgbClr val="DB6C2A"/>
                </a:solidFill>
                <a:latin typeface="Arial"/>
                <a:cs typeface="Arial"/>
              </a:rPr>
              <a:t>14</a:t>
            </a:r>
            <a:endParaRPr sz="4550" dirty="0">
              <a:latin typeface="Arial"/>
              <a:cs typeface="Arial"/>
            </a:endParaRPr>
          </a:p>
          <a:p>
            <a:pPr algn="ctr">
              <a:lnSpc>
                <a:spcPts val="2685"/>
              </a:lnSpc>
            </a:pPr>
            <a:r>
              <a:rPr lang="en-US" sz="2400" spc="-114" dirty="0" smtClean="0">
                <a:solidFill>
                  <a:srgbClr val="FFFFFF"/>
                </a:solidFill>
                <a:latin typeface="Arial"/>
                <a:cs typeface="Arial"/>
              </a:rPr>
              <a:t>billion</a:t>
            </a:r>
            <a:endParaRPr sz="2400" dirty="0">
              <a:latin typeface="Arial"/>
              <a:cs typeface="Arial"/>
            </a:endParaRPr>
          </a:p>
        </p:txBody>
      </p:sp>
      <p:sp>
        <p:nvSpPr>
          <p:cNvPr id="118" name="object 118"/>
          <p:cNvSpPr txBox="1"/>
          <p:nvPr/>
        </p:nvSpPr>
        <p:spPr>
          <a:xfrm>
            <a:off x="8632370" y="5503094"/>
            <a:ext cx="1742439" cy="438582"/>
          </a:xfrm>
          <a:prstGeom prst="rect">
            <a:avLst/>
          </a:prstGeom>
        </p:spPr>
        <p:txBody>
          <a:bodyPr vert="horz" wrap="square" lIns="0" tIns="0" rIns="0" bIns="0" rtlCol="0">
            <a:spAutoFit/>
          </a:bodyPr>
          <a:lstStyle/>
          <a:p>
            <a:pPr marL="12700" algn="ctr">
              <a:lnSpc>
                <a:spcPct val="100000"/>
              </a:lnSpc>
            </a:pPr>
            <a:r>
              <a:rPr lang="en-US" sz="2850" spc="-204" dirty="0" smtClean="0">
                <a:solidFill>
                  <a:srgbClr val="FFFFFF"/>
                </a:solidFill>
                <a:latin typeface="Arial"/>
                <a:cs typeface="Arial"/>
              </a:rPr>
              <a:t>investment</a:t>
            </a:r>
            <a:endParaRPr sz="2850" dirty="0">
              <a:latin typeface="Arial"/>
              <a:cs typeface="Arial"/>
            </a:endParaRPr>
          </a:p>
        </p:txBody>
      </p:sp>
      <p:sp>
        <p:nvSpPr>
          <p:cNvPr id="125" name="object 125"/>
          <p:cNvSpPr txBox="1"/>
          <p:nvPr/>
        </p:nvSpPr>
        <p:spPr>
          <a:xfrm>
            <a:off x="8387839" y="7527130"/>
            <a:ext cx="2196465" cy="438582"/>
          </a:xfrm>
          <a:prstGeom prst="rect">
            <a:avLst/>
          </a:prstGeom>
        </p:spPr>
        <p:txBody>
          <a:bodyPr vert="horz" wrap="square" lIns="0" tIns="0" rIns="0" bIns="0" rtlCol="0">
            <a:spAutoFit/>
          </a:bodyPr>
          <a:lstStyle/>
          <a:p>
            <a:pPr marL="12700" algn="ctr">
              <a:lnSpc>
                <a:spcPct val="100000"/>
              </a:lnSpc>
            </a:pPr>
            <a:r>
              <a:rPr lang="en-US" sz="2850" spc="-210" dirty="0" smtClean="0">
                <a:solidFill>
                  <a:srgbClr val="FFFFFF"/>
                </a:solidFill>
                <a:latin typeface="Arial"/>
                <a:cs typeface="Arial"/>
              </a:rPr>
              <a:t>jobs</a:t>
            </a:r>
            <a:endParaRPr sz="2850" dirty="0">
              <a:latin typeface="Arial"/>
              <a:cs typeface="Arial"/>
            </a:endParaRPr>
          </a:p>
        </p:txBody>
      </p:sp>
      <p:sp>
        <p:nvSpPr>
          <p:cNvPr id="128" name="object 128"/>
          <p:cNvSpPr txBox="1"/>
          <p:nvPr/>
        </p:nvSpPr>
        <p:spPr>
          <a:xfrm>
            <a:off x="12789603" y="6541954"/>
            <a:ext cx="1136015" cy="1025922"/>
          </a:xfrm>
          <a:prstGeom prst="rect">
            <a:avLst/>
          </a:prstGeom>
        </p:spPr>
        <p:txBody>
          <a:bodyPr vert="horz" wrap="square" lIns="0" tIns="0" rIns="0" bIns="0" rtlCol="0">
            <a:spAutoFit/>
          </a:bodyPr>
          <a:lstStyle/>
          <a:p>
            <a:pPr algn="ctr">
              <a:lnSpc>
                <a:spcPts val="5265"/>
              </a:lnSpc>
            </a:pPr>
            <a:r>
              <a:rPr sz="4550" b="1" spc="-370" dirty="0">
                <a:solidFill>
                  <a:srgbClr val="DB6C2A"/>
                </a:solidFill>
                <a:latin typeface="Arial"/>
                <a:cs typeface="Arial"/>
              </a:rPr>
              <a:t>2200</a:t>
            </a:r>
            <a:endParaRPr sz="4550" dirty="0">
              <a:latin typeface="Arial"/>
              <a:cs typeface="Arial"/>
            </a:endParaRPr>
          </a:p>
          <a:p>
            <a:pPr algn="ctr">
              <a:lnSpc>
                <a:spcPts val="2685"/>
              </a:lnSpc>
            </a:pPr>
            <a:r>
              <a:rPr lang="en-US" sz="2400" spc="-155" dirty="0" smtClean="0">
                <a:solidFill>
                  <a:srgbClr val="FFFFFF"/>
                </a:solidFill>
                <a:latin typeface="Arial"/>
                <a:cs typeface="Arial"/>
              </a:rPr>
              <a:t>persons</a:t>
            </a:r>
            <a:endParaRPr sz="2400" dirty="0">
              <a:latin typeface="Arial"/>
              <a:cs typeface="Arial"/>
            </a:endParaRPr>
          </a:p>
        </p:txBody>
      </p:sp>
      <p:sp>
        <p:nvSpPr>
          <p:cNvPr id="133" name="object 133"/>
          <p:cNvSpPr txBox="1"/>
          <p:nvPr/>
        </p:nvSpPr>
        <p:spPr>
          <a:xfrm>
            <a:off x="8759488" y="9721741"/>
            <a:ext cx="1350010" cy="438582"/>
          </a:xfrm>
          <a:prstGeom prst="rect">
            <a:avLst/>
          </a:prstGeom>
        </p:spPr>
        <p:txBody>
          <a:bodyPr vert="horz" wrap="square" lIns="0" tIns="0" rIns="0" bIns="0" rtlCol="0">
            <a:spAutoFit/>
          </a:bodyPr>
          <a:lstStyle/>
          <a:p>
            <a:pPr marL="12700" algn="ctr">
              <a:lnSpc>
                <a:spcPct val="100000"/>
              </a:lnSpc>
            </a:pPr>
            <a:r>
              <a:rPr lang="en-US" sz="2850" spc="-225" dirty="0" smtClean="0">
                <a:solidFill>
                  <a:srgbClr val="FFFFFF"/>
                </a:solidFill>
                <a:latin typeface="Arial"/>
                <a:cs typeface="Arial"/>
              </a:rPr>
              <a:t>area</a:t>
            </a:r>
            <a:endParaRPr sz="2850" dirty="0">
              <a:latin typeface="Arial"/>
              <a:cs typeface="Arial"/>
            </a:endParaRPr>
          </a:p>
        </p:txBody>
      </p:sp>
      <p:sp>
        <p:nvSpPr>
          <p:cNvPr id="136" name="object 136"/>
          <p:cNvSpPr txBox="1"/>
          <p:nvPr/>
        </p:nvSpPr>
        <p:spPr>
          <a:xfrm>
            <a:off x="12793744" y="8611682"/>
            <a:ext cx="1136015" cy="1025922"/>
          </a:xfrm>
          <a:prstGeom prst="rect">
            <a:avLst/>
          </a:prstGeom>
        </p:spPr>
        <p:txBody>
          <a:bodyPr vert="horz" wrap="square" lIns="0" tIns="0" rIns="0" bIns="0" rtlCol="0">
            <a:spAutoFit/>
          </a:bodyPr>
          <a:lstStyle/>
          <a:p>
            <a:pPr algn="ctr">
              <a:lnSpc>
                <a:spcPts val="5265"/>
              </a:lnSpc>
            </a:pPr>
            <a:r>
              <a:rPr sz="4550" b="1" spc="-370" dirty="0">
                <a:solidFill>
                  <a:srgbClr val="DB6C2A"/>
                </a:solidFill>
                <a:latin typeface="Arial"/>
                <a:cs typeface="Arial"/>
              </a:rPr>
              <a:t>2500</a:t>
            </a:r>
            <a:endParaRPr sz="4550" dirty="0">
              <a:latin typeface="Arial"/>
              <a:cs typeface="Arial"/>
            </a:endParaRPr>
          </a:p>
          <a:p>
            <a:pPr algn="ctr">
              <a:lnSpc>
                <a:spcPts val="2685"/>
              </a:lnSpc>
            </a:pPr>
            <a:r>
              <a:rPr lang="en-US" sz="2400" spc="-70" dirty="0" smtClean="0">
                <a:solidFill>
                  <a:srgbClr val="FFFFFF"/>
                </a:solidFill>
                <a:latin typeface="Arial"/>
                <a:cs typeface="Arial"/>
              </a:rPr>
              <a:t>hectares</a:t>
            </a:r>
            <a:endParaRPr sz="2400" dirty="0">
              <a:latin typeface="Arial"/>
              <a:cs typeface="Arial"/>
            </a:endParaRPr>
          </a:p>
        </p:txBody>
      </p:sp>
      <p:sp>
        <p:nvSpPr>
          <p:cNvPr id="140" name="object 140"/>
          <p:cNvSpPr txBox="1"/>
          <p:nvPr/>
        </p:nvSpPr>
        <p:spPr>
          <a:xfrm>
            <a:off x="10256595" y="3105256"/>
            <a:ext cx="8329855" cy="1245050"/>
          </a:xfrm>
          <a:prstGeom prst="rect">
            <a:avLst/>
          </a:prstGeom>
        </p:spPr>
        <p:txBody>
          <a:bodyPr vert="horz" wrap="square" lIns="0" tIns="0" rIns="0" bIns="0" rtlCol="0">
            <a:noAutofit/>
          </a:bodyPr>
          <a:lstStyle/>
          <a:p>
            <a:pPr marL="12700">
              <a:lnSpc>
                <a:spcPct val="100000"/>
              </a:lnSpc>
            </a:pPr>
            <a:r>
              <a:rPr lang="en-US" sz="3700" dirty="0" smtClean="0">
                <a:solidFill>
                  <a:srgbClr val="FFFFFF"/>
                </a:solidFill>
                <a:latin typeface="Arial"/>
                <a:cs typeface="Arial"/>
              </a:rPr>
              <a:t>Special Economic Zone</a:t>
            </a:r>
            <a:endParaRPr sz="370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Рисунок 17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118" name="object 118"/>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548640">
              <a:lnSpc>
                <a:spcPct val="100000"/>
              </a:lnSpc>
            </a:pPr>
            <a:r>
              <a:rPr lang="en-US" spc="204" dirty="0" smtClean="0"/>
              <a:t>INDUSTRIAL PARKS</a:t>
            </a:r>
            <a:endParaRPr spc="175" dirty="0"/>
          </a:p>
        </p:txBody>
      </p:sp>
      <p:sp>
        <p:nvSpPr>
          <p:cNvPr id="129" name="object 129"/>
          <p:cNvSpPr txBox="1"/>
          <p:nvPr/>
        </p:nvSpPr>
        <p:spPr>
          <a:xfrm>
            <a:off x="800920" y="2325628"/>
            <a:ext cx="4019550" cy="507831"/>
          </a:xfrm>
          <a:prstGeom prst="rect">
            <a:avLst/>
          </a:prstGeom>
        </p:spPr>
        <p:txBody>
          <a:bodyPr vert="horz" wrap="square" lIns="0" tIns="0" rIns="0" bIns="0" rtlCol="0">
            <a:spAutoFit/>
          </a:bodyPr>
          <a:lstStyle/>
          <a:p>
            <a:pPr marL="12700" algn="r">
              <a:lnSpc>
                <a:spcPct val="100000"/>
              </a:lnSpc>
            </a:pPr>
            <a:r>
              <a:rPr lang="en-US" sz="3300" spc="-240" dirty="0" smtClean="0">
                <a:solidFill>
                  <a:srgbClr val="FFFFFF"/>
                </a:solidFill>
                <a:latin typeface="Arial"/>
                <a:cs typeface="Arial"/>
              </a:rPr>
              <a:t>Northern Domodedovo</a:t>
            </a:r>
            <a:endParaRPr sz="3300" dirty="0">
              <a:latin typeface="Arial"/>
              <a:cs typeface="Arial"/>
            </a:endParaRPr>
          </a:p>
        </p:txBody>
      </p:sp>
      <p:sp>
        <p:nvSpPr>
          <p:cNvPr id="130" name="object 130"/>
          <p:cNvSpPr txBox="1"/>
          <p:nvPr/>
        </p:nvSpPr>
        <p:spPr>
          <a:xfrm>
            <a:off x="2316685" y="5909603"/>
            <a:ext cx="1297305" cy="507831"/>
          </a:xfrm>
          <a:prstGeom prst="rect">
            <a:avLst/>
          </a:prstGeom>
        </p:spPr>
        <p:txBody>
          <a:bodyPr vert="horz" wrap="square" lIns="0" tIns="0" rIns="0" bIns="0" rtlCol="0">
            <a:spAutoFit/>
          </a:bodyPr>
          <a:lstStyle/>
          <a:p>
            <a:pPr marL="12700" algn="ctr">
              <a:lnSpc>
                <a:spcPct val="100000"/>
              </a:lnSpc>
            </a:pPr>
            <a:r>
              <a:rPr lang="en-US" sz="3300" spc="-220" dirty="0" smtClean="0">
                <a:solidFill>
                  <a:srgbClr val="FFFFFF"/>
                </a:solidFill>
                <a:latin typeface="Arial"/>
                <a:cs typeface="Arial"/>
              </a:rPr>
              <a:t>Metako</a:t>
            </a:r>
            <a:endParaRPr sz="3300" dirty="0">
              <a:latin typeface="Arial"/>
              <a:cs typeface="Arial"/>
            </a:endParaRPr>
          </a:p>
        </p:txBody>
      </p:sp>
      <p:sp>
        <p:nvSpPr>
          <p:cNvPr id="133" name="object 133"/>
          <p:cNvSpPr txBox="1"/>
          <p:nvPr/>
        </p:nvSpPr>
        <p:spPr>
          <a:xfrm>
            <a:off x="16693007" y="7464681"/>
            <a:ext cx="2479675" cy="507831"/>
          </a:xfrm>
          <a:prstGeom prst="rect">
            <a:avLst/>
          </a:prstGeom>
        </p:spPr>
        <p:txBody>
          <a:bodyPr vert="horz" wrap="square" lIns="0" tIns="0" rIns="0" bIns="0" rtlCol="0">
            <a:spAutoFit/>
          </a:bodyPr>
          <a:lstStyle/>
          <a:p>
            <a:pPr marL="12700">
              <a:lnSpc>
                <a:spcPct val="100000"/>
              </a:lnSpc>
            </a:pPr>
            <a:r>
              <a:rPr lang="en-US" sz="3300" spc="-280" dirty="0" smtClean="0">
                <a:solidFill>
                  <a:srgbClr val="FFFFFF"/>
                </a:solidFill>
                <a:latin typeface="Arial"/>
                <a:cs typeface="Arial"/>
              </a:rPr>
              <a:t>Southern Gate</a:t>
            </a:r>
            <a:endParaRPr sz="33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 name="Рисунок 19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12700">
              <a:lnSpc>
                <a:spcPct val="100000"/>
              </a:lnSpc>
            </a:pPr>
            <a:r>
              <a:rPr lang="en-US" spc="204" dirty="0" smtClean="0"/>
              <a:t>INDUSTRIAL PARKS</a:t>
            </a:r>
            <a:endParaRPr spc="175" dirty="0"/>
          </a:p>
        </p:txBody>
      </p:sp>
      <p:sp>
        <p:nvSpPr>
          <p:cNvPr id="146" name="object 146"/>
          <p:cNvSpPr txBox="1"/>
          <p:nvPr/>
        </p:nvSpPr>
        <p:spPr>
          <a:xfrm>
            <a:off x="6065311" y="5205205"/>
            <a:ext cx="1724025" cy="469359"/>
          </a:xfrm>
          <a:prstGeom prst="rect">
            <a:avLst/>
          </a:prstGeom>
        </p:spPr>
        <p:txBody>
          <a:bodyPr vert="horz" wrap="square" lIns="0" tIns="0" rIns="0" bIns="0" rtlCol="0">
            <a:spAutoFit/>
          </a:bodyPr>
          <a:lstStyle/>
          <a:p>
            <a:pPr marL="12700" algn="ctr">
              <a:lnSpc>
                <a:spcPct val="100000"/>
              </a:lnSpc>
            </a:pPr>
            <a:r>
              <a:rPr lang="en-US" sz="3050" spc="-225" dirty="0" smtClean="0">
                <a:solidFill>
                  <a:srgbClr val="FFFFFF"/>
                </a:solidFill>
                <a:latin typeface="Arial"/>
                <a:cs typeface="Arial"/>
              </a:rPr>
              <a:t>residents</a:t>
            </a:r>
            <a:endParaRPr sz="3050" dirty="0">
              <a:latin typeface="Arial"/>
              <a:cs typeface="Arial"/>
            </a:endParaRPr>
          </a:p>
        </p:txBody>
      </p:sp>
      <p:sp>
        <p:nvSpPr>
          <p:cNvPr id="149" name="object 149"/>
          <p:cNvSpPr txBox="1"/>
          <p:nvPr/>
        </p:nvSpPr>
        <p:spPr>
          <a:xfrm>
            <a:off x="9939202" y="4258902"/>
            <a:ext cx="1560648" cy="1090042"/>
          </a:xfrm>
          <a:prstGeom prst="rect">
            <a:avLst/>
          </a:prstGeom>
        </p:spPr>
        <p:txBody>
          <a:bodyPr vert="horz" wrap="square" lIns="0" tIns="0" rIns="0" bIns="0" rtlCol="0">
            <a:spAutoFit/>
          </a:bodyPr>
          <a:lstStyle/>
          <a:p>
            <a:pPr algn="ctr">
              <a:lnSpc>
                <a:spcPts val="5555"/>
              </a:lnSpc>
            </a:pPr>
            <a:r>
              <a:rPr sz="4800" b="1" spc="-360" dirty="0">
                <a:solidFill>
                  <a:srgbClr val="DB6C2A"/>
                </a:solidFill>
                <a:latin typeface="Arial"/>
                <a:cs typeface="Arial"/>
              </a:rPr>
              <a:t>20</a:t>
            </a:r>
            <a:endParaRPr sz="4800" dirty="0">
              <a:latin typeface="Arial"/>
              <a:cs typeface="Arial"/>
            </a:endParaRPr>
          </a:p>
          <a:p>
            <a:pPr algn="ctr">
              <a:lnSpc>
                <a:spcPts val="2855"/>
              </a:lnSpc>
            </a:pPr>
            <a:r>
              <a:rPr lang="en-US" sz="2550" spc="-160" dirty="0" smtClean="0">
                <a:solidFill>
                  <a:srgbClr val="FFFFFF"/>
                </a:solidFill>
                <a:latin typeface="Arial"/>
                <a:cs typeface="Arial"/>
              </a:rPr>
              <a:t>residents</a:t>
            </a:r>
            <a:endParaRPr sz="2550" dirty="0">
              <a:latin typeface="Arial"/>
              <a:cs typeface="Arial"/>
            </a:endParaRPr>
          </a:p>
        </p:txBody>
      </p:sp>
      <p:sp>
        <p:nvSpPr>
          <p:cNvPr id="154" name="object 154"/>
          <p:cNvSpPr txBox="1"/>
          <p:nvPr/>
        </p:nvSpPr>
        <p:spPr>
          <a:xfrm>
            <a:off x="6263251" y="7504368"/>
            <a:ext cx="1428750" cy="469359"/>
          </a:xfrm>
          <a:prstGeom prst="rect">
            <a:avLst/>
          </a:prstGeom>
        </p:spPr>
        <p:txBody>
          <a:bodyPr vert="horz" wrap="square" lIns="0" tIns="0" rIns="0" bIns="0" rtlCol="0">
            <a:spAutoFit/>
          </a:bodyPr>
          <a:lstStyle/>
          <a:p>
            <a:pPr marL="12700" algn="ctr">
              <a:lnSpc>
                <a:spcPct val="100000"/>
              </a:lnSpc>
            </a:pPr>
            <a:r>
              <a:rPr lang="en-US" sz="3050" spc="-254" dirty="0" smtClean="0">
                <a:solidFill>
                  <a:srgbClr val="FFFFFF"/>
                </a:solidFill>
                <a:latin typeface="Arial"/>
                <a:cs typeface="Arial"/>
              </a:rPr>
              <a:t>area</a:t>
            </a:r>
            <a:endParaRPr sz="3050" dirty="0">
              <a:latin typeface="Arial"/>
              <a:cs typeface="Arial"/>
            </a:endParaRPr>
          </a:p>
        </p:txBody>
      </p:sp>
      <p:sp>
        <p:nvSpPr>
          <p:cNvPr id="157" name="object 157"/>
          <p:cNvSpPr txBox="1"/>
          <p:nvPr/>
        </p:nvSpPr>
        <p:spPr>
          <a:xfrm>
            <a:off x="9975850" y="6416675"/>
            <a:ext cx="1398437" cy="1090042"/>
          </a:xfrm>
          <a:prstGeom prst="rect">
            <a:avLst/>
          </a:prstGeom>
        </p:spPr>
        <p:txBody>
          <a:bodyPr vert="horz" wrap="square" lIns="0" tIns="0" rIns="0" bIns="0" rtlCol="0">
            <a:spAutoFit/>
          </a:bodyPr>
          <a:lstStyle/>
          <a:p>
            <a:pPr algn="ctr">
              <a:lnSpc>
                <a:spcPts val="5555"/>
              </a:lnSpc>
            </a:pPr>
            <a:r>
              <a:rPr sz="4800" b="1" spc="-360" dirty="0">
                <a:solidFill>
                  <a:srgbClr val="DB6C2A"/>
                </a:solidFill>
                <a:latin typeface="Arial"/>
                <a:cs typeface="Arial"/>
              </a:rPr>
              <a:t>138</a:t>
            </a:r>
            <a:endParaRPr sz="4800" dirty="0">
              <a:latin typeface="Arial"/>
              <a:cs typeface="Arial"/>
            </a:endParaRPr>
          </a:p>
          <a:p>
            <a:pPr algn="ctr">
              <a:lnSpc>
                <a:spcPts val="2855"/>
              </a:lnSpc>
            </a:pPr>
            <a:r>
              <a:rPr lang="en-US" sz="2550" spc="-80" dirty="0" smtClean="0">
                <a:solidFill>
                  <a:srgbClr val="FFFFFF"/>
                </a:solidFill>
                <a:latin typeface="Arial"/>
                <a:cs typeface="Arial"/>
              </a:rPr>
              <a:t>hectares</a:t>
            </a:r>
            <a:endParaRPr sz="2550" dirty="0">
              <a:latin typeface="Arial"/>
              <a:cs typeface="Arial"/>
            </a:endParaRPr>
          </a:p>
        </p:txBody>
      </p:sp>
      <p:sp>
        <p:nvSpPr>
          <p:cNvPr id="160" name="object 160"/>
          <p:cNvSpPr txBox="1"/>
          <p:nvPr/>
        </p:nvSpPr>
        <p:spPr>
          <a:xfrm>
            <a:off x="1260218" y="6375557"/>
            <a:ext cx="2693035" cy="938719"/>
          </a:xfrm>
          <a:prstGeom prst="rect">
            <a:avLst/>
          </a:prstGeom>
        </p:spPr>
        <p:txBody>
          <a:bodyPr vert="horz" wrap="square" lIns="0" tIns="0" rIns="0" bIns="0" rtlCol="0">
            <a:spAutoFit/>
          </a:bodyPr>
          <a:lstStyle/>
          <a:p>
            <a:pPr marR="5080" algn="ctr">
              <a:lnSpc>
                <a:spcPct val="100000"/>
              </a:lnSpc>
            </a:pPr>
            <a:r>
              <a:rPr lang="en-US" sz="3050" spc="-220" dirty="0" smtClean="0">
                <a:solidFill>
                  <a:srgbClr val="FFFFFF"/>
                </a:solidFill>
                <a:latin typeface="Arial"/>
                <a:cs typeface="Arial"/>
              </a:rPr>
              <a:t>warehousing and storage</a:t>
            </a:r>
            <a:endParaRPr sz="3050" dirty="0">
              <a:latin typeface="Arial"/>
              <a:cs typeface="Arial"/>
            </a:endParaRPr>
          </a:p>
        </p:txBody>
      </p:sp>
      <p:sp>
        <p:nvSpPr>
          <p:cNvPr id="163" name="object 163"/>
          <p:cNvSpPr txBox="1"/>
          <p:nvPr/>
        </p:nvSpPr>
        <p:spPr>
          <a:xfrm>
            <a:off x="1438128" y="4349660"/>
            <a:ext cx="2413635" cy="469359"/>
          </a:xfrm>
          <a:prstGeom prst="rect">
            <a:avLst/>
          </a:prstGeom>
        </p:spPr>
        <p:txBody>
          <a:bodyPr vert="horz" wrap="square" lIns="0" tIns="0" rIns="0" bIns="0" rtlCol="0">
            <a:spAutoFit/>
          </a:bodyPr>
          <a:lstStyle/>
          <a:p>
            <a:pPr marL="12700" algn="ctr">
              <a:lnSpc>
                <a:spcPct val="100000"/>
              </a:lnSpc>
            </a:pPr>
            <a:r>
              <a:rPr lang="en-US" sz="3050" spc="-235" dirty="0" smtClean="0">
                <a:solidFill>
                  <a:srgbClr val="FFFFFF"/>
                </a:solidFill>
                <a:latin typeface="Arial"/>
                <a:cs typeface="Arial"/>
              </a:rPr>
              <a:t>specializes in</a:t>
            </a:r>
            <a:endParaRPr sz="3050" dirty="0">
              <a:latin typeface="Arial"/>
              <a:cs typeface="Arial"/>
            </a:endParaRPr>
          </a:p>
        </p:txBody>
      </p:sp>
      <p:sp>
        <p:nvSpPr>
          <p:cNvPr id="179" name="object 179"/>
          <p:cNvSpPr txBox="1"/>
          <p:nvPr/>
        </p:nvSpPr>
        <p:spPr>
          <a:xfrm>
            <a:off x="1556306" y="9250532"/>
            <a:ext cx="2576830" cy="330860"/>
          </a:xfrm>
          <a:prstGeom prst="rect">
            <a:avLst/>
          </a:prstGeom>
        </p:spPr>
        <p:txBody>
          <a:bodyPr vert="horz" wrap="square" lIns="0" tIns="0" rIns="0" bIns="0" rtlCol="0">
            <a:spAutoFit/>
          </a:bodyPr>
          <a:lstStyle/>
          <a:p>
            <a:pPr marL="12700">
              <a:lnSpc>
                <a:spcPct val="100000"/>
              </a:lnSpc>
            </a:pPr>
            <a:r>
              <a:rPr lang="en-US" sz="2150" spc="-135" dirty="0" smtClean="0">
                <a:solidFill>
                  <a:srgbClr val="FFFFFF"/>
                </a:solidFill>
                <a:latin typeface="Arial"/>
                <a:cs typeface="Arial"/>
              </a:rPr>
              <a:t>electricity</a:t>
            </a:r>
            <a:endParaRPr sz="2150" dirty="0">
              <a:latin typeface="Arial"/>
              <a:cs typeface="Arial"/>
            </a:endParaRPr>
          </a:p>
        </p:txBody>
      </p:sp>
      <p:sp>
        <p:nvSpPr>
          <p:cNvPr id="181" name="object 181"/>
          <p:cNvSpPr txBox="1"/>
          <p:nvPr/>
        </p:nvSpPr>
        <p:spPr>
          <a:xfrm>
            <a:off x="4881702" y="9122068"/>
            <a:ext cx="1008380"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32</a:t>
            </a:r>
            <a:r>
              <a:rPr sz="3800" b="1" spc="-445" dirty="0">
                <a:solidFill>
                  <a:srgbClr val="DB6C2A"/>
                </a:solidFill>
                <a:latin typeface="Arial"/>
                <a:cs typeface="Arial"/>
              </a:rPr>
              <a:t> </a:t>
            </a:r>
            <a:r>
              <a:rPr lang="en-US" sz="2150" spc="-305" dirty="0" smtClean="0">
                <a:solidFill>
                  <a:srgbClr val="FFFFFF"/>
                </a:solidFill>
                <a:latin typeface="Arial"/>
                <a:cs typeface="Arial"/>
              </a:rPr>
              <a:t>MW</a:t>
            </a:r>
            <a:endParaRPr sz="2150" dirty="0">
              <a:latin typeface="Arial"/>
              <a:cs typeface="Arial"/>
            </a:endParaRPr>
          </a:p>
        </p:txBody>
      </p:sp>
      <p:sp>
        <p:nvSpPr>
          <p:cNvPr id="183" name="object 183"/>
          <p:cNvSpPr txBox="1"/>
          <p:nvPr/>
        </p:nvSpPr>
        <p:spPr>
          <a:xfrm>
            <a:off x="1556306" y="10439391"/>
            <a:ext cx="1763395" cy="330860"/>
          </a:xfrm>
          <a:prstGeom prst="rect">
            <a:avLst/>
          </a:prstGeom>
        </p:spPr>
        <p:txBody>
          <a:bodyPr vert="horz" wrap="square" lIns="0" tIns="0" rIns="0" bIns="0" rtlCol="0">
            <a:spAutoFit/>
          </a:bodyPr>
          <a:lstStyle/>
          <a:p>
            <a:pPr marL="12700">
              <a:lnSpc>
                <a:spcPct val="100000"/>
              </a:lnSpc>
            </a:pPr>
            <a:r>
              <a:rPr lang="en-US" sz="2150" spc="-160" dirty="0" smtClean="0">
                <a:solidFill>
                  <a:srgbClr val="FFFFFF"/>
                </a:solidFill>
                <a:latin typeface="Arial"/>
                <a:cs typeface="Arial"/>
              </a:rPr>
              <a:t>water supply</a:t>
            </a:r>
            <a:endParaRPr sz="2150" dirty="0">
              <a:latin typeface="Arial"/>
              <a:cs typeface="Arial"/>
            </a:endParaRPr>
          </a:p>
        </p:txBody>
      </p:sp>
      <p:sp>
        <p:nvSpPr>
          <p:cNvPr id="184" name="object 184"/>
          <p:cNvSpPr txBox="1"/>
          <p:nvPr/>
        </p:nvSpPr>
        <p:spPr>
          <a:xfrm>
            <a:off x="4183946" y="10330028"/>
            <a:ext cx="1793239"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450</a:t>
            </a:r>
            <a:r>
              <a:rPr sz="3800" b="1" spc="-275" dirty="0">
                <a:solidFill>
                  <a:srgbClr val="DB6C2A"/>
                </a:solidFill>
                <a:latin typeface="Arial"/>
                <a:cs typeface="Arial"/>
              </a:rPr>
              <a:t> </a:t>
            </a:r>
            <a:r>
              <a:rPr lang="en-US" sz="2150" spc="-135" dirty="0" smtClean="0">
                <a:solidFill>
                  <a:srgbClr val="FFFFFF"/>
                </a:solidFill>
                <a:latin typeface="Arial"/>
                <a:cs typeface="Arial"/>
              </a:rPr>
              <a:t>cu m/day</a:t>
            </a:r>
            <a:endParaRPr sz="2150" dirty="0">
              <a:latin typeface="Arial"/>
              <a:cs typeface="Arial"/>
            </a:endParaRPr>
          </a:p>
        </p:txBody>
      </p:sp>
      <p:sp>
        <p:nvSpPr>
          <p:cNvPr id="186" name="object 186"/>
          <p:cNvSpPr txBox="1"/>
          <p:nvPr/>
        </p:nvSpPr>
        <p:spPr>
          <a:xfrm>
            <a:off x="9127524" y="9150690"/>
            <a:ext cx="1704975" cy="330860"/>
          </a:xfrm>
          <a:prstGeom prst="rect">
            <a:avLst/>
          </a:prstGeom>
        </p:spPr>
        <p:txBody>
          <a:bodyPr vert="horz" wrap="square" lIns="0" tIns="0" rIns="0" bIns="0" rtlCol="0">
            <a:spAutoFit/>
          </a:bodyPr>
          <a:lstStyle/>
          <a:p>
            <a:pPr marL="12700">
              <a:lnSpc>
                <a:spcPct val="100000"/>
              </a:lnSpc>
            </a:pPr>
            <a:r>
              <a:rPr lang="en-US" sz="2150" spc="-155" dirty="0" smtClean="0">
                <a:solidFill>
                  <a:srgbClr val="FFFFFF"/>
                </a:solidFill>
                <a:latin typeface="Arial"/>
                <a:cs typeface="Arial"/>
              </a:rPr>
              <a:t>gas supply</a:t>
            </a:r>
            <a:endParaRPr sz="2150" dirty="0">
              <a:latin typeface="Arial"/>
              <a:cs typeface="Arial"/>
            </a:endParaRPr>
          </a:p>
        </p:txBody>
      </p:sp>
      <p:sp>
        <p:nvSpPr>
          <p:cNvPr id="188" name="object 188"/>
          <p:cNvSpPr txBox="1"/>
          <p:nvPr/>
        </p:nvSpPr>
        <p:spPr>
          <a:xfrm>
            <a:off x="9173129" y="10354254"/>
            <a:ext cx="1710689" cy="330860"/>
          </a:xfrm>
          <a:prstGeom prst="rect">
            <a:avLst/>
          </a:prstGeom>
        </p:spPr>
        <p:txBody>
          <a:bodyPr vert="horz" wrap="square" lIns="0" tIns="0" rIns="0" bIns="0" rtlCol="0">
            <a:spAutoFit/>
          </a:bodyPr>
          <a:lstStyle/>
          <a:p>
            <a:pPr marL="12700">
              <a:lnSpc>
                <a:spcPct val="100000"/>
              </a:lnSpc>
            </a:pPr>
            <a:r>
              <a:rPr lang="en-US" sz="2150" spc="-170" dirty="0" smtClean="0">
                <a:solidFill>
                  <a:srgbClr val="FFFFFF"/>
                </a:solidFill>
                <a:latin typeface="Arial"/>
                <a:cs typeface="Arial"/>
              </a:rPr>
              <a:t>water disposal</a:t>
            </a:r>
            <a:endParaRPr sz="2150" dirty="0">
              <a:latin typeface="Arial"/>
              <a:cs typeface="Arial"/>
            </a:endParaRPr>
          </a:p>
        </p:txBody>
      </p:sp>
      <p:sp>
        <p:nvSpPr>
          <p:cNvPr id="191" name="object 191"/>
          <p:cNvSpPr txBox="1"/>
          <p:nvPr/>
        </p:nvSpPr>
        <p:spPr>
          <a:xfrm>
            <a:off x="11407016" y="8986692"/>
            <a:ext cx="1901825" cy="584775"/>
          </a:xfrm>
          <a:prstGeom prst="rect">
            <a:avLst/>
          </a:prstGeom>
        </p:spPr>
        <p:txBody>
          <a:bodyPr vert="horz" wrap="square" lIns="0" tIns="0" rIns="0" bIns="0" rtlCol="0">
            <a:spAutoFit/>
          </a:bodyPr>
          <a:lstStyle/>
          <a:p>
            <a:pPr marL="12700">
              <a:lnSpc>
                <a:spcPct val="100000"/>
              </a:lnSpc>
            </a:pPr>
            <a:r>
              <a:rPr sz="3800" b="1" spc="-390" dirty="0" smtClean="0">
                <a:solidFill>
                  <a:srgbClr val="DB6C2A"/>
                </a:solidFill>
                <a:latin typeface="Arial"/>
                <a:cs typeface="Arial"/>
              </a:rPr>
              <a:t>19</a:t>
            </a:r>
            <a:r>
              <a:rPr lang="en-US" sz="3800" b="1" spc="-390" dirty="0" smtClean="0">
                <a:solidFill>
                  <a:srgbClr val="DB6C2A"/>
                </a:solidFill>
                <a:latin typeface="Arial"/>
                <a:cs typeface="Arial"/>
              </a:rPr>
              <a:t>.</a:t>
            </a:r>
            <a:r>
              <a:rPr sz="3800" b="1" spc="-390" dirty="0" smtClean="0">
                <a:solidFill>
                  <a:srgbClr val="DB6C2A"/>
                </a:solidFill>
                <a:latin typeface="Arial"/>
                <a:cs typeface="Arial"/>
              </a:rPr>
              <a:t>2</a:t>
            </a:r>
            <a:r>
              <a:rPr sz="3800" b="1" spc="-445" dirty="0" smtClean="0">
                <a:solidFill>
                  <a:srgbClr val="DB6C2A"/>
                </a:solidFill>
                <a:latin typeface="Arial"/>
                <a:cs typeface="Arial"/>
              </a:rPr>
              <a:t> </a:t>
            </a:r>
            <a:r>
              <a:rPr lang="en-US" sz="2150" b="1" spc="-190" dirty="0" smtClean="0">
                <a:solidFill>
                  <a:srgbClr val="FFFFFF"/>
                </a:solidFill>
                <a:latin typeface="Arial"/>
                <a:cs typeface="Arial"/>
              </a:rPr>
              <a:t>cu m/year</a:t>
            </a:r>
            <a:endParaRPr sz="2150" dirty="0">
              <a:latin typeface="Arial"/>
              <a:cs typeface="Arial"/>
            </a:endParaRPr>
          </a:p>
        </p:txBody>
      </p:sp>
      <p:sp>
        <p:nvSpPr>
          <p:cNvPr id="192" name="object 192"/>
          <p:cNvSpPr txBox="1"/>
          <p:nvPr/>
        </p:nvSpPr>
        <p:spPr>
          <a:xfrm>
            <a:off x="11702135" y="10175552"/>
            <a:ext cx="1793239"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450</a:t>
            </a:r>
            <a:r>
              <a:rPr sz="3800" b="1" spc="-275" dirty="0">
                <a:solidFill>
                  <a:srgbClr val="DB6C2A"/>
                </a:solidFill>
                <a:latin typeface="Arial"/>
                <a:cs typeface="Arial"/>
              </a:rPr>
              <a:t> </a:t>
            </a:r>
            <a:r>
              <a:rPr lang="en-US" sz="2150" spc="-135" dirty="0" smtClean="0">
                <a:solidFill>
                  <a:srgbClr val="FFFFFF"/>
                </a:solidFill>
                <a:latin typeface="Arial"/>
                <a:cs typeface="Arial"/>
              </a:rPr>
              <a:t>cu m/day</a:t>
            </a:r>
            <a:endParaRPr sz="2150" dirty="0">
              <a:latin typeface="Arial"/>
              <a:cs typeface="Arial"/>
            </a:endParaRPr>
          </a:p>
        </p:txBody>
      </p:sp>
      <p:sp>
        <p:nvSpPr>
          <p:cNvPr id="195" name="Прямоугольник 194"/>
          <p:cNvSpPr/>
          <p:nvPr/>
        </p:nvSpPr>
        <p:spPr>
          <a:xfrm>
            <a:off x="8680450" y="2911475"/>
            <a:ext cx="609600" cy="458356"/>
          </a:xfrm>
          <a:prstGeom prst="rect">
            <a:avLst/>
          </a:prstGeom>
          <a:solidFill>
            <a:srgbClr val="6A6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8" name="object 128"/>
          <p:cNvSpPr txBox="1"/>
          <p:nvPr/>
        </p:nvSpPr>
        <p:spPr>
          <a:xfrm>
            <a:off x="2017097" y="2862000"/>
            <a:ext cx="7349153" cy="507831"/>
          </a:xfrm>
          <a:prstGeom prst="rect">
            <a:avLst/>
          </a:prstGeom>
          <a:noFill/>
        </p:spPr>
        <p:txBody>
          <a:bodyPr vert="horz" wrap="square" lIns="0" tIns="0" rIns="0" bIns="0" rtlCol="0">
            <a:spAutoFit/>
          </a:bodyPr>
          <a:lstStyle/>
          <a:p>
            <a:pPr marL="12700">
              <a:lnSpc>
                <a:spcPct val="100000"/>
              </a:lnSpc>
            </a:pPr>
            <a:r>
              <a:rPr lang="en-US" sz="3300" dirty="0" smtClean="0">
                <a:solidFill>
                  <a:srgbClr val="FFFFFF"/>
                </a:solidFill>
                <a:latin typeface="Arial"/>
                <a:cs typeface="Arial"/>
              </a:rPr>
              <a:t>Southern Gate Industrial Park</a:t>
            </a:r>
            <a:endParaRPr sz="33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 name="Рисунок 19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129539">
              <a:lnSpc>
                <a:spcPct val="100000"/>
              </a:lnSpc>
            </a:pPr>
            <a:r>
              <a:rPr lang="en-US" spc="204" dirty="0" smtClean="0"/>
              <a:t>INDUSTRIAL PARKS</a:t>
            </a:r>
            <a:endParaRPr spc="175" dirty="0"/>
          </a:p>
        </p:txBody>
      </p:sp>
      <p:sp>
        <p:nvSpPr>
          <p:cNvPr id="128" name="object 128"/>
          <p:cNvSpPr txBox="1"/>
          <p:nvPr/>
        </p:nvSpPr>
        <p:spPr>
          <a:xfrm>
            <a:off x="3951573" y="2900136"/>
            <a:ext cx="6252877" cy="507831"/>
          </a:xfrm>
          <a:prstGeom prst="rect">
            <a:avLst/>
          </a:prstGeom>
        </p:spPr>
        <p:txBody>
          <a:bodyPr vert="horz" wrap="square" lIns="0" tIns="0" rIns="0" bIns="0" rtlCol="0">
            <a:spAutoFit/>
          </a:bodyPr>
          <a:lstStyle/>
          <a:p>
            <a:pPr marL="12700">
              <a:lnSpc>
                <a:spcPct val="100000"/>
              </a:lnSpc>
            </a:pPr>
            <a:r>
              <a:rPr lang="en-US" sz="3300" dirty="0" smtClean="0">
                <a:solidFill>
                  <a:srgbClr val="FFFFFF"/>
                </a:solidFill>
                <a:latin typeface="Arial"/>
                <a:cs typeface="Arial"/>
              </a:rPr>
              <a:t>Metako Industrial Park</a:t>
            </a:r>
            <a:endParaRPr sz="3300" dirty="0">
              <a:latin typeface="Arial"/>
              <a:cs typeface="Arial"/>
            </a:endParaRPr>
          </a:p>
        </p:txBody>
      </p:sp>
      <p:sp>
        <p:nvSpPr>
          <p:cNvPr id="151" name="object 151"/>
          <p:cNvSpPr txBox="1"/>
          <p:nvPr/>
        </p:nvSpPr>
        <p:spPr>
          <a:xfrm>
            <a:off x="5612584" y="5366472"/>
            <a:ext cx="1724025" cy="469359"/>
          </a:xfrm>
          <a:prstGeom prst="rect">
            <a:avLst/>
          </a:prstGeom>
        </p:spPr>
        <p:txBody>
          <a:bodyPr vert="horz" wrap="square" lIns="0" tIns="0" rIns="0" bIns="0" rtlCol="0">
            <a:spAutoFit/>
          </a:bodyPr>
          <a:lstStyle/>
          <a:p>
            <a:pPr marL="12700" algn="ctr">
              <a:lnSpc>
                <a:spcPct val="100000"/>
              </a:lnSpc>
            </a:pPr>
            <a:r>
              <a:rPr lang="en-US" sz="3050" spc="-225" dirty="0" smtClean="0">
                <a:solidFill>
                  <a:srgbClr val="FFFFFF"/>
                </a:solidFill>
                <a:latin typeface="Arial"/>
                <a:cs typeface="Arial"/>
              </a:rPr>
              <a:t>residents</a:t>
            </a:r>
            <a:endParaRPr sz="3050" dirty="0">
              <a:latin typeface="Arial"/>
              <a:cs typeface="Arial"/>
            </a:endParaRPr>
          </a:p>
        </p:txBody>
      </p:sp>
      <p:sp>
        <p:nvSpPr>
          <p:cNvPr id="154" name="object 154"/>
          <p:cNvSpPr txBox="1"/>
          <p:nvPr/>
        </p:nvSpPr>
        <p:spPr>
          <a:xfrm>
            <a:off x="9671050" y="4420168"/>
            <a:ext cx="1219199" cy="1090042"/>
          </a:xfrm>
          <a:prstGeom prst="rect">
            <a:avLst/>
          </a:prstGeom>
        </p:spPr>
        <p:txBody>
          <a:bodyPr vert="horz" wrap="square" lIns="0" tIns="0" rIns="0" bIns="0" rtlCol="0">
            <a:spAutoFit/>
          </a:bodyPr>
          <a:lstStyle/>
          <a:p>
            <a:pPr algn="ctr">
              <a:lnSpc>
                <a:spcPts val="5555"/>
              </a:lnSpc>
            </a:pPr>
            <a:r>
              <a:rPr sz="4800" b="1" spc="-360" dirty="0">
                <a:solidFill>
                  <a:srgbClr val="DB6C2A"/>
                </a:solidFill>
                <a:latin typeface="Arial"/>
                <a:cs typeface="Arial"/>
              </a:rPr>
              <a:t>28</a:t>
            </a:r>
            <a:endParaRPr sz="4800" dirty="0">
              <a:latin typeface="Arial"/>
              <a:cs typeface="Arial"/>
            </a:endParaRPr>
          </a:p>
          <a:p>
            <a:pPr algn="ctr">
              <a:lnSpc>
                <a:spcPts val="2855"/>
              </a:lnSpc>
            </a:pPr>
            <a:r>
              <a:rPr lang="en-US" sz="2550" spc="-160" dirty="0" smtClean="0">
                <a:solidFill>
                  <a:srgbClr val="FFFFFF"/>
                </a:solidFill>
                <a:latin typeface="Arial"/>
                <a:cs typeface="Arial"/>
              </a:rPr>
              <a:t>residents</a:t>
            </a:r>
            <a:endParaRPr sz="2550" dirty="0">
              <a:latin typeface="Arial"/>
              <a:cs typeface="Arial"/>
            </a:endParaRPr>
          </a:p>
        </p:txBody>
      </p:sp>
      <p:sp>
        <p:nvSpPr>
          <p:cNvPr id="159" name="object 159"/>
          <p:cNvSpPr txBox="1"/>
          <p:nvPr/>
        </p:nvSpPr>
        <p:spPr>
          <a:xfrm>
            <a:off x="5810523" y="7665633"/>
            <a:ext cx="1428750" cy="469359"/>
          </a:xfrm>
          <a:prstGeom prst="rect">
            <a:avLst/>
          </a:prstGeom>
        </p:spPr>
        <p:txBody>
          <a:bodyPr vert="horz" wrap="square" lIns="0" tIns="0" rIns="0" bIns="0" rtlCol="0">
            <a:spAutoFit/>
          </a:bodyPr>
          <a:lstStyle/>
          <a:p>
            <a:pPr marL="12700" algn="ctr">
              <a:lnSpc>
                <a:spcPct val="100000"/>
              </a:lnSpc>
            </a:pPr>
            <a:r>
              <a:rPr lang="en-US" sz="3050" spc="-254" dirty="0" smtClean="0">
                <a:solidFill>
                  <a:srgbClr val="FFFFFF"/>
                </a:solidFill>
                <a:latin typeface="Arial"/>
                <a:cs typeface="Arial"/>
              </a:rPr>
              <a:t>area</a:t>
            </a:r>
            <a:endParaRPr sz="3050" dirty="0">
              <a:latin typeface="Arial"/>
              <a:cs typeface="Arial"/>
            </a:endParaRPr>
          </a:p>
        </p:txBody>
      </p:sp>
      <p:sp>
        <p:nvSpPr>
          <p:cNvPr id="162" name="object 162"/>
          <p:cNvSpPr txBox="1"/>
          <p:nvPr/>
        </p:nvSpPr>
        <p:spPr>
          <a:xfrm>
            <a:off x="9661856" y="6687049"/>
            <a:ext cx="1228394" cy="1090042"/>
          </a:xfrm>
          <a:prstGeom prst="rect">
            <a:avLst/>
          </a:prstGeom>
        </p:spPr>
        <p:txBody>
          <a:bodyPr vert="horz" wrap="square" lIns="0" tIns="0" rIns="0" bIns="0" rtlCol="0">
            <a:spAutoFit/>
          </a:bodyPr>
          <a:lstStyle/>
          <a:p>
            <a:pPr algn="ctr">
              <a:lnSpc>
                <a:spcPts val="5555"/>
              </a:lnSpc>
            </a:pPr>
            <a:r>
              <a:rPr sz="4800" b="1" spc="-375" dirty="0">
                <a:solidFill>
                  <a:srgbClr val="DB6C2A"/>
                </a:solidFill>
                <a:latin typeface="Arial"/>
                <a:cs typeface="Arial"/>
              </a:rPr>
              <a:t>11.6</a:t>
            </a:r>
            <a:endParaRPr sz="4800" dirty="0">
              <a:latin typeface="Arial"/>
              <a:cs typeface="Arial"/>
            </a:endParaRPr>
          </a:p>
          <a:p>
            <a:pPr algn="ctr">
              <a:lnSpc>
                <a:spcPts val="2855"/>
              </a:lnSpc>
            </a:pPr>
            <a:r>
              <a:rPr lang="en-US" sz="2550" spc="-80" dirty="0" smtClean="0">
                <a:solidFill>
                  <a:srgbClr val="FFFFFF"/>
                </a:solidFill>
                <a:latin typeface="Arial"/>
                <a:cs typeface="Arial"/>
              </a:rPr>
              <a:t>hectares</a:t>
            </a:r>
            <a:endParaRPr sz="2550" dirty="0">
              <a:latin typeface="Arial"/>
              <a:cs typeface="Arial"/>
            </a:endParaRPr>
          </a:p>
        </p:txBody>
      </p:sp>
      <p:sp>
        <p:nvSpPr>
          <p:cNvPr id="165" name="object 165"/>
          <p:cNvSpPr txBox="1"/>
          <p:nvPr/>
        </p:nvSpPr>
        <p:spPr>
          <a:xfrm>
            <a:off x="536534" y="6536823"/>
            <a:ext cx="3311525" cy="938719"/>
          </a:xfrm>
          <a:prstGeom prst="rect">
            <a:avLst/>
          </a:prstGeom>
        </p:spPr>
        <p:txBody>
          <a:bodyPr vert="horz" wrap="square" lIns="0" tIns="0" rIns="0" bIns="0" rtlCol="0">
            <a:spAutoFit/>
          </a:bodyPr>
          <a:lstStyle/>
          <a:p>
            <a:pPr marR="5080" algn="ctr">
              <a:lnSpc>
                <a:spcPct val="100000"/>
              </a:lnSpc>
            </a:pPr>
            <a:r>
              <a:rPr lang="en-US" sz="3050" spc="-190" dirty="0" smtClean="0">
                <a:solidFill>
                  <a:srgbClr val="FFFFFF"/>
                </a:solidFill>
                <a:latin typeface="Arial"/>
                <a:cs typeface="Arial"/>
              </a:rPr>
              <a:t>production of metallic structures</a:t>
            </a:r>
            <a:endParaRPr sz="3050" dirty="0">
              <a:latin typeface="Arial"/>
              <a:cs typeface="Arial"/>
            </a:endParaRPr>
          </a:p>
        </p:txBody>
      </p:sp>
      <p:sp>
        <p:nvSpPr>
          <p:cNvPr id="168" name="object 168"/>
          <p:cNvSpPr txBox="1"/>
          <p:nvPr/>
        </p:nvSpPr>
        <p:spPr>
          <a:xfrm>
            <a:off x="985400" y="4510926"/>
            <a:ext cx="2413635" cy="469359"/>
          </a:xfrm>
          <a:prstGeom prst="rect">
            <a:avLst/>
          </a:prstGeom>
        </p:spPr>
        <p:txBody>
          <a:bodyPr vert="horz" wrap="square" lIns="0" tIns="0" rIns="0" bIns="0" rtlCol="0">
            <a:spAutoFit/>
          </a:bodyPr>
          <a:lstStyle/>
          <a:p>
            <a:pPr marL="12700" algn="ctr">
              <a:lnSpc>
                <a:spcPct val="100000"/>
              </a:lnSpc>
            </a:pPr>
            <a:r>
              <a:rPr lang="en-US" sz="3050" spc="-235" dirty="0" smtClean="0">
                <a:solidFill>
                  <a:srgbClr val="FFFFFF"/>
                </a:solidFill>
                <a:latin typeface="Arial"/>
                <a:cs typeface="Arial"/>
              </a:rPr>
              <a:t>specializes in</a:t>
            </a:r>
            <a:endParaRPr sz="3050" dirty="0">
              <a:latin typeface="Arial"/>
              <a:cs typeface="Arial"/>
            </a:endParaRPr>
          </a:p>
        </p:txBody>
      </p:sp>
      <p:sp>
        <p:nvSpPr>
          <p:cNvPr id="184" name="object 184"/>
          <p:cNvSpPr txBox="1"/>
          <p:nvPr/>
        </p:nvSpPr>
        <p:spPr>
          <a:xfrm>
            <a:off x="1532103" y="9250532"/>
            <a:ext cx="2576830" cy="330860"/>
          </a:xfrm>
          <a:prstGeom prst="rect">
            <a:avLst/>
          </a:prstGeom>
        </p:spPr>
        <p:txBody>
          <a:bodyPr vert="horz" wrap="square" lIns="0" tIns="0" rIns="0" bIns="0" rtlCol="0">
            <a:spAutoFit/>
          </a:bodyPr>
          <a:lstStyle/>
          <a:p>
            <a:pPr marL="12700">
              <a:lnSpc>
                <a:spcPct val="100000"/>
              </a:lnSpc>
            </a:pPr>
            <a:r>
              <a:rPr lang="en-US" sz="2150" spc="-150" dirty="0" smtClean="0">
                <a:solidFill>
                  <a:srgbClr val="FFFFFF"/>
                </a:solidFill>
                <a:latin typeface="Arial"/>
                <a:cs typeface="Arial"/>
              </a:rPr>
              <a:t>electricity</a:t>
            </a:r>
            <a:endParaRPr sz="2150" dirty="0">
              <a:latin typeface="Arial"/>
              <a:cs typeface="Arial"/>
            </a:endParaRPr>
          </a:p>
        </p:txBody>
      </p:sp>
      <p:sp>
        <p:nvSpPr>
          <p:cNvPr id="186" name="object 186"/>
          <p:cNvSpPr txBox="1"/>
          <p:nvPr/>
        </p:nvSpPr>
        <p:spPr>
          <a:xfrm>
            <a:off x="4636321" y="9122068"/>
            <a:ext cx="1450975"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3061</a:t>
            </a:r>
            <a:r>
              <a:rPr sz="3800" b="1" spc="-445" dirty="0">
                <a:solidFill>
                  <a:srgbClr val="DB6C2A"/>
                </a:solidFill>
                <a:latin typeface="Arial"/>
                <a:cs typeface="Arial"/>
              </a:rPr>
              <a:t> </a:t>
            </a:r>
            <a:r>
              <a:rPr lang="en-US" sz="2150" spc="-305" dirty="0" smtClean="0">
                <a:solidFill>
                  <a:srgbClr val="FFFFFF"/>
                </a:solidFill>
                <a:latin typeface="Arial"/>
                <a:cs typeface="Arial"/>
              </a:rPr>
              <a:t>MW</a:t>
            </a:r>
            <a:endParaRPr sz="2150" dirty="0">
              <a:latin typeface="Arial"/>
              <a:cs typeface="Arial"/>
            </a:endParaRPr>
          </a:p>
        </p:txBody>
      </p:sp>
      <p:sp>
        <p:nvSpPr>
          <p:cNvPr id="188" name="object 188"/>
          <p:cNvSpPr txBox="1"/>
          <p:nvPr/>
        </p:nvSpPr>
        <p:spPr>
          <a:xfrm>
            <a:off x="1532103" y="10439391"/>
            <a:ext cx="1763395" cy="330860"/>
          </a:xfrm>
          <a:prstGeom prst="rect">
            <a:avLst/>
          </a:prstGeom>
        </p:spPr>
        <p:txBody>
          <a:bodyPr vert="horz" wrap="square" lIns="0" tIns="0" rIns="0" bIns="0" rtlCol="0">
            <a:spAutoFit/>
          </a:bodyPr>
          <a:lstStyle/>
          <a:p>
            <a:pPr marL="12700">
              <a:lnSpc>
                <a:spcPct val="100000"/>
              </a:lnSpc>
            </a:pPr>
            <a:r>
              <a:rPr lang="en-US" sz="2150" spc="-160" dirty="0" smtClean="0">
                <a:solidFill>
                  <a:srgbClr val="FFFFFF"/>
                </a:solidFill>
                <a:latin typeface="Arial"/>
                <a:cs typeface="Arial"/>
              </a:rPr>
              <a:t>water supply</a:t>
            </a:r>
            <a:endParaRPr sz="2150" dirty="0">
              <a:latin typeface="Arial"/>
              <a:cs typeface="Arial"/>
            </a:endParaRPr>
          </a:p>
        </p:txBody>
      </p:sp>
      <p:sp>
        <p:nvSpPr>
          <p:cNvPr id="189" name="object 189"/>
          <p:cNvSpPr txBox="1"/>
          <p:nvPr/>
        </p:nvSpPr>
        <p:spPr>
          <a:xfrm>
            <a:off x="4159733" y="10330028"/>
            <a:ext cx="1793239"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554</a:t>
            </a:r>
            <a:r>
              <a:rPr sz="3800" b="1" spc="-275" dirty="0">
                <a:solidFill>
                  <a:srgbClr val="DB6C2A"/>
                </a:solidFill>
                <a:latin typeface="Arial"/>
                <a:cs typeface="Arial"/>
              </a:rPr>
              <a:t> </a:t>
            </a:r>
            <a:r>
              <a:rPr lang="en-US" sz="2150" spc="-135" dirty="0" smtClean="0">
                <a:solidFill>
                  <a:srgbClr val="FFFFFF"/>
                </a:solidFill>
                <a:latin typeface="Arial"/>
                <a:cs typeface="Arial"/>
              </a:rPr>
              <a:t>cu m/day</a:t>
            </a:r>
            <a:endParaRPr sz="2150" dirty="0">
              <a:latin typeface="Arial"/>
              <a:cs typeface="Arial"/>
            </a:endParaRPr>
          </a:p>
        </p:txBody>
      </p:sp>
      <p:sp>
        <p:nvSpPr>
          <p:cNvPr id="191" name="object 191"/>
          <p:cNvSpPr txBox="1"/>
          <p:nvPr/>
        </p:nvSpPr>
        <p:spPr>
          <a:xfrm>
            <a:off x="9103319" y="9150690"/>
            <a:ext cx="1704975" cy="330860"/>
          </a:xfrm>
          <a:prstGeom prst="rect">
            <a:avLst/>
          </a:prstGeom>
        </p:spPr>
        <p:txBody>
          <a:bodyPr vert="horz" wrap="square" lIns="0" tIns="0" rIns="0" bIns="0" rtlCol="0">
            <a:spAutoFit/>
          </a:bodyPr>
          <a:lstStyle/>
          <a:p>
            <a:pPr marL="12700">
              <a:lnSpc>
                <a:spcPct val="100000"/>
              </a:lnSpc>
            </a:pPr>
            <a:r>
              <a:rPr lang="en-US" sz="2150" spc="-155" dirty="0" smtClean="0">
                <a:solidFill>
                  <a:srgbClr val="FFFFFF"/>
                </a:solidFill>
                <a:latin typeface="Arial"/>
                <a:cs typeface="Arial"/>
              </a:rPr>
              <a:t>gas supply</a:t>
            </a:r>
            <a:endParaRPr sz="2150" dirty="0">
              <a:latin typeface="Arial"/>
              <a:cs typeface="Arial"/>
            </a:endParaRPr>
          </a:p>
        </p:txBody>
      </p:sp>
      <p:sp>
        <p:nvSpPr>
          <p:cNvPr id="193" name="object 193"/>
          <p:cNvSpPr txBox="1"/>
          <p:nvPr/>
        </p:nvSpPr>
        <p:spPr>
          <a:xfrm>
            <a:off x="9148915" y="10354254"/>
            <a:ext cx="1710689" cy="330860"/>
          </a:xfrm>
          <a:prstGeom prst="rect">
            <a:avLst/>
          </a:prstGeom>
        </p:spPr>
        <p:txBody>
          <a:bodyPr vert="horz" wrap="square" lIns="0" tIns="0" rIns="0" bIns="0" rtlCol="0">
            <a:spAutoFit/>
          </a:bodyPr>
          <a:lstStyle/>
          <a:p>
            <a:pPr marL="12700">
              <a:lnSpc>
                <a:spcPct val="100000"/>
              </a:lnSpc>
            </a:pPr>
            <a:r>
              <a:rPr lang="en-US" sz="2150" spc="-170" dirty="0" smtClean="0">
                <a:solidFill>
                  <a:srgbClr val="FFFFFF"/>
                </a:solidFill>
                <a:latin typeface="Arial"/>
                <a:cs typeface="Arial"/>
              </a:rPr>
              <a:t>water disposal</a:t>
            </a:r>
            <a:endParaRPr sz="2150" dirty="0">
              <a:latin typeface="Arial"/>
              <a:cs typeface="Arial"/>
            </a:endParaRPr>
          </a:p>
        </p:txBody>
      </p:sp>
      <p:sp>
        <p:nvSpPr>
          <p:cNvPr id="196" name="object 196"/>
          <p:cNvSpPr txBox="1"/>
          <p:nvPr/>
        </p:nvSpPr>
        <p:spPr>
          <a:xfrm>
            <a:off x="11269361" y="8986692"/>
            <a:ext cx="2128520"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115.7</a:t>
            </a:r>
            <a:r>
              <a:rPr sz="3800" b="1" spc="-445" dirty="0">
                <a:solidFill>
                  <a:srgbClr val="DB6C2A"/>
                </a:solidFill>
                <a:latin typeface="Arial"/>
                <a:cs typeface="Arial"/>
              </a:rPr>
              <a:t> </a:t>
            </a:r>
            <a:r>
              <a:rPr lang="en-US" sz="2150" b="1" spc="-190" dirty="0" smtClean="0">
                <a:solidFill>
                  <a:srgbClr val="FFFFFF"/>
                </a:solidFill>
                <a:latin typeface="Arial"/>
                <a:cs typeface="Arial"/>
              </a:rPr>
              <a:t>cu m/year</a:t>
            </a:r>
            <a:endParaRPr sz="2150" dirty="0">
              <a:latin typeface="Arial"/>
              <a:cs typeface="Arial"/>
            </a:endParaRPr>
          </a:p>
        </p:txBody>
      </p:sp>
      <p:sp>
        <p:nvSpPr>
          <p:cNvPr id="197" name="object 197"/>
          <p:cNvSpPr txBox="1"/>
          <p:nvPr/>
        </p:nvSpPr>
        <p:spPr>
          <a:xfrm>
            <a:off x="11677921" y="10175552"/>
            <a:ext cx="1793239"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554</a:t>
            </a:r>
            <a:r>
              <a:rPr sz="3800" b="1" spc="-275" dirty="0">
                <a:solidFill>
                  <a:srgbClr val="DB6C2A"/>
                </a:solidFill>
                <a:latin typeface="Arial"/>
                <a:cs typeface="Arial"/>
              </a:rPr>
              <a:t> </a:t>
            </a:r>
            <a:r>
              <a:rPr lang="en-US" sz="2150" spc="-135" dirty="0" smtClean="0">
                <a:solidFill>
                  <a:srgbClr val="FFFFFF"/>
                </a:solidFill>
                <a:latin typeface="Arial"/>
                <a:cs typeface="Arial"/>
              </a:rPr>
              <a:t>cu m/day</a:t>
            </a:r>
            <a:endParaRPr sz="215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 name="Рисунок 19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136525">
              <a:lnSpc>
                <a:spcPct val="100000"/>
              </a:lnSpc>
            </a:pPr>
            <a:r>
              <a:rPr lang="en-US" spc="204" dirty="0" smtClean="0"/>
              <a:t>INDUSTRIAL PARKS</a:t>
            </a:r>
            <a:endParaRPr spc="175" dirty="0"/>
          </a:p>
        </p:txBody>
      </p:sp>
      <p:sp>
        <p:nvSpPr>
          <p:cNvPr id="128" name="object 128"/>
          <p:cNvSpPr txBox="1"/>
          <p:nvPr/>
        </p:nvSpPr>
        <p:spPr>
          <a:xfrm>
            <a:off x="5596557" y="2468611"/>
            <a:ext cx="4908179" cy="1015663"/>
          </a:xfrm>
          <a:prstGeom prst="rect">
            <a:avLst/>
          </a:prstGeom>
        </p:spPr>
        <p:txBody>
          <a:bodyPr vert="horz" wrap="square" lIns="0" tIns="0" rIns="0" bIns="0" rtlCol="0">
            <a:spAutoFit/>
          </a:bodyPr>
          <a:lstStyle/>
          <a:p>
            <a:pPr marR="5080">
              <a:lnSpc>
                <a:spcPct val="100000"/>
              </a:lnSpc>
            </a:pPr>
            <a:r>
              <a:rPr lang="en-US" sz="3300" dirty="0" smtClean="0">
                <a:solidFill>
                  <a:srgbClr val="FFFFFF"/>
                </a:solidFill>
                <a:latin typeface="Arial"/>
                <a:cs typeface="Arial"/>
              </a:rPr>
              <a:t>Northern Domodedovo Industrial Park</a:t>
            </a:r>
            <a:endParaRPr sz="3300" dirty="0">
              <a:latin typeface="Arial"/>
              <a:cs typeface="Arial"/>
            </a:endParaRPr>
          </a:p>
        </p:txBody>
      </p:sp>
      <p:sp>
        <p:nvSpPr>
          <p:cNvPr id="135" name="object 135"/>
          <p:cNvSpPr txBox="1"/>
          <p:nvPr/>
        </p:nvSpPr>
        <p:spPr>
          <a:xfrm>
            <a:off x="5560233" y="5157054"/>
            <a:ext cx="1724025" cy="469359"/>
          </a:xfrm>
          <a:prstGeom prst="rect">
            <a:avLst/>
          </a:prstGeom>
        </p:spPr>
        <p:txBody>
          <a:bodyPr vert="horz" wrap="square" lIns="0" tIns="0" rIns="0" bIns="0" rtlCol="0">
            <a:spAutoFit/>
          </a:bodyPr>
          <a:lstStyle/>
          <a:p>
            <a:pPr marL="12700" algn="ctr">
              <a:lnSpc>
                <a:spcPct val="100000"/>
              </a:lnSpc>
            </a:pPr>
            <a:r>
              <a:rPr lang="en-US" sz="3050" spc="-225" dirty="0" smtClean="0">
                <a:solidFill>
                  <a:srgbClr val="FFFFFF"/>
                </a:solidFill>
                <a:latin typeface="Arial"/>
                <a:cs typeface="Arial"/>
              </a:rPr>
              <a:t>residents</a:t>
            </a:r>
            <a:endParaRPr sz="3050" dirty="0">
              <a:latin typeface="Arial"/>
              <a:cs typeface="Arial"/>
            </a:endParaRPr>
          </a:p>
        </p:txBody>
      </p:sp>
      <p:sp>
        <p:nvSpPr>
          <p:cNvPr id="138" name="object 138"/>
          <p:cNvSpPr txBox="1"/>
          <p:nvPr/>
        </p:nvSpPr>
        <p:spPr>
          <a:xfrm>
            <a:off x="9442450" y="4210750"/>
            <a:ext cx="1303724" cy="1090042"/>
          </a:xfrm>
          <a:prstGeom prst="rect">
            <a:avLst/>
          </a:prstGeom>
        </p:spPr>
        <p:txBody>
          <a:bodyPr vert="horz" wrap="square" lIns="0" tIns="0" rIns="0" bIns="0" rtlCol="0">
            <a:spAutoFit/>
          </a:bodyPr>
          <a:lstStyle/>
          <a:p>
            <a:pPr algn="ctr">
              <a:lnSpc>
                <a:spcPts val="5555"/>
              </a:lnSpc>
            </a:pPr>
            <a:r>
              <a:rPr sz="4800" b="1" spc="-360" dirty="0">
                <a:solidFill>
                  <a:srgbClr val="DB6C2A"/>
                </a:solidFill>
                <a:latin typeface="Arial"/>
                <a:cs typeface="Arial"/>
              </a:rPr>
              <a:t>72</a:t>
            </a:r>
            <a:endParaRPr sz="4800" dirty="0">
              <a:latin typeface="Arial"/>
              <a:cs typeface="Arial"/>
            </a:endParaRPr>
          </a:p>
          <a:p>
            <a:pPr algn="ctr">
              <a:lnSpc>
                <a:spcPts val="2855"/>
              </a:lnSpc>
            </a:pPr>
            <a:r>
              <a:rPr lang="en-US" sz="2550" spc="-160" dirty="0" smtClean="0">
                <a:solidFill>
                  <a:srgbClr val="FFFFFF"/>
                </a:solidFill>
                <a:latin typeface="Arial"/>
                <a:cs typeface="Arial"/>
              </a:rPr>
              <a:t>residents</a:t>
            </a:r>
            <a:endParaRPr sz="2550" dirty="0">
              <a:latin typeface="Arial"/>
              <a:cs typeface="Arial"/>
            </a:endParaRPr>
          </a:p>
        </p:txBody>
      </p:sp>
      <p:sp>
        <p:nvSpPr>
          <p:cNvPr id="143" name="object 143"/>
          <p:cNvSpPr txBox="1"/>
          <p:nvPr/>
        </p:nvSpPr>
        <p:spPr>
          <a:xfrm>
            <a:off x="5758174" y="7456215"/>
            <a:ext cx="1428750" cy="469359"/>
          </a:xfrm>
          <a:prstGeom prst="rect">
            <a:avLst/>
          </a:prstGeom>
        </p:spPr>
        <p:txBody>
          <a:bodyPr vert="horz" wrap="square" lIns="0" tIns="0" rIns="0" bIns="0" rtlCol="0">
            <a:spAutoFit/>
          </a:bodyPr>
          <a:lstStyle/>
          <a:p>
            <a:pPr marL="12700" algn="ctr">
              <a:lnSpc>
                <a:spcPct val="100000"/>
              </a:lnSpc>
            </a:pPr>
            <a:r>
              <a:rPr lang="en-US" sz="3050" spc="-254" dirty="0" smtClean="0">
                <a:solidFill>
                  <a:srgbClr val="FFFFFF"/>
                </a:solidFill>
                <a:latin typeface="Arial"/>
                <a:cs typeface="Arial"/>
              </a:rPr>
              <a:t>area</a:t>
            </a:r>
            <a:endParaRPr sz="3050" dirty="0">
              <a:latin typeface="Arial"/>
              <a:cs typeface="Arial"/>
            </a:endParaRPr>
          </a:p>
        </p:txBody>
      </p:sp>
      <p:sp>
        <p:nvSpPr>
          <p:cNvPr id="146" name="object 146"/>
          <p:cNvSpPr txBox="1"/>
          <p:nvPr/>
        </p:nvSpPr>
        <p:spPr>
          <a:xfrm>
            <a:off x="9538731" y="6477630"/>
            <a:ext cx="1327785" cy="1090042"/>
          </a:xfrm>
          <a:prstGeom prst="rect">
            <a:avLst/>
          </a:prstGeom>
        </p:spPr>
        <p:txBody>
          <a:bodyPr vert="horz" wrap="square" lIns="0" tIns="0" rIns="0" bIns="0" rtlCol="0">
            <a:spAutoFit/>
          </a:bodyPr>
          <a:lstStyle/>
          <a:p>
            <a:pPr algn="ctr">
              <a:lnSpc>
                <a:spcPts val="5555"/>
              </a:lnSpc>
            </a:pPr>
            <a:r>
              <a:rPr sz="4800" b="1" spc="-365" dirty="0">
                <a:solidFill>
                  <a:srgbClr val="DB6C2A"/>
                </a:solidFill>
                <a:latin typeface="Arial"/>
                <a:cs typeface="Arial"/>
              </a:rPr>
              <a:t>175.3</a:t>
            </a:r>
            <a:endParaRPr sz="4800" dirty="0">
              <a:latin typeface="Arial"/>
              <a:cs typeface="Arial"/>
            </a:endParaRPr>
          </a:p>
          <a:p>
            <a:pPr algn="ctr">
              <a:lnSpc>
                <a:spcPts val="2855"/>
              </a:lnSpc>
            </a:pPr>
            <a:r>
              <a:rPr lang="en-US" sz="2550" spc="-80" dirty="0" smtClean="0">
                <a:solidFill>
                  <a:srgbClr val="FFFFFF"/>
                </a:solidFill>
                <a:latin typeface="Arial"/>
                <a:cs typeface="Arial"/>
              </a:rPr>
              <a:t>hectares</a:t>
            </a:r>
            <a:endParaRPr sz="2550" dirty="0">
              <a:latin typeface="Arial"/>
              <a:cs typeface="Arial"/>
            </a:endParaRPr>
          </a:p>
        </p:txBody>
      </p:sp>
      <p:sp>
        <p:nvSpPr>
          <p:cNvPr id="151" name="object 151"/>
          <p:cNvSpPr txBox="1"/>
          <p:nvPr/>
        </p:nvSpPr>
        <p:spPr>
          <a:xfrm>
            <a:off x="933051" y="4301508"/>
            <a:ext cx="2413635" cy="469359"/>
          </a:xfrm>
          <a:prstGeom prst="rect">
            <a:avLst/>
          </a:prstGeom>
        </p:spPr>
        <p:txBody>
          <a:bodyPr vert="horz" wrap="square" lIns="0" tIns="0" rIns="0" bIns="0" rtlCol="0">
            <a:spAutoFit/>
          </a:bodyPr>
          <a:lstStyle/>
          <a:p>
            <a:pPr marL="12700" algn="ctr">
              <a:lnSpc>
                <a:spcPct val="100000"/>
              </a:lnSpc>
            </a:pPr>
            <a:r>
              <a:rPr lang="en-US" sz="3050" spc="-235" dirty="0" smtClean="0">
                <a:solidFill>
                  <a:srgbClr val="FFFFFF"/>
                </a:solidFill>
                <a:latin typeface="Arial"/>
                <a:cs typeface="Arial"/>
              </a:rPr>
              <a:t>specializes in</a:t>
            </a:r>
            <a:endParaRPr sz="3050" dirty="0">
              <a:latin typeface="Arial"/>
              <a:cs typeface="Arial"/>
            </a:endParaRPr>
          </a:p>
        </p:txBody>
      </p:sp>
      <p:sp>
        <p:nvSpPr>
          <p:cNvPr id="167" name="object 167"/>
          <p:cNvSpPr txBox="1"/>
          <p:nvPr/>
        </p:nvSpPr>
        <p:spPr>
          <a:xfrm>
            <a:off x="1479738" y="9041114"/>
            <a:ext cx="2576830" cy="330860"/>
          </a:xfrm>
          <a:prstGeom prst="rect">
            <a:avLst/>
          </a:prstGeom>
        </p:spPr>
        <p:txBody>
          <a:bodyPr vert="horz" wrap="square" lIns="0" tIns="0" rIns="0" bIns="0" rtlCol="0">
            <a:spAutoFit/>
          </a:bodyPr>
          <a:lstStyle/>
          <a:p>
            <a:pPr marL="12700">
              <a:lnSpc>
                <a:spcPct val="100000"/>
              </a:lnSpc>
            </a:pPr>
            <a:r>
              <a:rPr lang="en-US" sz="2150" spc="-150" dirty="0" smtClean="0">
                <a:solidFill>
                  <a:srgbClr val="FFFFFF"/>
                </a:solidFill>
                <a:latin typeface="Arial"/>
                <a:cs typeface="Arial"/>
              </a:rPr>
              <a:t>electricity</a:t>
            </a:r>
            <a:endParaRPr sz="2150" dirty="0">
              <a:latin typeface="Arial"/>
              <a:cs typeface="Arial"/>
            </a:endParaRPr>
          </a:p>
        </p:txBody>
      </p:sp>
      <p:sp>
        <p:nvSpPr>
          <p:cNvPr id="169" name="object 169"/>
          <p:cNvSpPr txBox="1"/>
          <p:nvPr/>
        </p:nvSpPr>
        <p:spPr>
          <a:xfrm>
            <a:off x="4805134" y="8912649"/>
            <a:ext cx="1008380"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29</a:t>
            </a:r>
            <a:r>
              <a:rPr sz="3800" b="1" spc="-445" dirty="0">
                <a:solidFill>
                  <a:srgbClr val="DB6C2A"/>
                </a:solidFill>
                <a:latin typeface="Arial"/>
                <a:cs typeface="Arial"/>
              </a:rPr>
              <a:t> </a:t>
            </a:r>
            <a:r>
              <a:rPr lang="en-US" sz="2150" spc="-305" dirty="0" smtClean="0">
                <a:solidFill>
                  <a:srgbClr val="FFFFFF"/>
                </a:solidFill>
                <a:latin typeface="Arial"/>
                <a:cs typeface="Arial"/>
              </a:rPr>
              <a:t>MW</a:t>
            </a:r>
            <a:endParaRPr sz="2150" dirty="0">
              <a:latin typeface="Arial"/>
              <a:cs typeface="Arial"/>
            </a:endParaRPr>
          </a:p>
        </p:txBody>
      </p:sp>
      <p:sp>
        <p:nvSpPr>
          <p:cNvPr id="170" name="object 170"/>
          <p:cNvSpPr txBox="1"/>
          <p:nvPr/>
        </p:nvSpPr>
        <p:spPr>
          <a:xfrm>
            <a:off x="1479681" y="10229869"/>
            <a:ext cx="1763395" cy="330860"/>
          </a:xfrm>
          <a:prstGeom prst="rect">
            <a:avLst/>
          </a:prstGeom>
        </p:spPr>
        <p:txBody>
          <a:bodyPr vert="horz" wrap="square" lIns="0" tIns="0" rIns="0" bIns="0" rtlCol="0">
            <a:spAutoFit/>
          </a:bodyPr>
          <a:lstStyle/>
          <a:p>
            <a:pPr marL="12700">
              <a:lnSpc>
                <a:spcPct val="100000"/>
              </a:lnSpc>
            </a:pPr>
            <a:r>
              <a:rPr lang="en-US" sz="2150" spc="-160" dirty="0" smtClean="0">
                <a:solidFill>
                  <a:srgbClr val="FFFFFF"/>
                </a:solidFill>
                <a:latin typeface="Arial"/>
                <a:cs typeface="Arial"/>
              </a:rPr>
              <a:t>water supply</a:t>
            </a:r>
            <a:endParaRPr sz="2150" dirty="0">
              <a:latin typeface="Arial"/>
              <a:cs typeface="Arial"/>
            </a:endParaRPr>
          </a:p>
        </p:txBody>
      </p:sp>
      <p:sp>
        <p:nvSpPr>
          <p:cNvPr id="171" name="object 171"/>
          <p:cNvSpPr txBox="1"/>
          <p:nvPr/>
        </p:nvSpPr>
        <p:spPr>
          <a:xfrm>
            <a:off x="4217956" y="10120610"/>
            <a:ext cx="1572260"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71</a:t>
            </a:r>
            <a:r>
              <a:rPr sz="3800" b="1" spc="-275" dirty="0">
                <a:solidFill>
                  <a:srgbClr val="DB6C2A"/>
                </a:solidFill>
                <a:latin typeface="Arial"/>
                <a:cs typeface="Arial"/>
              </a:rPr>
              <a:t> </a:t>
            </a:r>
            <a:r>
              <a:rPr lang="en-US" sz="2150" spc="-135" dirty="0" smtClean="0">
                <a:solidFill>
                  <a:srgbClr val="FFFFFF"/>
                </a:solidFill>
                <a:latin typeface="Arial"/>
                <a:cs typeface="Arial"/>
              </a:rPr>
              <a:t>cu m/day</a:t>
            </a:r>
            <a:endParaRPr sz="2150" dirty="0">
              <a:latin typeface="Arial"/>
              <a:cs typeface="Arial"/>
            </a:endParaRPr>
          </a:p>
        </p:txBody>
      </p:sp>
      <p:sp>
        <p:nvSpPr>
          <p:cNvPr id="173" name="object 173"/>
          <p:cNvSpPr txBox="1"/>
          <p:nvPr/>
        </p:nvSpPr>
        <p:spPr>
          <a:xfrm>
            <a:off x="9050965" y="8941272"/>
            <a:ext cx="1704975" cy="330860"/>
          </a:xfrm>
          <a:prstGeom prst="rect">
            <a:avLst/>
          </a:prstGeom>
        </p:spPr>
        <p:txBody>
          <a:bodyPr vert="horz" wrap="square" lIns="0" tIns="0" rIns="0" bIns="0" rtlCol="0">
            <a:spAutoFit/>
          </a:bodyPr>
          <a:lstStyle/>
          <a:p>
            <a:pPr marL="12700">
              <a:lnSpc>
                <a:spcPct val="100000"/>
              </a:lnSpc>
            </a:pPr>
            <a:r>
              <a:rPr lang="en-US" sz="2150" spc="-155" dirty="0" smtClean="0">
                <a:solidFill>
                  <a:srgbClr val="FFFFFF"/>
                </a:solidFill>
                <a:latin typeface="Arial"/>
                <a:cs typeface="Arial"/>
              </a:rPr>
              <a:t>gas supply</a:t>
            </a:r>
            <a:endParaRPr sz="2150" dirty="0">
              <a:latin typeface="Arial"/>
              <a:cs typeface="Arial"/>
            </a:endParaRPr>
          </a:p>
        </p:txBody>
      </p:sp>
      <p:sp>
        <p:nvSpPr>
          <p:cNvPr id="174" name="object 174"/>
          <p:cNvSpPr txBox="1"/>
          <p:nvPr/>
        </p:nvSpPr>
        <p:spPr>
          <a:xfrm>
            <a:off x="9096665" y="10144859"/>
            <a:ext cx="1710689" cy="330860"/>
          </a:xfrm>
          <a:prstGeom prst="rect">
            <a:avLst/>
          </a:prstGeom>
        </p:spPr>
        <p:txBody>
          <a:bodyPr vert="horz" wrap="square" lIns="0" tIns="0" rIns="0" bIns="0" rtlCol="0">
            <a:spAutoFit/>
          </a:bodyPr>
          <a:lstStyle/>
          <a:p>
            <a:pPr marL="12700">
              <a:lnSpc>
                <a:spcPct val="100000"/>
              </a:lnSpc>
            </a:pPr>
            <a:r>
              <a:rPr lang="en-US" sz="2150" spc="-170" dirty="0" smtClean="0">
                <a:solidFill>
                  <a:srgbClr val="FFFFFF"/>
                </a:solidFill>
                <a:latin typeface="Arial"/>
                <a:cs typeface="Arial"/>
              </a:rPr>
              <a:t>water disposal</a:t>
            </a:r>
            <a:endParaRPr sz="2150" dirty="0">
              <a:latin typeface="Arial"/>
              <a:cs typeface="Arial"/>
            </a:endParaRPr>
          </a:p>
        </p:txBody>
      </p:sp>
      <p:sp>
        <p:nvSpPr>
          <p:cNvPr id="177" name="object 177"/>
          <p:cNvSpPr txBox="1"/>
          <p:nvPr/>
        </p:nvSpPr>
        <p:spPr>
          <a:xfrm>
            <a:off x="11372312" y="8777275"/>
            <a:ext cx="1818005"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895</a:t>
            </a:r>
            <a:r>
              <a:rPr sz="3800" b="1" spc="-445" dirty="0">
                <a:solidFill>
                  <a:srgbClr val="DB6C2A"/>
                </a:solidFill>
                <a:latin typeface="Arial"/>
                <a:cs typeface="Arial"/>
              </a:rPr>
              <a:t> </a:t>
            </a:r>
            <a:r>
              <a:rPr lang="en-US" sz="2150" b="1" spc="-190" dirty="0" smtClean="0">
                <a:solidFill>
                  <a:srgbClr val="FFFFFF"/>
                </a:solidFill>
                <a:latin typeface="Arial"/>
                <a:cs typeface="Arial"/>
              </a:rPr>
              <a:t>cu m/year</a:t>
            </a:r>
            <a:endParaRPr sz="2150" dirty="0">
              <a:latin typeface="Arial"/>
              <a:cs typeface="Arial"/>
            </a:endParaRPr>
          </a:p>
        </p:txBody>
      </p:sp>
      <p:sp>
        <p:nvSpPr>
          <p:cNvPr id="178" name="object 178"/>
          <p:cNvSpPr txBox="1"/>
          <p:nvPr/>
        </p:nvSpPr>
        <p:spPr>
          <a:xfrm>
            <a:off x="11736154" y="9966135"/>
            <a:ext cx="1572260"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71</a:t>
            </a:r>
            <a:r>
              <a:rPr sz="3800" b="1" spc="-275" dirty="0">
                <a:solidFill>
                  <a:srgbClr val="DB6C2A"/>
                </a:solidFill>
                <a:latin typeface="Arial"/>
                <a:cs typeface="Arial"/>
              </a:rPr>
              <a:t> </a:t>
            </a:r>
            <a:r>
              <a:rPr lang="en-US" sz="2150" spc="-135" dirty="0" smtClean="0">
                <a:solidFill>
                  <a:srgbClr val="FFFFFF"/>
                </a:solidFill>
                <a:latin typeface="Arial"/>
                <a:cs typeface="Arial"/>
              </a:rPr>
              <a:t>cu m/day</a:t>
            </a:r>
            <a:endParaRPr sz="2150" dirty="0">
              <a:latin typeface="Arial"/>
              <a:cs typeface="Arial"/>
            </a:endParaRPr>
          </a:p>
        </p:txBody>
      </p:sp>
      <p:sp>
        <p:nvSpPr>
          <p:cNvPr id="188" name="object 188"/>
          <p:cNvSpPr txBox="1"/>
          <p:nvPr/>
        </p:nvSpPr>
        <p:spPr>
          <a:xfrm>
            <a:off x="755145" y="6375557"/>
            <a:ext cx="2693035" cy="938719"/>
          </a:xfrm>
          <a:prstGeom prst="rect">
            <a:avLst/>
          </a:prstGeom>
        </p:spPr>
        <p:txBody>
          <a:bodyPr vert="horz" wrap="square" lIns="0" tIns="0" rIns="0" bIns="0" rtlCol="0">
            <a:spAutoFit/>
          </a:bodyPr>
          <a:lstStyle/>
          <a:p>
            <a:pPr marR="5080" algn="ctr">
              <a:lnSpc>
                <a:spcPct val="100000"/>
              </a:lnSpc>
            </a:pPr>
            <a:r>
              <a:rPr lang="en-US" sz="3050" spc="-220" dirty="0" smtClean="0">
                <a:solidFill>
                  <a:srgbClr val="FFFFFF"/>
                </a:solidFill>
                <a:latin typeface="Arial"/>
                <a:cs typeface="Arial"/>
              </a:rPr>
              <a:t>warehousing and storage</a:t>
            </a:r>
            <a:endParaRPr sz="305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393363" y="1065679"/>
            <a:ext cx="17327880" cy="3889375"/>
          </a:xfrm>
          <a:prstGeom prst="rect">
            <a:avLst/>
          </a:prstGeom>
        </p:spPr>
        <p:txBody>
          <a:bodyPr vert="horz" wrap="square" lIns="0" tIns="0" rIns="0" bIns="0" rtlCol="0">
            <a:noAutofit/>
          </a:bodyPr>
          <a:lstStyle/>
          <a:p>
            <a:pPr marL="12700" marR="5080" algn="just">
              <a:lnSpc>
                <a:spcPct val="100299"/>
              </a:lnSpc>
            </a:pPr>
            <a:r>
              <a:rPr lang="en-US" sz="3700" spc="-220" dirty="0" smtClean="0">
                <a:solidFill>
                  <a:srgbClr val="FFFFFF"/>
                </a:solidFill>
                <a:latin typeface="Arial"/>
                <a:cs typeface="Arial"/>
              </a:rPr>
              <a:t>“Investment is a key driver for economy development today.  The Domodedovo Urban District is one of the leaders in terms of the amount of the raised investment among the municipalities of the Moscow Region</a:t>
            </a:r>
            <a:r>
              <a:rPr sz="3700" spc="-195" dirty="0" smtClean="0">
                <a:solidFill>
                  <a:srgbClr val="FFFFFF"/>
                </a:solidFill>
                <a:latin typeface="Arial"/>
                <a:cs typeface="Arial"/>
              </a:rPr>
              <a:t>.</a:t>
            </a:r>
            <a:endParaRPr sz="3700" dirty="0">
              <a:latin typeface="Arial"/>
              <a:cs typeface="Arial"/>
            </a:endParaRPr>
          </a:p>
          <a:p>
            <a:pPr marL="12700" marR="5080" algn="just">
              <a:lnSpc>
                <a:spcPct val="100299"/>
              </a:lnSpc>
            </a:pPr>
            <a:r>
              <a:rPr lang="en-US" sz="3700" spc="-190" dirty="0" smtClean="0">
                <a:solidFill>
                  <a:srgbClr val="FFFFFF"/>
                </a:solidFill>
                <a:latin typeface="Arial"/>
                <a:cs typeface="Arial"/>
              </a:rPr>
              <a:t>A developed transport infrastructure, efficient approaches to investor relations and existence of respective competencies allow our District to be investment-attractive and implement the most ambitious investment projects.”</a:t>
            </a:r>
            <a:endParaRPr sz="3700" dirty="0">
              <a:latin typeface="Arial"/>
              <a:cs typeface="Arial"/>
            </a:endParaRPr>
          </a:p>
        </p:txBody>
      </p:sp>
      <p:sp>
        <p:nvSpPr>
          <p:cNvPr id="6" name="object 6"/>
          <p:cNvSpPr txBox="1"/>
          <p:nvPr/>
        </p:nvSpPr>
        <p:spPr>
          <a:xfrm>
            <a:off x="9137650" y="7042651"/>
            <a:ext cx="9582955" cy="2300630"/>
          </a:xfrm>
          <a:prstGeom prst="rect">
            <a:avLst/>
          </a:prstGeom>
        </p:spPr>
        <p:txBody>
          <a:bodyPr vert="horz" wrap="square" lIns="0" tIns="0" rIns="0" bIns="0" rtlCol="0">
            <a:noAutofit/>
          </a:bodyPr>
          <a:lstStyle/>
          <a:p>
            <a:pPr marL="12700" algn="r">
              <a:lnSpc>
                <a:spcPct val="100000"/>
              </a:lnSpc>
            </a:pPr>
            <a:r>
              <a:rPr lang="en-US" sz="3700" b="1" dirty="0" smtClean="0">
                <a:solidFill>
                  <a:srgbClr val="DB6D2A"/>
                </a:solidFill>
                <a:latin typeface="Arial"/>
                <a:cs typeface="Arial"/>
              </a:rPr>
              <a:t>A.V. Dvoinykh</a:t>
            </a:r>
            <a:endParaRPr sz="3700" dirty="0">
              <a:solidFill>
                <a:srgbClr val="DB6D2A"/>
              </a:solidFill>
              <a:latin typeface="Arial"/>
              <a:cs typeface="Arial"/>
            </a:endParaRPr>
          </a:p>
          <a:p>
            <a:pPr>
              <a:lnSpc>
                <a:spcPct val="100000"/>
              </a:lnSpc>
              <a:spcBef>
                <a:spcPts val="37"/>
              </a:spcBef>
            </a:pPr>
            <a:endParaRPr sz="3850" dirty="0">
              <a:solidFill>
                <a:srgbClr val="DB6D2A"/>
              </a:solidFill>
              <a:latin typeface="Times New Roman"/>
              <a:cs typeface="Times New Roman"/>
            </a:endParaRPr>
          </a:p>
          <a:p>
            <a:pPr marL="12700" algn="r">
              <a:lnSpc>
                <a:spcPct val="100000"/>
              </a:lnSpc>
            </a:pPr>
            <a:r>
              <a:rPr lang="en-US" sz="3700" b="1" dirty="0" smtClean="0">
                <a:solidFill>
                  <a:srgbClr val="DB6D2A"/>
                </a:solidFill>
                <a:latin typeface="Arial"/>
                <a:cs typeface="Arial"/>
              </a:rPr>
              <a:t>Head of the Domodedovo Urban District</a:t>
            </a:r>
            <a:r>
              <a:rPr lang="ru-RU" sz="3700" b="1" dirty="0" smtClean="0">
                <a:solidFill>
                  <a:srgbClr val="DB6D2A"/>
                </a:solidFill>
                <a:latin typeface="Arial"/>
                <a:cs typeface="Arial"/>
              </a:rPr>
              <a:t> </a:t>
            </a:r>
            <a:endParaRPr lang="en-US" sz="3700" b="1" dirty="0" smtClean="0">
              <a:solidFill>
                <a:srgbClr val="DB6D2A"/>
              </a:solidFill>
              <a:latin typeface="Arial"/>
              <a:cs typeface="Arial"/>
            </a:endParaRPr>
          </a:p>
          <a:p>
            <a:pPr marL="12700" algn="r">
              <a:lnSpc>
                <a:spcPct val="100000"/>
              </a:lnSpc>
            </a:pPr>
            <a:r>
              <a:rPr lang="en-US" sz="3700" b="1" dirty="0" smtClean="0">
                <a:solidFill>
                  <a:srgbClr val="DB6D2A"/>
                </a:solidFill>
                <a:latin typeface="Arial"/>
                <a:cs typeface="Arial"/>
              </a:rPr>
              <a:t>of the Moscow Region</a:t>
            </a:r>
            <a:endParaRPr sz="3700" dirty="0">
              <a:solidFill>
                <a:srgbClr val="DB6D2A"/>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 name="Рисунок 5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335280">
              <a:lnSpc>
                <a:spcPct val="100000"/>
              </a:lnSpc>
            </a:pPr>
            <a:r>
              <a:rPr lang="en-US" spc="125" dirty="0" smtClean="0"/>
              <a:t>LAND PLOTS</a:t>
            </a:r>
            <a:endParaRPr spc="235" dirty="0"/>
          </a:p>
        </p:txBody>
      </p:sp>
      <p:sp>
        <p:nvSpPr>
          <p:cNvPr id="26" name="object 26"/>
          <p:cNvSpPr txBox="1"/>
          <p:nvPr/>
        </p:nvSpPr>
        <p:spPr>
          <a:xfrm>
            <a:off x="797321" y="3269933"/>
            <a:ext cx="2527935" cy="1138773"/>
          </a:xfrm>
          <a:prstGeom prst="rect">
            <a:avLst/>
          </a:prstGeom>
        </p:spPr>
        <p:txBody>
          <a:bodyPr vert="horz" wrap="square" lIns="0" tIns="0" rIns="0" bIns="0" rtlCol="0">
            <a:spAutoFit/>
          </a:bodyPr>
          <a:lstStyle/>
          <a:p>
            <a:pPr marR="5080" algn="ctr">
              <a:lnSpc>
                <a:spcPct val="100299"/>
              </a:lnSpc>
            </a:pPr>
            <a:r>
              <a:rPr lang="en-US" sz="3700" spc="-245" dirty="0" smtClean="0">
                <a:solidFill>
                  <a:srgbClr val="FFFFFF"/>
                </a:solidFill>
                <a:latin typeface="Arial"/>
                <a:cs typeface="Arial"/>
              </a:rPr>
              <a:t>cadastre number</a:t>
            </a:r>
            <a:endParaRPr sz="3700" dirty="0">
              <a:latin typeface="Arial"/>
              <a:cs typeface="Arial"/>
            </a:endParaRPr>
          </a:p>
        </p:txBody>
      </p:sp>
      <p:sp>
        <p:nvSpPr>
          <p:cNvPr id="27" name="object 27"/>
          <p:cNvSpPr txBox="1"/>
          <p:nvPr/>
        </p:nvSpPr>
        <p:spPr>
          <a:xfrm>
            <a:off x="7020090" y="3269933"/>
            <a:ext cx="1731645" cy="1138773"/>
          </a:xfrm>
          <a:prstGeom prst="rect">
            <a:avLst/>
          </a:prstGeom>
        </p:spPr>
        <p:txBody>
          <a:bodyPr vert="horz" wrap="square" lIns="0" tIns="0" rIns="0" bIns="0" rtlCol="0">
            <a:spAutoFit/>
          </a:bodyPr>
          <a:lstStyle/>
          <a:p>
            <a:pPr marR="5080" algn="ctr">
              <a:lnSpc>
                <a:spcPct val="100299"/>
              </a:lnSpc>
            </a:pPr>
            <a:r>
              <a:rPr lang="en-US" sz="3700" spc="-270" dirty="0" smtClean="0">
                <a:solidFill>
                  <a:srgbClr val="FFFFFF"/>
                </a:solidFill>
                <a:latin typeface="Arial"/>
                <a:cs typeface="Arial"/>
              </a:rPr>
              <a:t>area</a:t>
            </a:r>
          </a:p>
          <a:p>
            <a:pPr marR="5080" algn="ctr">
              <a:lnSpc>
                <a:spcPct val="100299"/>
              </a:lnSpc>
            </a:pPr>
            <a:r>
              <a:rPr lang="en-US" sz="3700" spc="-270" dirty="0" smtClean="0">
                <a:solidFill>
                  <a:srgbClr val="FFFFFF"/>
                </a:solidFill>
                <a:latin typeface="Arial"/>
                <a:cs typeface="Arial"/>
              </a:rPr>
              <a:t>sq m</a:t>
            </a:r>
            <a:endParaRPr sz="3700" dirty="0">
              <a:latin typeface="Arial"/>
              <a:cs typeface="Arial"/>
            </a:endParaRPr>
          </a:p>
        </p:txBody>
      </p:sp>
      <p:sp>
        <p:nvSpPr>
          <p:cNvPr id="33" name="object 33"/>
          <p:cNvSpPr txBox="1"/>
          <p:nvPr/>
        </p:nvSpPr>
        <p:spPr>
          <a:xfrm>
            <a:off x="11353912" y="3269933"/>
            <a:ext cx="3556635" cy="1138773"/>
          </a:xfrm>
          <a:prstGeom prst="rect">
            <a:avLst/>
          </a:prstGeom>
        </p:spPr>
        <p:txBody>
          <a:bodyPr vert="horz" wrap="square" lIns="0" tIns="0" rIns="0" bIns="0" rtlCol="0">
            <a:spAutoFit/>
          </a:bodyPr>
          <a:lstStyle/>
          <a:p>
            <a:pPr marL="12700" marR="5080" algn="ctr">
              <a:lnSpc>
                <a:spcPct val="100299"/>
              </a:lnSpc>
            </a:pPr>
            <a:r>
              <a:rPr lang="en-US" sz="3700" spc="-270" dirty="0" smtClean="0">
                <a:solidFill>
                  <a:srgbClr val="FFFFFF"/>
                </a:solidFill>
                <a:latin typeface="Arial"/>
                <a:cs typeface="Arial"/>
              </a:rPr>
              <a:t>type of permitted use</a:t>
            </a:r>
            <a:endParaRPr lang="ru-RU" sz="3700" dirty="0">
              <a:latin typeface="Arial"/>
              <a:cs typeface="Arial"/>
            </a:endParaRPr>
          </a:p>
        </p:txBody>
      </p:sp>
      <p:sp>
        <p:nvSpPr>
          <p:cNvPr id="34" name="object 34"/>
          <p:cNvSpPr txBox="1"/>
          <p:nvPr/>
        </p:nvSpPr>
        <p:spPr>
          <a:xfrm>
            <a:off x="16910050" y="3269933"/>
            <a:ext cx="1687559" cy="569387"/>
          </a:xfrm>
          <a:prstGeom prst="rect">
            <a:avLst/>
          </a:prstGeom>
        </p:spPr>
        <p:txBody>
          <a:bodyPr vert="horz" wrap="square" lIns="0" tIns="0" rIns="0" bIns="0" rtlCol="0">
            <a:spAutoFit/>
          </a:bodyPr>
          <a:lstStyle/>
          <a:p>
            <a:pPr marL="12700" algn="ctr">
              <a:lnSpc>
                <a:spcPct val="100000"/>
              </a:lnSpc>
            </a:pPr>
            <a:r>
              <a:rPr lang="en-US" sz="3700" spc="-285" dirty="0" smtClean="0">
                <a:solidFill>
                  <a:srgbClr val="FFFFFF"/>
                </a:solidFill>
                <a:latin typeface="Arial"/>
                <a:cs typeface="Arial"/>
              </a:rPr>
              <a:t>address</a:t>
            </a:r>
            <a:endParaRPr sz="3700" dirty="0">
              <a:latin typeface="Arial"/>
              <a:cs typeface="Arial"/>
            </a:endParaRPr>
          </a:p>
        </p:txBody>
      </p:sp>
      <p:sp>
        <p:nvSpPr>
          <p:cNvPr id="35" name="object 35"/>
          <p:cNvSpPr txBox="1"/>
          <p:nvPr/>
        </p:nvSpPr>
        <p:spPr>
          <a:xfrm>
            <a:off x="901028" y="9399034"/>
            <a:ext cx="2903220" cy="1271905"/>
          </a:xfrm>
          <a:prstGeom prst="rect">
            <a:avLst/>
          </a:prstGeom>
        </p:spPr>
        <p:txBody>
          <a:bodyPr vert="horz" wrap="square" lIns="0" tIns="0" rIns="0" bIns="0" rtlCol="0" anchor="ctr" anchorCtr="0">
            <a:noAutofit/>
          </a:bodyPr>
          <a:lstStyle/>
          <a:p>
            <a:pPr marL="12700">
              <a:lnSpc>
                <a:spcPct val="100000"/>
              </a:lnSpc>
            </a:pPr>
            <a:r>
              <a:rPr sz="3100" spc="-40" dirty="0">
                <a:solidFill>
                  <a:srgbClr val="FF6600"/>
                </a:solidFill>
                <a:latin typeface="Arial Narrow"/>
                <a:cs typeface="Arial Narrow"/>
              </a:rPr>
              <a:t>50:28:0100103:2071</a:t>
            </a:r>
            <a:endParaRPr sz="3100" dirty="0">
              <a:latin typeface="Arial Narrow"/>
              <a:cs typeface="Arial Narrow"/>
            </a:endParaRPr>
          </a:p>
        </p:txBody>
      </p:sp>
      <p:sp>
        <p:nvSpPr>
          <p:cNvPr id="36" name="object 36"/>
          <p:cNvSpPr txBox="1"/>
          <p:nvPr/>
        </p:nvSpPr>
        <p:spPr>
          <a:xfrm>
            <a:off x="10747693" y="9399034"/>
            <a:ext cx="4684395" cy="885884"/>
          </a:xfrm>
          <a:prstGeom prst="rect">
            <a:avLst/>
          </a:prstGeom>
        </p:spPr>
        <p:txBody>
          <a:bodyPr vert="horz" wrap="square" lIns="0" tIns="0" rIns="0" bIns="0" rtlCol="0">
            <a:spAutoFit/>
          </a:bodyPr>
          <a:lstStyle/>
          <a:p>
            <a:pPr marL="12700" marR="5080" indent="-635" algn="ctr">
              <a:lnSpc>
                <a:spcPct val="101299"/>
              </a:lnSpc>
            </a:pPr>
            <a:r>
              <a:rPr lang="en-US" sz="2850" spc="-15" dirty="0" smtClean="0">
                <a:solidFill>
                  <a:srgbClr val="FF6600"/>
                </a:solidFill>
                <a:latin typeface="Arial Narrow"/>
                <a:cs typeface="Arial Narrow"/>
              </a:rPr>
              <a:t>Markets</a:t>
            </a:r>
            <a:r>
              <a:rPr sz="2850" spc="-15" dirty="0" smtClean="0">
                <a:solidFill>
                  <a:srgbClr val="FF6600"/>
                </a:solidFill>
                <a:latin typeface="Arial Narrow"/>
                <a:cs typeface="Arial Narrow"/>
              </a:rPr>
              <a:t>;</a:t>
            </a:r>
            <a:r>
              <a:rPr sz="2850" spc="-100" dirty="0" smtClean="0">
                <a:solidFill>
                  <a:srgbClr val="FF6600"/>
                </a:solidFill>
                <a:latin typeface="Arial Narrow"/>
                <a:cs typeface="Arial Narrow"/>
              </a:rPr>
              <a:t> </a:t>
            </a:r>
            <a:r>
              <a:rPr lang="en-US" sz="2850" spc="60" dirty="0" smtClean="0">
                <a:solidFill>
                  <a:srgbClr val="FF6600"/>
                </a:solidFill>
                <a:latin typeface="Arial Narrow"/>
                <a:cs typeface="Arial Narrow"/>
              </a:rPr>
              <a:t>shops</a:t>
            </a:r>
            <a:r>
              <a:rPr sz="2850" spc="60" dirty="0" smtClean="0">
                <a:solidFill>
                  <a:srgbClr val="FF6600"/>
                </a:solidFill>
                <a:latin typeface="Arial Narrow"/>
                <a:cs typeface="Arial Narrow"/>
              </a:rPr>
              <a:t>;</a:t>
            </a:r>
            <a:r>
              <a:rPr sz="2850" spc="30" dirty="0" smtClean="0">
                <a:solidFill>
                  <a:srgbClr val="FF6600"/>
                </a:solidFill>
                <a:latin typeface="Arial Narrow"/>
                <a:cs typeface="Arial Narrow"/>
              </a:rPr>
              <a:t> </a:t>
            </a:r>
            <a:r>
              <a:rPr lang="en-US" sz="2850" spc="50" dirty="0" smtClean="0">
                <a:solidFill>
                  <a:srgbClr val="FF6600"/>
                </a:solidFill>
                <a:latin typeface="Arial Narrow"/>
                <a:cs typeface="Arial Narrow"/>
              </a:rPr>
              <a:t>public catering</a:t>
            </a:r>
            <a:r>
              <a:rPr sz="2850" spc="20" dirty="0" smtClean="0">
                <a:solidFill>
                  <a:srgbClr val="FF6600"/>
                </a:solidFill>
                <a:latin typeface="Arial Narrow"/>
                <a:cs typeface="Arial Narrow"/>
              </a:rPr>
              <a:t>;</a:t>
            </a:r>
            <a:r>
              <a:rPr sz="2850" spc="10" dirty="0" smtClean="0">
                <a:solidFill>
                  <a:srgbClr val="FF6600"/>
                </a:solidFill>
                <a:latin typeface="Arial Narrow"/>
                <a:cs typeface="Arial Narrow"/>
              </a:rPr>
              <a:t> </a:t>
            </a:r>
            <a:r>
              <a:rPr lang="en-US" sz="2850" spc="50" dirty="0" smtClean="0">
                <a:solidFill>
                  <a:srgbClr val="FF6600"/>
                </a:solidFill>
                <a:latin typeface="Arial Narrow"/>
                <a:cs typeface="Arial Narrow"/>
              </a:rPr>
              <a:t>motorway services facilities</a:t>
            </a:r>
            <a:endParaRPr sz="2850" dirty="0">
              <a:latin typeface="Arial Narrow"/>
              <a:cs typeface="Arial Narrow"/>
            </a:endParaRPr>
          </a:p>
        </p:txBody>
      </p:sp>
      <p:sp>
        <p:nvSpPr>
          <p:cNvPr id="37" name="object 37"/>
          <p:cNvSpPr txBox="1"/>
          <p:nvPr/>
        </p:nvSpPr>
        <p:spPr>
          <a:xfrm>
            <a:off x="16605250" y="9274570"/>
            <a:ext cx="2401757" cy="954107"/>
          </a:xfrm>
          <a:prstGeom prst="rect">
            <a:avLst/>
          </a:prstGeom>
        </p:spPr>
        <p:txBody>
          <a:bodyPr vert="horz" wrap="square" lIns="0" tIns="0" rIns="0" bIns="0" rtlCol="0">
            <a:spAutoFit/>
          </a:bodyPr>
          <a:lstStyle/>
          <a:p>
            <a:pPr marL="12700" algn="ctr"/>
            <a:r>
              <a:rPr lang="en-US" sz="3100" spc="110" dirty="0" smtClean="0">
                <a:solidFill>
                  <a:srgbClr val="FF6600"/>
                </a:solidFill>
                <a:latin typeface="Arial Narrow"/>
                <a:cs typeface="Arial Narrow"/>
              </a:rPr>
              <a:t>Belye Stolby Micro District</a:t>
            </a:r>
            <a:endParaRPr lang="ru-RU" sz="3100" dirty="0" smtClean="0">
              <a:latin typeface="Arial Narrow"/>
              <a:cs typeface="Arial Narrow"/>
            </a:endParaRPr>
          </a:p>
        </p:txBody>
      </p:sp>
      <p:sp>
        <p:nvSpPr>
          <p:cNvPr id="39" name="object 39"/>
          <p:cNvSpPr txBox="1"/>
          <p:nvPr/>
        </p:nvSpPr>
        <p:spPr>
          <a:xfrm>
            <a:off x="801715" y="4536000"/>
            <a:ext cx="2544445" cy="1328825"/>
          </a:xfrm>
          <a:prstGeom prst="rect">
            <a:avLst/>
          </a:prstGeom>
        </p:spPr>
        <p:txBody>
          <a:bodyPr vert="horz" wrap="square" lIns="0" tIns="0" rIns="0" bIns="0" rtlCol="0" anchor="ctr" anchorCtr="0">
            <a:noAutofit/>
          </a:bodyPr>
          <a:lstStyle/>
          <a:p>
            <a:pPr marL="12700" algn="ctr">
              <a:lnSpc>
                <a:spcPct val="100000"/>
              </a:lnSpc>
            </a:pPr>
            <a:r>
              <a:rPr sz="3100" spc="-55" dirty="0">
                <a:solidFill>
                  <a:srgbClr val="FFFFFF"/>
                </a:solidFill>
                <a:latin typeface="Arial Narrow"/>
                <a:cs typeface="Arial Narrow"/>
              </a:rPr>
              <a:t>50:28:0010701:16</a:t>
            </a:r>
            <a:endParaRPr sz="3100" dirty="0">
              <a:latin typeface="Arial Narrow"/>
              <a:cs typeface="Arial Narrow"/>
            </a:endParaRPr>
          </a:p>
        </p:txBody>
      </p:sp>
      <p:sp>
        <p:nvSpPr>
          <p:cNvPr id="40" name="object 40"/>
          <p:cNvSpPr txBox="1"/>
          <p:nvPr/>
        </p:nvSpPr>
        <p:spPr>
          <a:xfrm>
            <a:off x="7387252" y="4536000"/>
            <a:ext cx="819150" cy="1328825"/>
          </a:xfrm>
          <a:prstGeom prst="rect">
            <a:avLst/>
          </a:prstGeom>
        </p:spPr>
        <p:txBody>
          <a:bodyPr vert="horz" wrap="square" lIns="0" tIns="0" rIns="0" bIns="0" rtlCol="0" anchor="ctr" anchorCtr="0">
            <a:noAutofit/>
          </a:bodyPr>
          <a:lstStyle/>
          <a:p>
            <a:pPr marL="12700" algn="ctr">
              <a:lnSpc>
                <a:spcPct val="100000"/>
              </a:lnSpc>
            </a:pPr>
            <a:r>
              <a:rPr sz="3100" spc="-15" dirty="0" smtClean="0">
                <a:solidFill>
                  <a:srgbClr val="FFFFFF"/>
                </a:solidFill>
                <a:latin typeface="Arial Narrow"/>
                <a:cs typeface="Arial Narrow"/>
              </a:rPr>
              <a:t>3</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000</a:t>
            </a:r>
            <a:endParaRPr sz="3100" dirty="0">
              <a:latin typeface="Arial Narrow"/>
              <a:cs typeface="Arial Narrow"/>
            </a:endParaRPr>
          </a:p>
        </p:txBody>
      </p:sp>
      <p:sp>
        <p:nvSpPr>
          <p:cNvPr id="41" name="object 41"/>
          <p:cNvSpPr txBox="1"/>
          <p:nvPr/>
        </p:nvSpPr>
        <p:spPr>
          <a:xfrm>
            <a:off x="16754400" y="4653939"/>
            <a:ext cx="2155190" cy="963597"/>
          </a:xfrm>
          <a:prstGeom prst="rect">
            <a:avLst/>
          </a:prstGeom>
        </p:spPr>
        <p:txBody>
          <a:bodyPr vert="horz" wrap="square" lIns="0" tIns="0" rIns="0" bIns="0" rtlCol="0">
            <a:spAutoFit/>
          </a:bodyPr>
          <a:lstStyle/>
          <a:p>
            <a:pPr marL="12700" marR="5080" indent="-12700" algn="ctr">
              <a:lnSpc>
                <a:spcPct val="101099"/>
              </a:lnSpc>
            </a:pPr>
            <a:r>
              <a:rPr lang="en-US" sz="3100" spc="105" dirty="0" smtClean="0">
                <a:solidFill>
                  <a:srgbClr val="FFFFFF"/>
                </a:solidFill>
                <a:latin typeface="Arial Narrow"/>
                <a:cs typeface="Arial Narrow"/>
              </a:rPr>
              <a:t>Tsentralny Micro District</a:t>
            </a:r>
            <a:endParaRPr sz="3100" dirty="0">
              <a:latin typeface="Arial Narrow"/>
              <a:cs typeface="Arial Narrow"/>
            </a:endParaRPr>
          </a:p>
        </p:txBody>
      </p:sp>
      <p:sp>
        <p:nvSpPr>
          <p:cNvPr id="42" name="object 42"/>
          <p:cNvSpPr txBox="1"/>
          <p:nvPr/>
        </p:nvSpPr>
        <p:spPr>
          <a:xfrm>
            <a:off x="835646" y="5992119"/>
            <a:ext cx="2544445" cy="1624741"/>
          </a:xfrm>
          <a:prstGeom prst="rect">
            <a:avLst/>
          </a:prstGeom>
        </p:spPr>
        <p:txBody>
          <a:bodyPr vert="horz" wrap="square" lIns="0" tIns="0" rIns="0" bIns="0" rtlCol="0" anchor="ctr" anchorCtr="0">
            <a:noAutofit/>
          </a:bodyPr>
          <a:lstStyle/>
          <a:p>
            <a:pPr marL="12700">
              <a:lnSpc>
                <a:spcPct val="100000"/>
              </a:lnSpc>
            </a:pPr>
            <a:r>
              <a:rPr sz="3100" spc="-55" dirty="0">
                <a:solidFill>
                  <a:srgbClr val="FF6600"/>
                </a:solidFill>
                <a:latin typeface="Arial Narrow"/>
                <a:cs typeface="Arial Narrow"/>
              </a:rPr>
              <a:t>50:28:0010701:17</a:t>
            </a:r>
            <a:endParaRPr sz="3100" dirty="0">
              <a:latin typeface="Arial Narrow"/>
              <a:cs typeface="Arial Narrow"/>
            </a:endParaRPr>
          </a:p>
        </p:txBody>
      </p:sp>
      <p:sp>
        <p:nvSpPr>
          <p:cNvPr id="43" name="object 43"/>
          <p:cNvSpPr txBox="1"/>
          <p:nvPr/>
        </p:nvSpPr>
        <p:spPr>
          <a:xfrm>
            <a:off x="7343127" y="5992119"/>
            <a:ext cx="907415" cy="1624741"/>
          </a:xfrm>
          <a:prstGeom prst="rect">
            <a:avLst/>
          </a:prstGeom>
        </p:spPr>
        <p:txBody>
          <a:bodyPr vert="horz" wrap="square" lIns="0" tIns="0" rIns="0" bIns="0" rtlCol="0" anchor="ctr" anchorCtr="0">
            <a:noAutofit/>
          </a:bodyPr>
          <a:lstStyle/>
          <a:p>
            <a:pPr marL="12700">
              <a:lnSpc>
                <a:spcPct val="100000"/>
              </a:lnSpc>
            </a:pPr>
            <a:r>
              <a:rPr sz="3100" spc="155" dirty="0" smtClean="0">
                <a:solidFill>
                  <a:srgbClr val="FF6600"/>
                </a:solidFill>
                <a:latin typeface="Arial Narrow"/>
                <a:cs typeface="Arial Narrow"/>
              </a:rPr>
              <a:t>3</a:t>
            </a:r>
            <a:r>
              <a:rPr lang="en-US" sz="3100" spc="-45" dirty="0" smtClean="0">
                <a:solidFill>
                  <a:srgbClr val="FF6600"/>
                </a:solidFill>
                <a:latin typeface="Arial Narrow"/>
                <a:cs typeface="Arial Narrow"/>
              </a:rPr>
              <a:t>,</a:t>
            </a:r>
            <a:r>
              <a:rPr sz="3100" spc="155" dirty="0" smtClean="0">
                <a:solidFill>
                  <a:srgbClr val="FF6600"/>
                </a:solidFill>
                <a:latin typeface="Arial Narrow"/>
                <a:cs typeface="Arial Narrow"/>
              </a:rPr>
              <a:t>000</a:t>
            </a:r>
            <a:endParaRPr sz="3100" dirty="0">
              <a:latin typeface="Arial Narrow"/>
              <a:cs typeface="Arial Narrow"/>
            </a:endParaRPr>
          </a:p>
        </p:txBody>
      </p:sp>
      <p:sp>
        <p:nvSpPr>
          <p:cNvPr id="44" name="object 44"/>
          <p:cNvSpPr txBox="1"/>
          <p:nvPr/>
        </p:nvSpPr>
        <p:spPr>
          <a:xfrm>
            <a:off x="12107019" y="6187847"/>
            <a:ext cx="2143125" cy="1299651"/>
          </a:xfrm>
          <a:prstGeom prst="rect">
            <a:avLst/>
          </a:prstGeom>
        </p:spPr>
        <p:txBody>
          <a:bodyPr vert="horz" wrap="square" lIns="0" tIns="0" rIns="0" bIns="0" rtlCol="0">
            <a:spAutoFit/>
          </a:bodyPr>
          <a:lstStyle/>
          <a:p>
            <a:pPr marL="12065" marR="5080" algn="ctr">
              <a:lnSpc>
                <a:spcPct val="101299"/>
              </a:lnSpc>
            </a:pPr>
            <a:r>
              <a:rPr lang="en-US" sz="2850" spc="-15" dirty="0" smtClean="0">
                <a:solidFill>
                  <a:srgbClr val="FF6600"/>
                </a:solidFill>
                <a:latin typeface="Arial Narrow"/>
                <a:cs typeface="Arial Narrow"/>
              </a:rPr>
              <a:t>Motorway services facilities</a:t>
            </a:r>
            <a:endParaRPr sz="2850" dirty="0">
              <a:latin typeface="Arial Narrow"/>
              <a:cs typeface="Arial Narrow"/>
            </a:endParaRPr>
          </a:p>
        </p:txBody>
      </p:sp>
      <p:sp>
        <p:nvSpPr>
          <p:cNvPr id="45" name="object 45"/>
          <p:cNvSpPr txBox="1"/>
          <p:nvPr/>
        </p:nvSpPr>
        <p:spPr>
          <a:xfrm>
            <a:off x="16754395" y="6276374"/>
            <a:ext cx="2155190" cy="963597"/>
          </a:xfrm>
          <a:prstGeom prst="rect">
            <a:avLst/>
          </a:prstGeom>
        </p:spPr>
        <p:txBody>
          <a:bodyPr vert="horz" wrap="square" lIns="0" tIns="0" rIns="0" bIns="0" rtlCol="0">
            <a:spAutoFit/>
          </a:bodyPr>
          <a:lstStyle/>
          <a:p>
            <a:pPr marL="12700" marR="5080" indent="-12700" algn="ctr">
              <a:lnSpc>
                <a:spcPct val="101099"/>
              </a:lnSpc>
            </a:pPr>
            <a:r>
              <a:rPr lang="en-US" sz="3100" spc="105" dirty="0" smtClean="0">
                <a:solidFill>
                  <a:srgbClr val="FF6600"/>
                </a:solidFill>
                <a:latin typeface="Arial Narrow"/>
                <a:cs typeface="Arial Narrow"/>
              </a:rPr>
              <a:t>Tsentralny Micro District</a:t>
            </a:r>
            <a:endParaRPr sz="3100" dirty="0">
              <a:latin typeface="Arial Narrow"/>
              <a:cs typeface="Arial Narrow"/>
            </a:endParaRPr>
          </a:p>
        </p:txBody>
      </p:sp>
      <p:sp>
        <p:nvSpPr>
          <p:cNvPr id="46" name="object 46"/>
          <p:cNvSpPr txBox="1"/>
          <p:nvPr/>
        </p:nvSpPr>
        <p:spPr>
          <a:xfrm>
            <a:off x="835642" y="7744154"/>
            <a:ext cx="2544445" cy="1530416"/>
          </a:xfrm>
          <a:prstGeom prst="rect">
            <a:avLst/>
          </a:prstGeom>
        </p:spPr>
        <p:txBody>
          <a:bodyPr vert="horz" wrap="square" lIns="0" tIns="0" rIns="0" bIns="0" rtlCol="0" anchor="ctr" anchorCtr="0">
            <a:noAutofit/>
          </a:bodyPr>
          <a:lstStyle/>
          <a:p>
            <a:pPr marL="12700">
              <a:lnSpc>
                <a:spcPct val="100000"/>
              </a:lnSpc>
            </a:pPr>
            <a:r>
              <a:rPr sz="3100" spc="-55" dirty="0">
                <a:solidFill>
                  <a:srgbClr val="FFFFFF"/>
                </a:solidFill>
                <a:latin typeface="Arial Narrow"/>
                <a:cs typeface="Arial Narrow"/>
              </a:rPr>
              <a:t>50:28:0010701:18</a:t>
            </a:r>
            <a:endParaRPr sz="3100" dirty="0">
              <a:latin typeface="Arial Narrow"/>
              <a:cs typeface="Arial Narrow"/>
            </a:endParaRPr>
          </a:p>
        </p:txBody>
      </p:sp>
      <p:sp>
        <p:nvSpPr>
          <p:cNvPr id="47" name="object 47"/>
          <p:cNvSpPr txBox="1"/>
          <p:nvPr/>
        </p:nvSpPr>
        <p:spPr>
          <a:xfrm>
            <a:off x="7387258" y="7744155"/>
            <a:ext cx="819150" cy="1530416"/>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FFFF"/>
                </a:solidFill>
                <a:latin typeface="Arial Narrow"/>
                <a:cs typeface="Arial Narrow"/>
              </a:rPr>
              <a:t>3</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000</a:t>
            </a:r>
            <a:endParaRPr sz="3100" dirty="0">
              <a:latin typeface="Arial Narrow"/>
              <a:cs typeface="Arial Narrow"/>
            </a:endParaRPr>
          </a:p>
        </p:txBody>
      </p:sp>
      <p:sp>
        <p:nvSpPr>
          <p:cNvPr id="48" name="object 48"/>
          <p:cNvSpPr txBox="1"/>
          <p:nvPr/>
        </p:nvSpPr>
        <p:spPr>
          <a:xfrm>
            <a:off x="12072008" y="7809623"/>
            <a:ext cx="2143125" cy="1328825"/>
          </a:xfrm>
          <a:prstGeom prst="rect">
            <a:avLst/>
          </a:prstGeom>
        </p:spPr>
        <p:txBody>
          <a:bodyPr vert="horz" wrap="square" lIns="0" tIns="0" rIns="0" bIns="0" rtlCol="0">
            <a:spAutoFit/>
          </a:bodyPr>
          <a:lstStyle/>
          <a:p>
            <a:pPr marL="12700" marR="5080" algn="ctr">
              <a:lnSpc>
                <a:spcPct val="101299"/>
              </a:lnSpc>
            </a:pPr>
            <a:r>
              <a:rPr lang="en-US" sz="2850" spc="-15" dirty="0" smtClean="0">
                <a:solidFill>
                  <a:srgbClr val="FFFFFF"/>
                </a:solidFill>
                <a:latin typeface="Arial Narrow"/>
                <a:cs typeface="Arial Narrow"/>
              </a:rPr>
              <a:t>Motorway services facilities</a:t>
            </a:r>
            <a:endParaRPr sz="2850" dirty="0">
              <a:latin typeface="Arial Narrow"/>
              <a:cs typeface="Arial Narrow"/>
            </a:endParaRPr>
          </a:p>
        </p:txBody>
      </p:sp>
      <p:sp>
        <p:nvSpPr>
          <p:cNvPr id="49" name="object 49"/>
          <p:cNvSpPr txBox="1"/>
          <p:nvPr/>
        </p:nvSpPr>
        <p:spPr>
          <a:xfrm>
            <a:off x="16754400" y="7785004"/>
            <a:ext cx="2155190" cy="963597"/>
          </a:xfrm>
          <a:prstGeom prst="rect">
            <a:avLst/>
          </a:prstGeom>
        </p:spPr>
        <p:txBody>
          <a:bodyPr vert="horz" wrap="square" lIns="0" tIns="0" rIns="0" bIns="0" rtlCol="0">
            <a:spAutoFit/>
          </a:bodyPr>
          <a:lstStyle/>
          <a:p>
            <a:pPr marL="12700" marR="5080" indent="-12700" algn="ctr">
              <a:lnSpc>
                <a:spcPct val="101099"/>
              </a:lnSpc>
            </a:pPr>
            <a:r>
              <a:rPr lang="en-US" sz="3100" spc="105" dirty="0" smtClean="0">
                <a:solidFill>
                  <a:srgbClr val="FFFFFF"/>
                </a:solidFill>
                <a:latin typeface="Arial Narrow"/>
                <a:cs typeface="Arial Narrow"/>
              </a:rPr>
              <a:t>Tsentralny Micro District</a:t>
            </a:r>
            <a:endParaRPr sz="3100" dirty="0">
              <a:latin typeface="Arial Narrow"/>
              <a:cs typeface="Arial Narrow"/>
            </a:endParaRPr>
          </a:p>
        </p:txBody>
      </p:sp>
      <p:sp>
        <p:nvSpPr>
          <p:cNvPr id="50" name="object 50"/>
          <p:cNvSpPr txBox="1"/>
          <p:nvPr/>
        </p:nvSpPr>
        <p:spPr>
          <a:xfrm>
            <a:off x="7351900" y="9399035"/>
            <a:ext cx="907415" cy="1271904"/>
          </a:xfrm>
          <a:prstGeom prst="rect">
            <a:avLst/>
          </a:prstGeom>
        </p:spPr>
        <p:txBody>
          <a:bodyPr vert="horz" wrap="square" lIns="0" tIns="0" rIns="0" bIns="0" rtlCol="0" anchor="ctr" anchorCtr="0">
            <a:noAutofit/>
          </a:bodyPr>
          <a:lstStyle/>
          <a:p>
            <a:pPr marL="12700">
              <a:lnSpc>
                <a:spcPct val="100000"/>
              </a:lnSpc>
            </a:pPr>
            <a:r>
              <a:rPr sz="3100" spc="155" dirty="0" smtClean="0">
                <a:solidFill>
                  <a:srgbClr val="FF6600"/>
                </a:solidFill>
                <a:latin typeface="Arial Narrow"/>
                <a:cs typeface="Arial Narrow"/>
              </a:rPr>
              <a:t>6</a:t>
            </a:r>
            <a:r>
              <a:rPr lang="en-US" sz="3100" spc="-45" dirty="0" smtClean="0">
                <a:solidFill>
                  <a:srgbClr val="FF6600"/>
                </a:solidFill>
                <a:latin typeface="Arial Narrow"/>
                <a:cs typeface="Arial Narrow"/>
              </a:rPr>
              <a:t>,</a:t>
            </a:r>
            <a:r>
              <a:rPr sz="3100" spc="155" dirty="0" smtClean="0">
                <a:solidFill>
                  <a:srgbClr val="FF6600"/>
                </a:solidFill>
                <a:latin typeface="Arial Narrow"/>
                <a:cs typeface="Arial Narrow"/>
              </a:rPr>
              <a:t>377</a:t>
            </a:r>
            <a:endParaRPr sz="3100" dirty="0">
              <a:latin typeface="Arial Narrow"/>
              <a:cs typeface="Arial Narrow"/>
            </a:endParaRPr>
          </a:p>
        </p:txBody>
      </p:sp>
      <p:sp>
        <p:nvSpPr>
          <p:cNvPr id="53" name="object 33"/>
          <p:cNvSpPr txBox="1"/>
          <p:nvPr/>
        </p:nvSpPr>
        <p:spPr>
          <a:xfrm>
            <a:off x="11353912" y="4536000"/>
            <a:ext cx="3556635" cy="1328825"/>
          </a:xfrm>
          <a:prstGeom prst="rect">
            <a:avLst/>
          </a:prstGeom>
        </p:spPr>
        <p:txBody>
          <a:bodyPr vert="horz" wrap="square" lIns="0" tIns="0" rIns="0" bIns="0" rtlCol="0">
            <a:spAutoFit/>
          </a:bodyPr>
          <a:lstStyle/>
          <a:p>
            <a:pPr marL="749935" marR="680720" algn="ctr">
              <a:lnSpc>
                <a:spcPct val="101299"/>
              </a:lnSpc>
              <a:spcBef>
                <a:spcPts val="1700"/>
              </a:spcBef>
            </a:pPr>
            <a:r>
              <a:rPr lang="en-US" sz="2850" spc="-15" dirty="0" smtClean="0">
                <a:solidFill>
                  <a:srgbClr val="FFFFFF"/>
                </a:solidFill>
                <a:latin typeface="Arial Narrow"/>
                <a:cs typeface="Arial Narrow"/>
              </a:rPr>
              <a:t>Motorway services facilities</a:t>
            </a:r>
            <a:endParaRPr lang="ru-RU" sz="2850" dirty="0">
              <a:latin typeface="Arial Narrow"/>
              <a:cs typeface="Arial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Рисунок 5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12700">
              <a:lnSpc>
                <a:spcPct val="100000"/>
              </a:lnSpc>
            </a:pPr>
            <a:r>
              <a:rPr lang="en-US" spc="125" dirty="0" smtClean="0"/>
              <a:t>LAND PLOTS</a:t>
            </a:r>
            <a:endParaRPr spc="235" dirty="0"/>
          </a:p>
        </p:txBody>
      </p:sp>
      <p:sp>
        <p:nvSpPr>
          <p:cNvPr id="26" name="object 26"/>
          <p:cNvSpPr txBox="1"/>
          <p:nvPr/>
        </p:nvSpPr>
        <p:spPr>
          <a:xfrm>
            <a:off x="849103" y="3304029"/>
            <a:ext cx="2527935" cy="1138773"/>
          </a:xfrm>
          <a:prstGeom prst="rect">
            <a:avLst/>
          </a:prstGeom>
        </p:spPr>
        <p:txBody>
          <a:bodyPr vert="horz" wrap="square" lIns="0" tIns="0" rIns="0" bIns="0" rtlCol="0">
            <a:spAutoFit/>
          </a:bodyPr>
          <a:lstStyle/>
          <a:p>
            <a:pPr marR="5080" algn="ctr">
              <a:lnSpc>
                <a:spcPct val="100299"/>
              </a:lnSpc>
            </a:pPr>
            <a:r>
              <a:rPr lang="en-US" sz="3700" spc="-245" dirty="0" smtClean="0">
                <a:solidFill>
                  <a:srgbClr val="FFFFFF"/>
                </a:solidFill>
                <a:latin typeface="Arial"/>
                <a:cs typeface="Arial"/>
              </a:rPr>
              <a:t>cadastre number</a:t>
            </a:r>
            <a:endParaRPr sz="3700" dirty="0">
              <a:latin typeface="Arial"/>
              <a:cs typeface="Arial"/>
            </a:endParaRPr>
          </a:p>
        </p:txBody>
      </p:sp>
      <p:sp>
        <p:nvSpPr>
          <p:cNvPr id="27" name="object 27"/>
          <p:cNvSpPr txBox="1"/>
          <p:nvPr/>
        </p:nvSpPr>
        <p:spPr>
          <a:xfrm>
            <a:off x="7004050" y="3304029"/>
            <a:ext cx="1905000" cy="569387"/>
          </a:xfrm>
          <a:prstGeom prst="rect">
            <a:avLst/>
          </a:prstGeom>
        </p:spPr>
        <p:txBody>
          <a:bodyPr vert="horz" wrap="square" lIns="0" tIns="0" rIns="0" bIns="0" rtlCol="0">
            <a:spAutoFit/>
          </a:bodyPr>
          <a:lstStyle/>
          <a:p>
            <a:pPr marR="5080" algn="ctr">
              <a:lnSpc>
                <a:spcPct val="100299"/>
              </a:lnSpc>
            </a:pPr>
            <a:r>
              <a:rPr lang="en-US" sz="3700" spc="-270" dirty="0" smtClean="0">
                <a:solidFill>
                  <a:srgbClr val="FFFFFF"/>
                </a:solidFill>
                <a:latin typeface="Arial"/>
                <a:cs typeface="Arial"/>
              </a:rPr>
              <a:t>area sq m</a:t>
            </a:r>
            <a:endParaRPr sz="3700" dirty="0">
              <a:latin typeface="Arial"/>
              <a:cs typeface="Arial"/>
            </a:endParaRPr>
          </a:p>
        </p:txBody>
      </p:sp>
      <p:sp>
        <p:nvSpPr>
          <p:cNvPr id="33" name="object 33"/>
          <p:cNvSpPr txBox="1"/>
          <p:nvPr/>
        </p:nvSpPr>
        <p:spPr>
          <a:xfrm>
            <a:off x="11405694" y="3304029"/>
            <a:ext cx="3556635" cy="1138773"/>
          </a:xfrm>
          <a:prstGeom prst="rect">
            <a:avLst/>
          </a:prstGeom>
        </p:spPr>
        <p:txBody>
          <a:bodyPr vert="horz" wrap="square" lIns="0" tIns="0" rIns="0" bIns="0" rtlCol="0">
            <a:spAutoFit/>
          </a:bodyPr>
          <a:lstStyle/>
          <a:p>
            <a:pPr marR="5080" algn="ctr">
              <a:lnSpc>
                <a:spcPct val="100299"/>
              </a:lnSpc>
            </a:pPr>
            <a:r>
              <a:rPr lang="en-US" sz="3700" spc="-270" dirty="0" smtClean="0">
                <a:solidFill>
                  <a:srgbClr val="FFFFFF"/>
                </a:solidFill>
                <a:latin typeface="Arial"/>
                <a:cs typeface="Arial"/>
              </a:rPr>
              <a:t>type of permitted use</a:t>
            </a:r>
            <a:endParaRPr sz="3700" dirty="0">
              <a:latin typeface="Arial"/>
              <a:cs typeface="Arial"/>
            </a:endParaRPr>
          </a:p>
        </p:txBody>
      </p:sp>
      <p:sp>
        <p:nvSpPr>
          <p:cNvPr id="34" name="object 34"/>
          <p:cNvSpPr txBox="1"/>
          <p:nvPr/>
        </p:nvSpPr>
        <p:spPr>
          <a:xfrm>
            <a:off x="7410533" y="4562643"/>
            <a:ext cx="998219" cy="2214709"/>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FFFF"/>
                </a:solidFill>
                <a:latin typeface="Arial Narrow"/>
                <a:cs typeface="Arial Narrow"/>
              </a:rPr>
              <a:t>38</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025</a:t>
            </a:r>
            <a:endParaRPr sz="3100" dirty="0">
              <a:latin typeface="Arial Narrow"/>
              <a:cs typeface="Arial Narrow"/>
            </a:endParaRPr>
          </a:p>
        </p:txBody>
      </p:sp>
      <p:sp>
        <p:nvSpPr>
          <p:cNvPr id="35" name="object 35"/>
          <p:cNvSpPr txBox="1"/>
          <p:nvPr/>
        </p:nvSpPr>
        <p:spPr>
          <a:xfrm>
            <a:off x="16875018" y="4562643"/>
            <a:ext cx="2273935" cy="2214709"/>
          </a:xfrm>
          <a:prstGeom prst="rect">
            <a:avLst/>
          </a:prstGeom>
        </p:spPr>
        <p:txBody>
          <a:bodyPr vert="horz" wrap="square" lIns="0" tIns="0" rIns="0" bIns="0" rtlCol="0" anchor="ctr" anchorCtr="0">
            <a:noAutofit/>
          </a:bodyPr>
          <a:lstStyle/>
          <a:p>
            <a:pPr marL="12700" marR="5080" indent="-12700" algn="ctr">
              <a:lnSpc>
                <a:spcPct val="101099"/>
              </a:lnSpc>
            </a:pPr>
            <a:r>
              <a:rPr lang="en-US" sz="3100" spc="105" dirty="0" smtClean="0">
                <a:solidFill>
                  <a:srgbClr val="FFFFFF"/>
                </a:solidFill>
                <a:latin typeface="Arial Narrow"/>
                <a:cs typeface="Arial Narrow"/>
              </a:rPr>
              <a:t>Belye Stolby Micro District</a:t>
            </a:r>
            <a:endParaRPr sz="3100" dirty="0">
              <a:latin typeface="Arial Narrow"/>
              <a:cs typeface="Arial Narrow"/>
            </a:endParaRPr>
          </a:p>
        </p:txBody>
      </p:sp>
      <p:sp>
        <p:nvSpPr>
          <p:cNvPr id="36" name="object 36"/>
          <p:cNvSpPr txBox="1"/>
          <p:nvPr/>
        </p:nvSpPr>
        <p:spPr>
          <a:xfrm>
            <a:off x="912985" y="6897193"/>
            <a:ext cx="2365375" cy="848535"/>
          </a:xfrm>
          <a:prstGeom prst="rect">
            <a:avLst/>
          </a:prstGeom>
        </p:spPr>
        <p:txBody>
          <a:bodyPr vert="horz" wrap="square" lIns="0" tIns="0" rIns="0" bIns="0" rtlCol="0" anchor="ctr" anchorCtr="0">
            <a:noAutofit/>
          </a:bodyPr>
          <a:lstStyle/>
          <a:p>
            <a:pPr marL="12700">
              <a:lnSpc>
                <a:spcPct val="100000"/>
              </a:lnSpc>
            </a:pPr>
            <a:r>
              <a:rPr sz="3100" spc="-55" dirty="0">
                <a:solidFill>
                  <a:srgbClr val="FF6600"/>
                </a:solidFill>
                <a:latin typeface="Arial Narrow"/>
                <a:cs typeface="Arial Narrow"/>
              </a:rPr>
              <a:t>50:28:0010620:7</a:t>
            </a:r>
            <a:endParaRPr sz="3100" dirty="0">
              <a:latin typeface="Arial Narrow"/>
              <a:cs typeface="Arial Narrow"/>
            </a:endParaRPr>
          </a:p>
        </p:txBody>
      </p:sp>
      <p:sp>
        <p:nvSpPr>
          <p:cNvPr id="37" name="object 37"/>
          <p:cNvSpPr txBox="1"/>
          <p:nvPr/>
        </p:nvSpPr>
        <p:spPr>
          <a:xfrm>
            <a:off x="7410404" y="6897193"/>
            <a:ext cx="998219" cy="847845"/>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6600"/>
                </a:solidFill>
                <a:latin typeface="Arial Narrow"/>
                <a:cs typeface="Arial Narrow"/>
              </a:rPr>
              <a:t>11</a:t>
            </a:r>
            <a:r>
              <a:rPr lang="en-US" sz="3100" spc="-110" dirty="0" smtClean="0">
                <a:solidFill>
                  <a:srgbClr val="FF6600"/>
                </a:solidFill>
                <a:latin typeface="Arial Narrow"/>
                <a:cs typeface="Arial Narrow"/>
              </a:rPr>
              <a:t>,</a:t>
            </a:r>
            <a:r>
              <a:rPr sz="3100" spc="-15" dirty="0" smtClean="0">
                <a:solidFill>
                  <a:srgbClr val="FF6600"/>
                </a:solidFill>
                <a:latin typeface="Arial Narrow"/>
                <a:cs typeface="Arial Narrow"/>
              </a:rPr>
              <a:t>700</a:t>
            </a:r>
            <a:endParaRPr sz="3100" dirty="0">
              <a:latin typeface="Arial Narrow"/>
              <a:cs typeface="Arial Narrow"/>
            </a:endParaRPr>
          </a:p>
        </p:txBody>
      </p:sp>
      <p:sp>
        <p:nvSpPr>
          <p:cNvPr id="38" name="object 38"/>
          <p:cNvSpPr txBox="1"/>
          <p:nvPr/>
        </p:nvSpPr>
        <p:spPr>
          <a:xfrm>
            <a:off x="12550306" y="7153407"/>
            <a:ext cx="951865" cy="477054"/>
          </a:xfrm>
          <a:prstGeom prst="rect">
            <a:avLst/>
          </a:prstGeom>
        </p:spPr>
        <p:txBody>
          <a:bodyPr vert="horz" wrap="square" lIns="0" tIns="0" rIns="0" bIns="0" rtlCol="0">
            <a:spAutoFit/>
          </a:bodyPr>
          <a:lstStyle/>
          <a:p>
            <a:pPr marL="12700" algn="ctr">
              <a:lnSpc>
                <a:spcPct val="100000"/>
              </a:lnSpc>
            </a:pPr>
            <a:r>
              <a:rPr lang="en-US" sz="3100" spc="10" dirty="0" smtClean="0">
                <a:solidFill>
                  <a:srgbClr val="FF6600"/>
                </a:solidFill>
                <a:latin typeface="Arial Narrow"/>
                <a:cs typeface="Arial Narrow"/>
              </a:rPr>
              <a:t>Sport</a:t>
            </a:r>
            <a:endParaRPr sz="3100" dirty="0">
              <a:latin typeface="Arial Narrow"/>
              <a:cs typeface="Arial Narrow"/>
            </a:endParaRPr>
          </a:p>
        </p:txBody>
      </p:sp>
      <p:sp>
        <p:nvSpPr>
          <p:cNvPr id="39" name="object 39"/>
          <p:cNvSpPr txBox="1"/>
          <p:nvPr/>
        </p:nvSpPr>
        <p:spPr>
          <a:xfrm>
            <a:off x="17169240" y="6902106"/>
            <a:ext cx="1979295" cy="1445396"/>
          </a:xfrm>
          <a:prstGeom prst="rect">
            <a:avLst/>
          </a:prstGeom>
        </p:spPr>
        <p:txBody>
          <a:bodyPr vert="horz" wrap="square" lIns="0" tIns="0" rIns="0" bIns="0" rtlCol="0">
            <a:spAutoFit/>
          </a:bodyPr>
          <a:lstStyle/>
          <a:p>
            <a:pPr marR="5080" algn="ctr">
              <a:lnSpc>
                <a:spcPct val="101099"/>
              </a:lnSpc>
            </a:pPr>
            <a:r>
              <a:rPr lang="en-US" sz="3100" spc="105" dirty="0" smtClean="0">
                <a:solidFill>
                  <a:srgbClr val="FF6600"/>
                </a:solidFill>
                <a:latin typeface="Arial Narrow"/>
                <a:cs typeface="Arial Narrow"/>
              </a:rPr>
              <a:t>Zapadny Micro District</a:t>
            </a:r>
            <a:endParaRPr sz="3100" dirty="0">
              <a:latin typeface="Arial Narrow"/>
              <a:cs typeface="Arial Narrow"/>
            </a:endParaRPr>
          </a:p>
        </p:txBody>
      </p:sp>
      <p:sp>
        <p:nvSpPr>
          <p:cNvPr id="40" name="object 40"/>
          <p:cNvSpPr txBox="1"/>
          <p:nvPr/>
        </p:nvSpPr>
        <p:spPr>
          <a:xfrm>
            <a:off x="947139" y="7940675"/>
            <a:ext cx="3082290" cy="1302573"/>
          </a:xfrm>
          <a:prstGeom prst="rect">
            <a:avLst/>
          </a:prstGeom>
        </p:spPr>
        <p:txBody>
          <a:bodyPr vert="horz" wrap="square" lIns="0" tIns="0" rIns="0" bIns="0" rtlCol="0" anchor="ctr" anchorCtr="0">
            <a:noAutofit/>
          </a:bodyPr>
          <a:lstStyle/>
          <a:p>
            <a:pPr marL="12700">
              <a:lnSpc>
                <a:spcPct val="100000"/>
              </a:lnSpc>
            </a:pPr>
            <a:r>
              <a:rPr sz="3100" spc="-40" dirty="0">
                <a:solidFill>
                  <a:srgbClr val="FFFFFF"/>
                </a:solidFill>
                <a:latin typeface="Arial Narrow"/>
                <a:cs typeface="Arial Narrow"/>
              </a:rPr>
              <a:t>50:28:0000000:54755</a:t>
            </a:r>
            <a:endParaRPr sz="3100" dirty="0">
              <a:latin typeface="Arial Narrow"/>
              <a:cs typeface="Arial Narrow"/>
            </a:endParaRPr>
          </a:p>
        </p:txBody>
      </p:sp>
      <p:sp>
        <p:nvSpPr>
          <p:cNvPr id="41" name="object 41"/>
          <p:cNvSpPr txBox="1"/>
          <p:nvPr/>
        </p:nvSpPr>
        <p:spPr>
          <a:xfrm>
            <a:off x="7410636" y="7940675"/>
            <a:ext cx="998219" cy="1302573"/>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FFFF"/>
                </a:solidFill>
                <a:latin typeface="Arial Narrow"/>
                <a:cs typeface="Arial Narrow"/>
              </a:rPr>
              <a:t>21</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542</a:t>
            </a:r>
            <a:endParaRPr sz="3100" dirty="0">
              <a:latin typeface="Arial Narrow"/>
              <a:cs typeface="Arial Narrow"/>
            </a:endParaRPr>
          </a:p>
        </p:txBody>
      </p:sp>
      <p:sp>
        <p:nvSpPr>
          <p:cNvPr id="42" name="object 42"/>
          <p:cNvSpPr txBox="1"/>
          <p:nvPr/>
        </p:nvSpPr>
        <p:spPr>
          <a:xfrm>
            <a:off x="11691448" y="8279651"/>
            <a:ext cx="2861945" cy="931858"/>
          </a:xfrm>
          <a:prstGeom prst="rect">
            <a:avLst/>
          </a:prstGeom>
        </p:spPr>
        <p:txBody>
          <a:bodyPr vert="horz" wrap="square" lIns="0" tIns="0" rIns="0" bIns="0" rtlCol="0">
            <a:spAutoFit/>
          </a:bodyPr>
          <a:lstStyle/>
          <a:p>
            <a:pPr marR="5080" algn="ctr">
              <a:lnSpc>
                <a:spcPct val="101099"/>
              </a:lnSpc>
            </a:pPr>
            <a:r>
              <a:rPr lang="en-US" sz="3100" spc="50" dirty="0" smtClean="0">
                <a:solidFill>
                  <a:srgbClr val="FFFFFF"/>
                </a:solidFill>
                <a:latin typeface="Arial Narrow"/>
                <a:cs typeface="Arial Narrow"/>
              </a:rPr>
              <a:t>Construction industry</a:t>
            </a:r>
            <a:endParaRPr sz="3100" dirty="0">
              <a:latin typeface="Arial Narrow"/>
              <a:cs typeface="Arial Narrow"/>
            </a:endParaRPr>
          </a:p>
        </p:txBody>
      </p:sp>
      <p:sp>
        <p:nvSpPr>
          <p:cNvPr id="43" name="object 43"/>
          <p:cNvSpPr txBox="1"/>
          <p:nvPr/>
        </p:nvSpPr>
        <p:spPr>
          <a:xfrm>
            <a:off x="1036770" y="9438195"/>
            <a:ext cx="2903220" cy="1169480"/>
          </a:xfrm>
          <a:prstGeom prst="rect">
            <a:avLst/>
          </a:prstGeom>
        </p:spPr>
        <p:txBody>
          <a:bodyPr vert="horz" wrap="square" lIns="0" tIns="0" rIns="0" bIns="0" rtlCol="0" anchor="ctr" anchorCtr="0">
            <a:noAutofit/>
          </a:bodyPr>
          <a:lstStyle/>
          <a:p>
            <a:pPr marL="12700">
              <a:lnSpc>
                <a:spcPct val="100000"/>
              </a:lnSpc>
            </a:pPr>
            <a:r>
              <a:rPr sz="3100" spc="-40" dirty="0">
                <a:solidFill>
                  <a:srgbClr val="FF6600"/>
                </a:solidFill>
                <a:latin typeface="Arial Narrow"/>
                <a:cs typeface="Arial Narrow"/>
              </a:rPr>
              <a:t>50:28:0060115:1390</a:t>
            </a:r>
            <a:endParaRPr sz="3100" dirty="0">
              <a:latin typeface="Arial Narrow"/>
              <a:cs typeface="Arial Narrow"/>
            </a:endParaRPr>
          </a:p>
        </p:txBody>
      </p:sp>
      <p:sp>
        <p:nvSpPr>
          <p:cNvPr id="44" name="object 44"/>
          <p:cNvSpPr txBox="1"/>
          <p:nvPr/>
        </p:nvSpPr>
        <p:spPr>
          <a:xfrm>
            <a:off x="7410588" y="9438195"/>
            <a:ext cx="998219" cy="1169480"/>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6600"/>
                </a:solidFill>
                <a:latin typeface="Arial Narrow"/>
                <a:cs typeface="Arial Narrow"/>
              </a:rPr>
              <a:t>19</a:t>
            </a:r>
            <a:r>
              <a:rPr lang="en-US" sz="3100" spc="-110" dirty="0" smtClean="0">
                <a:solidFill>
                  <a:srgbClr val="FF6600"/>
                </a:solidFill>
                <a:latin typeface="Arial Narrow"/>
                <a:cs typeface="Arial Narrow"/>
              </a:rPr>
              <a:t>,</a:t>
            </a:r>
            <a:r>
              <a:rPr sz="3100" spc="-15" dirty="0" smtClean="0">
                <a:solidFill>
                  <a:srgbClr val="FF6600"/>
                </a:solidFill>
                <a:latin typeface="Arial Narrow"/>
                <a:cs typeface="Arial Narrow"/>
              </a:rPr>
              <a:t>481</a:t>
            </a:r>
            <a:endParaRPr sz="3100" dirty="0">
              <a:latin typeface="Arial Narrow"/>
              <a:cs typeface="Arial Narrow"/>
            </a:endParaRPr>
          </a:p>
        </p:txBody>
      </p:sp>
      <p:sp>
        <p:nvSpPr>
          <p:cNvPr id="45" name="object 45"/>
          <p:cNvSpPr txBox="1"/>
          <p:nvPr/>
        </p:nvSpPr>
        <p:spPr>
          <a:xfrm>
            <a:off x="12109450" y="9760565"/>
            <a:ext cx="1914140" cy="477054"/>
          </a:xfrm>
          <a:prstGeom prst="rect">
            <a:avLst/>
          </a:prstGeom>
        </p:spPr>
        <p:txBody>
          <a:bodyPr vert="horz" wrap="square" lIns="0" tIns="0" rIns="0" bIns="0" rtlCol="0">
            <a:spAutoFit/>
          </a:bodyPr>
          <a:lstStyle/>
          <a:p>
            <a:pPr marL="12700" algn="ctr">
              <a:lnSpc>
                <a:spcPct val="100000"/>
              </a:lnSpc>
            </a:pPr>
            <a:r>
              <a:rPr lang="en-US" sz="3100" dirty="0" smtClean="0">
                <a:solidFill>
                  <a:srgbClr val="FF6600"/>
                </a:solidFill>
                <a:latin typeface="Arial Narrow"/>
                <a:cs typeface="Arial Narrow"/>
              </a:rPr>
              <a:t>Warehouses</a:t>
            </a:r>
            <a:endParaRPr sz="3100" dirty="0">
              <a:latin typeface="Arial Narrow"/>
              <a:cs typeface="Arial Narrow"/>
            </a:endParaRPr>
          </a:p>
        </p:txBody>
      </p:sp>
      <p:sp>
        <p:nvSpPr>
          <p:cNvPr id="46" name="object 46"/>
          <p:cNvSpPr txBox="1"/>
          <p:nvPr/>
        </p:nvSpPr>
        <p:spPr>
          <a:xfrm>
            <a:off x="17295432" y="9473843"/>
            <a:ext cx="1761489" cy="931858"/>
          </a:xfrm>
          <a:prstGeom prst="rect">
            <a:avLst/>
          </a:prstGeom>
        </p:spPr>
        <p:txBody>
          <a:bodyPr vert="horz" wrap="square" lIns="0" tIns="0" rIns="0" bIns="0" rtlCol="0">
            <a:spAutoFit/>
          </a:bodyPr>
          <a:lstStyle/>
          <a:p>
            <a:pPr marR="5080" algn="ctr">
              <a:lnSpc>
                <a:spcPct val="101099"/>
              </a:lnSpc>
            </a:pPr>
            <a:r>
              <a:rPr lang="en-US" sz="3100" spc="35" dirty="0" smtClean="0">
                <a:solidFill>
                  <a:srgbClr val="FF6600"/>
                </a:solidFill>
                <a:latin typeface="Arial Narrow"/>
                <a:cs typeface="Arial Narrow"/>
              </a:rPr>
              <a:t>Dolmatovo Village</a:t>
            </a:r>
            <a:endParaRPr sz="3100" dirty="0">
              <a:latin typeface="Arial Narrow"/>
              <a:cs typeface="Arial Narrow"/>
            </a:endParaRPr>
          </a:p>
        </p:txBody>
      </p:sp>
      <p:sp>
        <p:nvSpPr>
          <p:cNvPr id="47" name="object 47"/>
          <p:cNvSpPr txBox="1"/>
          <p:nvPr/>
        </p:nvSpPr>
        <p:spPr>
          <a:xfrm>
            <a:off x="17283735" y="8279765"/>
            <a:ext cx="1650364" cy="931858"/>
          </a:xfrm>
          <a:prstGeom prst="rect">
            <a:avLst/>
          </a:prstGeom>
        </p:spPr>
        <p:txBody>
          <a:bodyPr vert="horz" wrap="square" lIns="0" tIns="0" rIns="0" bIns="0" rtlCol="0">
            <a:spAutoFit/>
          </a:bodyPr>
          <a:lstStyle/>
          <a:p>
            <a:pPr marR="5080" algn="ctr">
              <a:lnSpc>
                <a:spcPct val="101099"/>
              </a:lnSpc>
            </a:pPr>
            <a:r>
              <a:rPr lang="en-US" sz="3100" spc="-85" dirty="0" smtClean="0">
                <a:solidFill>
                  <a:srgbClr val="FFFFFF"/>
                </a:solidFill>
                <a:latin typeface="Arial Narrow"/>
                <a:cs typeface="Arial Narrow"/>
              </a:rPr>
              <a:t>Rastunovo Village</a:t>
            </a:r>
            <a:endParaRPr sz="3100" dirty="0">
              <a:latin typeface="Arial Narrow"/>
              <a:cs typeface="Arial Narrow"/>
            </a:endParaRPr>
          </a:p>
        </p:txBody>
      </p:sp>
      <p:sp>
        <p:nvSpPr>
          <p:cNvPr id="48" name="object 48"/>
          <p:cNvSpPr txBox="1"/>
          <p:nvPr/>
        </p:nvSpPr>
        <p:spPr>
          <a:xfrm>
            <a:off x="901771" y="4562643"/>
            <a:ext cx="2724150" cy="2214709"/>
          </a:xfrm>
          <a:prstGeom prst="rect">
            <a:avLst/>
          </a:prstGeom>
        </p:spPr>
        <p:txBody>
          <a:bodyPr vert="horz" wrap="square" lIns="0" tIns="0" rIns="0" bIns="0" rtlCol="0" anchor="ctr" anchorCtr="0">
            <a:noAutofit/>
          </a:bodyPr>
          <a:lstStyle/>
          <a:p>
            <a:pPr marL="12700">
              <a:lnSpc>
                <a:spcPct val="100000"/>
              </a:lnSpc>
            </a:pPr>
            <a:r>
              <a:rPr sz="3100" spc="-55" dirty="0">
                <a:solidFill>
                  <a:srgbClr val="FFFFFF"/>
                </a:solidFill>
                <a:latin typeface="Arial Narrow"/>
                <a:cs typeface="Arial Narrow"/>
              </a:rPr>
              <a:t>50:28:0030236:706</a:t>
            </a:r>
            <a:endParaRPr sz="3100" dirty="0">
              <a:latin typeface="Arial Narrow"/>
              <a:cs typeface="Arial Narrow"/>
            </a:endParaRPr>
          </a:p>
        </p:txBody>
      </p:sp>
      <p:sp>
        <p:nvSpPr>
          <p:cNvPr id="49" name="object 49"/>
          <p:cNvSpPr txBox="1"/>
          <p:nvPr/>
        </p:nvSpPr>
        <p:spPr>
          <a:xfrm>
            <a:off x="17122071" y="3469252"/>
            <a:ext cx="1616779" cy="569387"/>
          </a:xfrm>
          <a:prstGeom prst="rect">
            <a:avLst/>
          </a:prstGeom>
        </p:spPr>
        <p:txBody>
          <a:bodyPr vert="horz" wrap="square" lIns="0" tIns="0" rIns="0" bIns="0" rtlCol="0">
            <a:spAutoFit/>
          </a:bodyPr>
          <a:lstStyle/>
          <a:p>
            <a:pPr marL="12700">
              <a:lnSpc>
                <a:spcPct val="100000"/>
              </a:lnSpc>
            </a:pPr>
            <a:r>
              <a:rPr lang="en-US" sz="3700" spc="-285" dirty="0" smtClean="0">
                <a:solidFill>
                  <a:srgbClr val="FFFFFF"/>
                </a:solidFill>
                <a:latin typeface="Arial"/>
                <a:cs typeface="Arial"/>
              </a:rPr>
              <a:t>address</a:t>
            </a:r>
            <a:endParaRPr sz="3700" dirty="0">
              <a:latin typeface="Arial"/>
              <a:cs typeface="Arial"/>
            </a:endParaRPr>
          </a:p>
        </p:txBody>
      </p:sp>
      <p:sp>
        <p:nvSpPr>
          <p:cNvPr id="52" name="object 33"/>
          <p:cNvSpPr txBox="1"/>
          <p:nvPr/>
        </p:nvSpPr>
        <p:spPr>
          <a:xfrm>
            <a:off x="11576050" y="4562644"/>
            <a:ext cx="3581400" cy="2214709"/>
          </a:xfrm>
          <a:prstGeom prst="rect">
            <a:avLst/>
          </a:prstGeom>
        </p:spPr>
        <p:txBody>
          <a:bodyPr vert="horz" wrap="square" lIns="0" tIns="0" rIns="0" bIns="0" rtlCol="0" anchor="ctr" anchorCtr="0">
            <a:noAutofit/>
          </a:bodyPr>
          <a:lstStyle/>
          <a:p>
            <a:pPr marL="288925" marR="596900" indent="-635" algn="ctr">
              <a:lnSpc>
                <a:spcPct val="101299"/>
              </a:lnSpc>
              <a:spcBef>
                <a:spcPts val="2090"/>
              </a:spcBef>
            </a:pPr>
            <a:r>
              <a:rPr lang="en-US" sz="2850" spc="70" dirty="0" smtClean="0">
                <a:solidFill>
                  <a:srgbClr val="FFFFFF"/>
                </a:solidFill>
                <a:latin typeface="Arial Narrow"/>
                <a:cs typeface="Arial Narrow"/>
              </a:rPr>
              <a:t>Light industry</a:t>
            </a:r>
            <a:r>
              <a:rPr sz="2850" spc="70" dirty="0" smtClean="0">
                <a:solidFill>
                  <a:srgbClr val="FFFFFF"/>
                </a:solidFill>
                <a:latin typeface="Arial Narrow"/>
                <a:cs typeface="Arial Narrow"/>
              </a:rPr>
              <a:t>, </a:t>
            </a:r>
            <a:r>
              <a:rPr lang="en-US" sz="2850" spc="85" dirty="0" smtClean="0">
                <a:solidFill>
                  <a:srgbClr val="FFFFFF"/>
                </a:solidFill>
                <a:latin typeface="Arial Narrow"/>
                <a:cs typeface="Arial Narrow"/>
              </a:rPr>
              <a:t>construction industry</a:t>
            </a:r>
            <a:r>
              <a:rPr sz="2850" spc="75" dirty="0" smtClean="0">
                <a:solidFill>
                  <a:srgbClr val="FFFFFF"/>
                </a:solidFill>
                <a:latin typeface="Arial Narrow"/>
                <a:cs typeface="Arial Narrow"/>
              </a:rPr>
              <a:t>,</a:t>
            </a:r>
            <a:r>
              <a:rPr sz="2850" spc="70" dirty="0" smtClean="0">
                <a:solidFill>
                  <a:srgbClr val="FFFFFF"/>
                </a:solidFill>
                <a:latin typeface="Arial Narrow"/>
                <a:cs typeface="Arial Narrow"/>
              </a:rPr>
              <a:t> </a:t>
            </a:r>
            <a:r>
              <a:rPr lang="en-US" sz="2850" spc="70" dirty="0" smtClean="0">
                <a:solidFill>
                  <a:srgbClr val="FFFFFF"/>
                </a:solidFill>
                <a:latin typeface="Arial Narrow"/>
                <a:cs typeface="Arial Narrow"/>
              </a:rPr>
              <a:t>warehouses</a:t>
            </a:r>
            <a:endParaRPr sz="2850" dirty="0">
              <a:latin typeface="Arial Narrow"/>
              <a:cs typeface="Arial Narr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Рисунок 4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381000">
              <a:lnSpc>
                <a:spcPct val="100000"/>
              </a:lnSpc>
            </a:pPr>
            <a:r>
              <a:rPr lang="en-US" spc="125" dirty="0" smtClean="0"/>
              <a:t>LAND PLOTS</a:t>
            </a:r>
            <a:endParaRPr spc="235" dirty="0"/>
          </a:p>
        </p:txBody>
      </p:sp>
      <p:sp>
        <p:nvSpPr>
          <p:cNvPr id="26" name="object 26"/>
          <p:cNvSpPr txBox="1"/>
          <p:nvPr/>
        </p:nvSpPr>
        <p:spPr>
          <a:xfrm>
            <a:off x="821279" y="3300737"/>
            <a:ext cx="2527935" cy="1138773"/>
          </a:xfrm>
          <a:prstGeom prst="rect">
            <a:avLst/>
          </a:prstGeom>
        </p:spPr>
        <p:txBody>
          <a:bodyPr vert="horz" wrap="square" lIns="0" tIns="0" rIns="0" bIns="0" rtlCol="0">
            <a:spAutoFit/>
          </a:bodyPr>
          <a:lstStyle/>
          <a:p>
            <a:pPr marR="5080" algn="ctr">
              <a:lnSpc>
                <a:spcPct val="100299"/>
              </a:lnSpc>
            </a:pPr>
            <a:r>
              <a:rPr lang="en-US" sz="3700" spc="-245" dirty="0" smtClean="0">
                <a:solidFill>
                  <a:srgbClr val="FFFFFF"/>
                </a:solidFill>
                <a:latin typeface="Arial"/>
                <a:cs typeface="Arial"/>
              </a:rPr>
              <a:t>cadastre number</a:t>
            </a:r>
            <a:endParaRPr sz="3700" dirty="0">
              <a:latin typeface="Arial"/>
              <a:cs typeface="Arial"/>
            </a:endParaRPr>
          </a:p>
        </p:txBody>
      </p:sp>
      <p:sp>
        <p:nvSpPr>
          <p:cNvPr id="27" name="object 27"/>
          <p:cNvSpPr txBox="1"/>
          <p:nvPr/>
        </p:nvSpPr>
        <p:spPr>
          <a:xfrm>
            <a:off x="7044049" y="3300737"/>
            <a:ext cx="1837349" cy="569387"/>
          </a:xfrm>
          <a:prstGeom prst="rect">
            <a:avLst/>
          </a:prstGeom>
        </p:spPr>
        <p:txBody>
          <a:bodyPr vert="horz" wrap="square" lIns="0" tIns="0" rIns="0" bIns="0" rtlCol="0">
            <a:spAutoFit/>
          </a:bodyPr>
          <a:lstStyle/>
          <a:p>
            <a:pPr marR="5080" algn="ctr">
              <a:lnSpc>
                <a:spcPct val="100299"/>
              </a:lnSpc>
            </a:pPr>
            <a:r>
              <a:rPr lang="en-US" sz="3700" spc="-270" dirty="0" smtClean="0">
                <a:solidFill>
                  <a:srgbClr val="FFFFFF"/>
                </a:solidFill>
                <a:latin typeface="Arial"/>
                <a:cs typeface="Arial"/>
              </a:rPr>
              <a:t>area sq m</a:t>
            </a:r>
            <a:endParaRPr sz="3700" dirty="0">
              <a:latin typeface="Arial"/>
              <a:cs typeface="Arial"/>
            </a:endParaRPr>
          </a:p>
        </p:txBody>
      </p:sp>
      <p:sp>
        <p:nvSpPr>
          <p:cNvPr id="28" name="object 28"/>
          <p:cNvSpPr txBox="1"/>
          <p:nvPr/>
        </p:nvSpPr>
        <p:spPr>
          <a:xfrm>
            <a:off x="11377870" y="3300737"/>
            <a:ext cx="3556635" cy="1138773"/>
          </a:xfrm>
          <a:prstGeom prst="rect">
            <a:avLst/>
          </a:prstGeom>
        </p:spPr>
        <p:txBody>
          <a:bodyPr vert="horz" wrap="square" lIns="0" tIns="0" rIns="0" bIns="0" rtlCol="0">
            <a:spAutoFit/>
          </a:bodyPr>
          <a:lstStyle/>
          <a:p>
            <a:pPr marL="371475" marR="5080" indent="-359410">
              <a:lnSpc>
                <a:spcPct val="100299"/>
              </a:lnSpc>
            </a:pPr>
            <a:r>
              <a:rPr lang="en-US" sz="3700" spc="-270" dirty="0" smtClean="0">
                <a:solidFill>
                  <a:srgbClr val="FFFFFF"/>
                </a:solidFill>
                <a:latin typeface="Arial"/>
                <a:cs typeface="Arial"/>
              </a:rPr>
              <a:t>type of permitted use</a:t>
            </a:r>
            <a:endParaRPr sz="3700" dirty="0">
              <a:latin typeface="Arial"/>
              <a:cs typeface="Arial"/>
            </a:endParaRPr>
          </a:p>
        </p:txBody>
      </p:sp>
      <p:sp>
        <p:nvSpPr>
          <p:cNvPr id="33" name="object 33"/>
          <p:cNvSpPr txBox="1"/>
          <p:nvPr/>
        </p:nvSpPr>
        <p:spPr>
          <a:xfrm>
            <a:off x="1054952" y="4627479"/>
            <a:ext cx="2903220" cy="2170196"/>
          </a:xfrm>
          <a:prstGeom prst="rect">
            <a:avLst/>
          </a:prstGeom>
        </p:spPr>
        <p:txBody>
          <a:bodyPr vert="horz" wrap="square" lIns="0" tIns="0" rIns="0" bIns="0" rtlCol="0" anchor="ctr" anchorCtr="0">
            <a:noAutofit/>
          </a:bodyPr>
          <a:lstStyle/>
          <a:p>
            <a:pPr marL="12700">
              <a:lnSpc>
                <a:spcPct val="100000"/>
              </a:lnSpc>
            </a:pPr>
            <a:r>
              <a:rPr sz="3100" spc="-40" dirty="0">
                <a:solidFill>
                  <a:srgbClr val="FFFFFF"/>
                </a:solidFill>
                <a:latin typeface="Arial Narrow"/>
                <a:cs typeface="Arial Narrow"/>
              </a:rPr>
              <a:t>50:28:0100103:2068</a:t>
            </a:r>
            <a:endParaRPr sz="3100" dirty="0">
              <a:latin typeface="Arial Narrow"/>
              <a:cs typeface="Arial Narrow"/>
            </a:endParaRPr>
          </a:p>
        </p:txBody>
      </p:sp>
      <p:sp>
        <p:nvSpPr>
          <p:cNvPr id="34" name="object 34"/>
          <p:cNvSpPr txBox="1"/>
          <p:nvPr/>
        </p:nvSpPr>
        <p:spPr>
          <a:xfrm>
            <a:off x="7464642" y="4627479"/>
            <a:ext cx="819150" cy="2170196"/>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FFFF"/>
                </a:solidFill>
                <a:latin typeface="Arial Narrow"/>
                <a:cs typeface="Arial Narrow"/>
              </a:rPr>
              <a:t>6</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000</a:t>
            </a:r>
            <a:endParaRPr sz="3100" dirty="0">
              <a:latin typeface="Arial Narrow"/>
              <a:cs typeface="Arial Narrow"/>
            </a:endParaRPr>
          </a:p>
        </p:txBody>
      </p:sp>
      <p:sp>
        <p:nvSpPr>
          <p:cNvPr id="35" name="object 35"/>
          <p:cNvSpPr txBox="1"/>
          <p:nvPr/>
        </p:nvSpPr>
        <p:spPr>
          <a:xfrm>
            <a:off x="10723950" y="4627479"/>
            <a:ext cx="5137150" cy="2170196"/>
          </a:xfrm>
          <a:prstGeom prst="rect">
            <a:avLst/>
          </a:prstGeom>
        </p:spPr>
        <p:txBody>
          <a:bodyPr vert="horz" wrap="square" lIns="0" tIns="0" rIns="0" bIns="0" rtlCol="0" anchor="ctr" anchorCtr="0">
            <a:noAutofit/>
          </a:bodyPr>
          <a:lstStyle/>
          <a:p>
            <a:pPr marL="12700" marR="5080" indent="-635" algn="ctr">
              <a:lnSpc>
                <a:spcPct val="101099"/>
              </a:lnSpc>
            </a:pPr>
            <a:r>
              <a:rPr lang="en-US" sz="3100" dirty="0" smtClean="0">
                <a:solidFill>
                  <a:srgbClr val="FFFFFF"/>
                </a:solidFill>
                <a:latin typeface="Arial Narrow"/>
                <a:cs typeface="Arial Narrow"/>
              </a:rPr>
              <a:t>Markets</a:t>
            </a:r>
            <a:r>
              <a:rPr sz="3100" dirty="0" smtClean="0">
                <a:solidFill>
                  <a:srgbClr val="FFFFFF"/>
                </a:solidFill>
                <a:latin typeface="Arial Narrow"/>
                <a:cs typeface="Arial Narrow"/>
              </a:rPr>
              <a:t>;</a:t>
            </a:r>
            <a:r>
              <a:rPr sz="3100" spc="-105" dirty="0" smtClean="0">
                <a:solidFill>
                  <a:srgbClr val="FFFFFF"/>
                </a:solidFill>
                <a:latin typeface="Arial Narrow"/>
                <a:cs typeface="Arial Narrow"/>
              </a:rPr>
              <a:t> </a:t>
            </a:r>
            <a:r>
              <a:rPr lang="en-US" sz="3100" spc="80" dirty="0" smtClean="0">
                <a:solidFill>
                  <a:srgbClr val="FFFFFF"/>
                </a:solidFill>
                <a:latin typeface="Arial Narrow"/>
                <a:cs typeface="Arial Narrow"/>
              </a:rPr>
              <a:t>shops</a:t>
            </a:r>
            <a:r>
              <a:rPr sz="3100" spc="80" dirty="0" smtClean="0">
                <a:solidFill>
                  <a:srgbClr val="FFFFFF"/>
                </a:solidFill>
                <a:latin typeface="Arial Narrow"/>
                <a:cs typeface="Arial Narrow"/>
              </a:rPr>
              <a:t>;</a:t>
            </a:r>
            <a:r>
              <a:rPr sz="3100" spc="40" dirty="0" smtClean="0">
                <a:solidFill>
                  <a:srgbClr val="FFFFFF"/>
                </a:solidFill>
                <a:latin typeface="Arial Narrow"/>
                <a:cs typeface="Arial Narrow"/>
              </a:rPr>
              <a:t> </a:t>
            </a:r>
            <a:r>
              <a:rPr lang="en-US" sz="3100" spc="70" dirty="0" smtClean="0">
                <a:solidFill>
                  <a:srgbClr val="FFFFFF"/>
                </a:solidFill>
                <a:latin typeface="Arial Narrow"/>
                <a:cs typeface="Arial Narrow"/>
              </a:rPr>
              <a:t>public catering</a:t>
            </a:r>
            <a:r>
              <a:rPr sz="3100" spc="35" dirty="0" smtClean="0">
                <a:solidFill>
                  <a:srgbClr val="FFFFFF"/>
                </a:solidFill>
                <a:latin typeface="Arial Narrow"/>
                <a:cs typeface="Arial Narrow"/>
              </a:rPr>
              <a:t>;</a:t>
            </a:r>
            <a:r>
              <a:rPr sz="3100" spc="20" dirty="0" smtClean="0">
                <a:solidFill>
                  <a:srgbClr val="FFFFFF"/>
                </a:solidFill>
                <a:latin typeface="Arial Narrow"/>
                <a:cs typeface="Arial Narrow"/>
              </a:rPr>
              <a:t> </a:t>
            </a:r>
            <a:r>
              <a:rPr lang="en-US" sz="3100" spc="55" dirty="0" smtClean="0">
                <a:solidFill>
                  <a:srgbClr val="FFFFFF"/>
                </a:solidFill>
                <a:latin typeface="Arial Narrow"/>
                <a:cs typeface="Arial Narrow"/>
              </a:rPr>
              <a:t>motorway service facilities</a:t>
            </a:r>
            <a:endParaRPr sz="3100" dirty="0">
              <a:latin typeface="Arial Narrow"/>
              <a:cs typeface="Arial Narrow"/>
            </a:endParaRPr>
          </a:p>
        </p:txBody>
      </p:sp>
      <p:sp>
        <p:nvSpPr>
          <p:cNvPr id="36" name="object 36"/>
          <p:cNvSpPr txBox="1"/>
          <p:nvPr/>
        </p:nvSpPr>
        <p:spPr>
          <a:xfrm>
            <a:off x="16839322" y="4625093"/>
            <a:ext cx="2273935" cy="2172582"/>
          </a:xfrm>
          <a:prstGeom prst="rect">
            <a:avLst/>
          </a:prstGeom>
        </p:spPr>
        <p:txBody>
          <a:bodyPr vert="horz" wrap="square" lIns="0" tIns="0" rIns="0" bIns="0" rtlCol="0" anchor="ctr" anchorCtr="0">
            <a:noAutofit/>
          </a:bodyPr>
          <a:lstStyle/>
          <a:p>
            <a:pPr marR="5080" algn="ctr">
              <a:lnSpc>
                <a:spcPct val="101099"/>
              </a:lnSpc>
            </a:pPr>
            <a:r>
              <a:rPr lang="en-US" sz="3100" spc="105" dirty="0" smtClean="0">
                <a:solidFill>
                  <a:srgbClr val="FFFFFF"/>
                </a:solidFill>
                <a:latin typeface="Arial Narrow"/>
                <a:cs typeface="Arial Narrow"/>
              </a:rPr>
              <a:t>Belye Stolby Micro District</a:t>
            </a:r>
            <a:endParaRPr sz="3100" dirty="0">
              <a:latin typeface="Arial Narrow"/>
              <a:cs typeface="Arial Narrow"/>
            </a:endParaRPr>
          </a:p>
        </p:txBody>
      </p:sp>
      <p:sp>
        <p:nvSpPr>
          <p:cNvPr id="37" name="object 37"/>
          <p:cNvSpPr txBox="1"/>
          <p:nvPr/>
        </p:nvSpPr>
        <p:spPr>
          <a:xfrm>
            <a:off x="1010247" y="6926108"/>
            <a:ext cx="2903220" cy="1445396"/>
          </a:xfrm>
          <a:prstGeom prst="rect">
            <a:avLst/>
          </a:prstGeom>
        </p:spPr>
        <p:txBody>
          <a:bodyPr vert="horz" wrap="square" lIns="0" tIns="0" rIns="0" bIns="0" rtlCol="0" anchor="ctr" anchorCtr="0">
            <a:noAutofit/>
          </a:bodyPr>
          <a:lstStyle/>
          <a:p>
            <a:pPr marL="12700">
              <a:lnSpc>
                <a:spcPct val="100000"/>
              </a:lnSpc>
            </a:pPr>
            <a:r>
              <a:rPr sz="3100" spc="-40" dirty="0">
                <a:solidFill>
                  <a:srgbClr val="FF6600"/>
                </a:solidFill>
                <a:latin typeface="Arial Narrow"/>
                <a:cs typeface="Arial Narrow"/>
              </a:rPr>
              <a:t>50:28:0100103:2072</a:t>
            </a:r>
            <a:endParaRPr sz="3100" dirty="0">
              <a:latin typeface="Arial Narrow"/>
              <a:cs typeface="Arial Narrow"/>
            </a:endParaRPr>
          </a:p>
        </p:txBody>
      </p:sp>
      <p:sp>
        <p:nvSpPr>
          <p:cNvPr id="38" name="object 38"/>
          <p:cNvSpPr txBox="1"/>
          <p:nvPr/>
        </p:nvSpPr>
        <p:spPr>
          <a:xfrm>
            <a:off x="7464776" y="6926108"/>
            <a:ext cx="819150" cy="1445396"/>
          </a:xfrm>
          <a:prstGeom prst="rect">
            <a:avLst/>
          </a:prstGeom>
        </p:spPr>
        <p:txBody>
          <a:bodyPr vert="horz" wrap="square" lIns="0" tIns="0" rIns="0" bIns="0" rtlCol="0" anchor="ctr" anchorCtr="0">
            <a:noAutofit/>
          </a:bodyPr>
          <a:lstStyle/>
          <a:p>
            <a:pPr marL="12700">
              <a:lnSpc>
                <a:spcPct val="100000"/>
              </a:lnSpc>
            </a:pPr>
            <a:r>
              <a:rPr lang="en-US" sz="3100" spc="-15" dirty="0" smtClean="0">
                <a:solidFill>
                  <a:srgbClr val="FF6600"/>
                </a:solidFill>
                <a:latin typeface="Arial Narrow"/>
                <a:cs typeface="Arial Narrow"/>
              </a:rPr>
              <a:t>7,</a:t>
            </a:r>
            <a:r>
              <a:rPr sz="3100" spc="-15" dirty="0" smtClean="0">
                <a:solidFill>
                  <a:srgbClr val="FF6600"/>
                </a:solidFill>
                <a:latin typeface="Arial Narrow"/>
                <a:cs typeface="Arial Narrow"/>
              </a:rPr>
              <a:t>000</a:t>
            </a:r>
            <a:endParaRPr sz="3100" dirty="0">
              <a:latin typeface="Arial Narrow"/>
              <a:cs typeface="Arial Narrow"/>
            </a:endParaRPr>
          </a:p>
        </p:txBody>
      </p:sp>
      <p:sp>
        <p:nvSpPr>
          <p:cNvPr id="39" name="object 39"/>
          <p:cNvSpPr txBox="1"/>
          <p:nvPr/>
        </p:nvSpPr>
        <p:spPr>
          <a:xfrm>
            <a:off x="10421987" y="6926108"/>
            <a:ext cx="5137150" cy="1462364"/>
          </a:xfrm>
          <a:prstGeom prst="rect">
            <a:avLst/>
          </a:prstGeom>
        </p:spPr>
        <p:txBody>
          <a:bodyPr vert="horz" wrap="square" lIns="0" tIns="0" rIns="0" bIns="0" rtlCol="0" anchor="ctr" anchorCtr="0">
            <a:noAutofit/>
          </a:bodyPr>
          <a:lstStyle/>
          <a:p>
            <a:pPr marL="12700" marR="5080" indent="-635" algn="ctr">
              <a:lnSpc>
                <a:spcPct val="101099"/>
              </a:lnSpc>
            </a:pPr>
            <a:r>
              <a:rPr lang="en-US" sz="3100" dirty="0" smtClean="0">
                <a:solidFill>
                  <a:srgbClr val="FF6600"/>
                </a:solidFill>
                <a:latin typeface="Arial Narrow"/>
                <a:cs typeface="Arial Narrow"/>
              </a:rPr>
              <a:t>Markets</a:t>
            </a:r>
            <a:r>
              <a:rPr sz="3100" dirty="0" smtClean="0">
                <a:solidFill>
                  <a:srgbClr val="FF6600"/>
                </a:solidFill>
                <a:latin typeface="Arial Narrow"/>
                <a:cs typeface="Arial Narrow"/>
              </a:rPr>
              <a:t>;</a:t>
            </a:r>
            <a:r>
              <a:rPr sz="3100" spc="-105" dirty="0" smtClean="0">
                <a:solidFill>
                  <a:srgbClr val="FF6600"/>
                </a:solidFill>
                <a:latin typeface="Arial Narrow"/>
                <a:cs typeface="Arial Narrow"/>
              </a:rPr>
              <a:t> </a:t>
            </a:r>
            <a:r>
              <a:rPr lang="en-US" sz="3100" spc="80" dirty="0" smtClean="0">
                <a:solidFill>
                  <a:srgbClr val="FF6600"/>
                </a:solidFill>
                <a:latin typeface="Arial Narrow"/>
                <a:cs typeface="Arial Narrow"/>
              </a:rPr>
              <a:t>shops</a:t>
            </a:r>
            <a:r>
              <a:rPr sz="3100" spc="80" dirty="0" smtClean="0">
                <a:solidFill>
                  <a:srgbClr val="FF6600"/>
                </a:solidFill>
                <a:latin typeface="Arial Narrow"/>
                <a:cs typeface="Arial Narrow"/>
              </a:rPr>
              <a:t>;</a:t>
            </a:r>
            <a:r>
              <a:rPr sz="3100" spc="40" dirty="0" smtClean="0">
                <a:solidFill>
                  <a:srgbClr val="FF6600"/>
                </a:solidFill>
                <a:latin typeface="Arial Narrow"/>
                <a:cs typeface="Arial Narrow"/>
              </a:rPr>
              <a:t> </a:t>
            </a:r>
            <a:r>
              <a:rPr lang="en-US" sz="3100" spc="70" dirty="0" smtClean="0">
                <a:solidFill>
                  <a:srgbClr val="FF6600"/>
                </a:solidFill>
                <a:latin typeface="Arial Narrow"/>
                <a:cs typeface="Arial Narrow"/>
              </a:rPr>
              <a:t>public catering</a:t>
            </a:r>
            <a:r>
              <a:rPr sz="3100" spc="35" dirty="0" smtClean="0">
                <a:solidFill>
                  <a:srgbClr val="FF6600"/>
                </a:solidFill>
                <a:latin typeface="Arial Narrow"/>
                <a:cs typeface="Arial Narrow"/>
              </a:rPr>
              <a:t>;</a:t>
            </a:r>
            <a:r>
              <a:rPr sz="3100" spc="20" dirty="0" smtClean="0">
                <a:solidFill>
                  <a:srgbClr val="FF6600"/>
                </a:solidFill>
                <a:latin typeface="Arial Narrow"/>
                <a:cs typeface="Arial Narrow"/>
              </a:rPr>
              <a:t> </a:t>
            </a:r>
            <a:r>
              <a:rPr lang="en-US" sz="3100" spc="55" dirty="0" smtClean="0">
                <a:solidFill>
                  <a:srgbClr val="FF6600"/>
                </a:solidFill>
                <a:latin typeface="Arial Narrow"/>
                <a:cs typeface="Arial Narrow"/>
              </a:rPr>
              <a:t>motorway service facilities</a:t>
            </a:r>
            <a:endParaRPr sz="3100" dirty="0">
              <a:latin typeface="Arial Narrow"/>
              <a:cs typeface="Arial Narrow"/>
            </a:endParaRPr>
          </a:p>
        </p:txBody>
      </p:sp>
      <p:sp>
        <p:nvSpPr>
          <p:cNvPr id="40" name="object 40"/>
          <p:cNvSpPr txBox="1"/>
          <p:nvPr/>
        </p:nvSpPr>
        <p:spPr>
          <a:xfrm>
            <a:off x="16839322" y="6926109"/>
            <a:ext cx="2273935" cy="1445396"/>
          </a:xfrm>
          <a:prstGeom prst="rect">
            <a:avLst/>
          </a:prstGeom>
        </p:spPr>
        <p:txBody>
          <a:bodyPr vert="horz" wrap="square" lIns="0" tIns="0" rIns="0" bIns="0" rtlCol="0" anchor="ctr" anchorCtr="0">
            <a:noAutofit/>
          </a:bodyPr>
          <a:lstStyle/>
          <a:p>
            <a:pPr marR="5080" algn="ctr">
              <a:lnSpc>
                <a:spcPct val="101099"/>
              </a:lnSpc>
            </a:pPr>
            <a:r>
              <a:rPr lang="en-US" sz="3100" spc="105" dirty="0" smtClean="0">
                <a:solidFill>
                  <a:srgbClr val="FF6600"/>
                </a:solidFill>
                <a:latin typeface="Arial Narrow"/>
                <a:cs typeface="Arial Narrow"/>
              </a:rPr>
              <a:t>Belye Stolby Micro District</a:t>
            </a:r>
            <a:endParaRPr sz="3100" dirty="0">
              <a:latin typeface="Arial Narrow"/>
              <a:cs typeface="Arial Narrow"/>
            </a:endParaRPr>
          </a:p>
        </p:txBody>
      </p:sp>
      <p:sp>
        <p:nvSpPr>
          <p:cNvPr id="41" name="object 41"/>
          <p:cNvSpPr txBox="1"/>
          <p:nvPr/>
        </p:nvSpPr>
        <p:spPr>
          <a:xfrm>
            <a:off x="1029742" y="8516905"/>
            <a:ext cx="2903220" cy="1741780"/>
          </a:xfrm>
          <a:prstGeom prst="rect">
            <a:avLst/>
          </a:prstGeom>
        </p:spPr>
        <p:txBody>
          <a:bodyPr vert="horz" wrap="square" lIns="0" tIns="0" rIns="0" bIns="0" rtlCol="0" anchor="ctr" anchorCtr="0">
            <a:noAutofit/>
          </a:bodyPr>
          <a:lstStyle/>
          <a:p>
            <a:pPr marL="12700">
              <a:lnSpc>
                <a:spcPct val="100000"/>
              </a:lnSpc>
            </a:pPr>
            <a:r>
              <a:rPr sz="3100" spc="-40" dirty="0">
                <a:solidFill>
                  <a:srgbClr val="FFFFFF"/>
                </a:solidFill>
                <a:latin typeface="Arial Narrow"/>
                <a:cs typeface="Arial Narrow"/>
              </a:rPr>
              <a:t>50:28:0100103:2073</a:t>
            </a:r>
            <a:endParaRPr sz="3100" dirty="0">
              <a:latin typeface="Arial Narrow"/>
              <a:cs typeface="Arial Narrow"/>
            </a:endParaRPr>
          </a:p>
        </p:txBody>
      </p:sp>
      <p:sp>
        <p:nvSpPr>
          <p:cNvPr id="42" name="object 42"/>
          <p:cNvSpPr txBox="1"/>
          <p:nvPr/>
        </p:nvSpPr>
        <p:spPr>
          <a:xfrm>
            <a:off x="7488170" y="8516905"/>
            <a:ext cx="819150" cy="1741780"/>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FFFF"/>
                </a:solidFill>
                <a:latin typeface="Arial Narrow"/>
                <a:cs typeface="Arial Narrow"/>
              </a:rPr>
              <a:t>8</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000</a:t>
            </a:r>
            <a:endParaRPr sz="3100" dirty="0">
              <a:latin typeface="Arial Narrow"/>
              <a:cs typeface="Arial Narrow"/>
            </a:endParaRPr>
          </a:p>
        </p:txBody>
      </p:sp>
      <p:sp>
        <p:nvSpPr>
          <p:cNvPr id="43" name="object 43"/>
          <p:cNvSpPr txBox="1"/>
          <p:nvPr/>
        </p:nvSpPr>
        <p:spPr>
          <a:xfrm>
            <a:off x="10365292" y="8516905"/>
            <a:ext cx="5137150" cy="1741780"/>
          </a:xfrm>
          <a:prstGeom prst="rect">
            <a:avLst/>
          </a:prstGeom>
        </p:spPr>
        <p:txBody>
          <a:bodyPr vert="horz" wrap="square" lIns="0" tIns="0" rIns="0" bIns="0" rtlCol="0" anchor="ctr" anchorCtr="0">
            <a:noAutofit/>
          </a:bodyPr>
          <a:lstStyle/>
          <a:p>
            <a:pPr marL="12700" marR="5080" indent="-635" algn="ctr">
              <a:lnSpc>
                <a:spcPct val="101099"/>
              </a:lnSpc>
            </a:pPr>
            <a:r>
              <a:rPr lang="en-US" sz="3100" dirty="0" smtClean="0">
                <a:solidFill>
                  <a:srgbClr val="FFFFFF"/>
                </a:solidFill>
                <a:latin typeface="Arial Narrow"/>
                <a:cs typeface="Arial Narrow"/>
              </a:rPr>
              <a:t>Markets;</a:t>
            </a:r>
            <a:r>
              <a:rPr lang="en-US" sz="3100" spc="-105" dirty="0" smtClean="0">
                <a:solidFill>
                  <a:srgbClr val="FFFFFF"/>
                </a:solidFill>
                <a:latin typeface="Arial Narrow"/>
                <a:cs typeface="Arial Narrow"/>
              </a:rPr>
              <a:t> </a:t>
            </a:r>
            <a:r>
              <a:rPr lang="en-US" sz="3100" spc="80" dirty="0" smtClean="0">
                <a:solidFill>
                  <a:srgbClr val="FFFFFF"/>
                </a:solidFill>
                <a:latin typeface="Arial Narrow"/>
                <a:cs typeface="Arial Narrow"/>
              </a:rPr>
              <a:t>shops;</a:t>
            </a:r>
            <a:r>
              <a:rPr lang="en-US" sz="3100" spc="40" dirty="0" smtClean="0">
                <a:solidFill>
                  <a:srgbClr val="FFFFFF"/>
                </a:solidFill>
                <a:latin typeface="Arial Narrow"/>
                <a:cs typeface="Arial Narrow"/>
              </a:rPr>
              <a:t> </a:t>
            </a:r>
            <a:r>
              <a:rPr lang="en-US" sz="3100" spc="70" dirty="0" smtClean="0">
                <a:solidFill>
                  <a:srgbClr val="FFFFFF"/>
                </a:solidFill>
                <a:latin typeface="Arial Narrow"/>
                <a:cs typeface="Arial Narrow"/>
              </a:rPr>
              <a:t>public catering</a:t>
            </a:r>
            <a:r>
              <a:rPr lang="en-US" sz="3100" spc="35" dirty="0" smtClean="0">
                <a:solidFill>
                  <a:srgbClr val="FFFFFF"/>
                </a:solidFill>
                <a:latin typeface="Arial Narrow"/>
                <a:cs typeface="Arial Narrow"/>
              </a:rPr>
              <a:t>;</a:t>
            </a:r>
            <a:r>
              <a:rPr lang="en-US" sz="3100" spc="20" dirty="0" smtClean="0">
                <a:solidFill>
                  <a:srgbClr val="FFFFFF"/>
                </a:solidFill>
                <a:latin typeface="Arial Narrow"/>
                <a:cs typeface="Arial Narrow"/>
              </a:rPr>
              <a:t> </a:t>
            </a:r>
            <a:r>
              <a:rPr lang="en-US" sz="3100" spc="55" dirty="0" smtClean="0">
                <a:solidFill>
                  <a:srgbClr val="FFFFFF"/>
                </a:solidFill>
                <a:latin typeface="Arial Narrow"/>
                <a:cs typeface="Arial Narrow"/>
              </a:rPr>
              <a:t>motorway service facilities</a:t>
            </a:r>
            <a:endParaRPr sz="3100" dirty="0">
              <a:latin typeface="Arial Narrow"/>
              <a:cs typeface="Arial Narrow"/>
            </a:endParaRPr>
          </a:p>
        </p:txBody>
      </p:sp>
      <p:sp>
        <p:nvSpPr>
          <p:cNvPr id="44" name="object 44"/>
          <p:cNvSpPr txBox="1"/>
          <p:nvPr/>
        </p:nvSpPr>
        <p:spPr>
          <a:xfrm>
            <a:off x="16863004" y="8516905"/>
            <a:ext cx="2273935" cy="1741780"/>
          </a:xfrm>
          <a:prstGeom prst="rect">
            <a:avLst/>
          </a:prstGeom>
        </p:spPr>
        <p:txBody>
          <a:bodyPr vert="horz" wrap="square" lIns="0" tIns="0" rIns="0" bIns="0" rtlCol="0" anchor="ctr" anchorCtr="0">
            <a:noAutofit/>
          </a:bodyPr>
          <a:lstStyle/>
          <a:p>
            <a:pPr marR="5080" algn="ctr">
              <a:lnSpc>
                <a:spcPct val="101099"/>
              </a:lnSpc>
            </a:pPr>
            <a:r>
              <a:rPr lang="en-US" sz="3100" spc="105" dirty="0" smtClean="0">
                <a:solidFill>
                  <a:srgbClr val="FFFFFF"/>
                </a:solidFill>
                <a:latin typeface="Arial Narrow"/>
                <a:cs typeface="Arial Narrow"/>
              </a:rPr>
              <a:t>Belye Stolby Micro District</a:t>
            </a:r>
            <a:endParaRPr sz="3100" dirty="0">
              <a:latin typeface="Arial Narrow"/>
              <a:cs typeface="Arial Narrow"/>
            </a:endParaRPr>
          </a:p>
        </p:txBody>
      </p:sp>
      <p:sp>
        <p:nvSpPr>
          <p:cNvPr id="45" name="object 45"/>
          <p:cNvSpPr txBox="1"/>
          <p:nvPr/>
        </p:nvSpPr>
        <p:spPr>
          <a:xfrm>
            <a:off x="17430977" y="3304035"/>
            <a:ext cx="1137285" cy="497205"/>
          </a:xfrm>
          <a:prstGeom prst="rect">
            <a:avLst/>
          </a:prstGeom>
        </p:spPr>
        <p:txBody>
          <a:bodyPr vert="horz" wrap="square" lIns="0" tIns="0" rIns="0" bIns="0" rtlCol="0">
            <a:spAutoFit/>
          </a:bodyPr>
          <a:lstStyle/>
          <a:p>
            <a:pPr marL="12700">
              <a:lnSpc>
                <a:spcPct val="100000"/>
              </a:lnSpc>
            </a:pPr>
            <a:r>
              <a:rPr sz="3700" spc="-285" dirty="0">
                <a:solidFill>
                  <a:srgbClr val="FFFFFF"/>
                </a:solidFill>
                <a:latin typeface="Arial"/>
                <a:cs typeface="Arial"/>
              </a:rPr>
              <a:t>адрес</a:t>
            </a:r>
            <a:endParaRPr sz="3700" dirty="0">
              <a:latin typeface="Arial"/>
              <a:cs typeface="Arial"/>
            </a:endParaRPr>
          </a:p>
        </p:txBody>
      </p:sp>
      <p:sp>
        <p:nvSpPr>
          <p:cNvPr id="47" name="object 47"/>
          <p:cNvSpPr/>
          <p:nvPr/>
        </p:nvSpPr>
        <p:spPr>
          <a:xfrm>
            <a:off x="0" y="11298566"/>
            <a:ext cx="20104099" cy="9989"/>
          </a:xfrm>
          <a:prstGeom prst="rect">
            <a:avLst/>
          </a:prstGeom>
          <a:blipFill>
            <a:blip r:embed="rId4" cstate="print"/>
            <a:stretch>
              <a:fillRect/>
            </a:stretch>
          </a:blipFill>
        </p:spPr>
        <p:txBody>
          <a:bodyPr wrap="square" lIns="0" tIns="0" rIns="0" bIns="0" rtlCol="0"/>
          <a:lstStyle/>
          <a:p>
            <a:endParaRPr dirty="0"/>
          </a:p>
        </p:txBody>
      </p:sp>
      <p:sp>
        <p:nvSpPr>
          <p:cNvPr id="48" name="object 48"/>
          <p:cNvSpPr/>
          <p:nvPr/>
        </p:nvSpPr>
        <p:spPr>
          <a:xfrm>
            <a:off x="691" y="11298566"/>
            <a:ext cx="20095105" cy="9989"/>
          </a:xfrm>
          <a:prstGeom prst="rect">
            <a:avLst/>
          </a:prstGeom>
          <a:blipFill>
            <a:blip r:embed="rId5" cstate="print"/>
            <a:stretch>
              <a:fillRect/>
            </a:stretch>
          </a:blipFill>
        </p:spPr>
        <p:txBody>
          <a:bodyPr wrap="square" lIns="0" tIns="0" rIns="0" bIns="0" rtlCol="0"/>
          <a:lstStyle/>
          <a:p>
            <a:endParaRPr dirty="0"/>
          </a:p>
        </p:txBody>
      </p:sp>
      <p:sp>
        <p:nvSpPr>
          <p:cNvPr id="49" name="object 49"/>
          <p:cNvSpPr/>
          <p:nvPr/>
        </p:nvSpPr>
        <p:spPr>
          <a:xfrm>
            <a:off x="0" y="11303561"/>
            <a:ext cx="20103465" cy="0"/>
          </a:xfrm>
          <a:custGeom>
            <a:avLst/>
            <a:gdLst/>
            <a:ahLst/>
            <a:cxnLst/>
            <a:rect l="l" t="t" r="r" b="b"/>
            <a:pathLst>
              <a:path w="20103465">
                <a:moveTo>
                  <a:pt x="0" y="0"/>
                </a:moveTo>
                <a:lnTo>
                  <a:pt x="20103408" y="0"/>
                </a:lnTo>
              </a:path>
            </a:pathLst>
          </a:custGeom>
          <a:ln w="11259">
            <a:solidFill>
              <a:srgbClr val="000000"/>
            </a:solidFill>
          </a:ln>
        </p:spPr>
        <p:txBody>
          <a:bodyPr wrap="square" lIns="0" tIns="0" rIns="0" bIns="0" rtlCol="0"/>
          <a:lstStyle/>
          <a:p>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 name="Рисунок 5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548640">
              <a:lnSpc>
                <a:spcPct val="100000"/>
              </a:lnSpc>
            </a:pPr>
            <a:r>
              <a:rPr lang="en-US" spc="125" dirty="0" smtClean="0"/>
              <a:t>LAND PLOTS</a:t>
            </a:r>
            <a:endParaRPr spc="235" dirty="0"/>
          </a:p>
        </p:txBody>
      </p:sp>
      <p:sp>
        <p:nvSpPr>
          <p:cNvPr id="26" name="object 26"/>
          <p:cNvSpPr txBox="1"/>
          <p:nvPr/>
        </p:nvSpPr>
        <p:spPr>
          <a:xfrm>
            <a:off x="1412250" y="3171784"/>
            <a:ext cx="2527935" cy="1138773"/>
          </a:xfrm>
          <a:prstGeom prst="rect">
            <a:avLst/>
          </a:prstGeom>
        </p:spPr>
        <p:txBody>
          <a:bodyPr vert="horz" wrap="square" lIns="0" tIns="0" rIns="0" bIns="0" rtlCol="0">
            <a:spAutoFit/>
          </a:bodyPr>
          <a:lstStyle/>
          <a:p>
            <a:pPr marR="5080" algn="ctr">
              <a:lnSpc>
                <a:spcPct val="100299"/>
              </a:lnSpc>
            </a:pPr>
            <a:r>
              <a:rPr lang="en-US" sz="3700" spc="-245" dirty="0" smtClean="0">
                <a:solidFill>
                  <a:srgbClr val="FFFFFF"/>
                </a:solidFill>
                <a:latin typeface="Arial"/>
                <a:cs typeface="Arial"/>
              </a:rPr>
              <a:t>cadastre number</a:t>
            </a:r>
            <a:endParaRPr sz="3700" dirty="0">
              <a:latin typeface="Arial"/>
              <a:cs typeface="Arial"/>
            </a:endParaRPr>
          </a:p>
        </p:txBody>
      </p:sp>
      <p:sp>
        <p:nvSpPr>
          <p:cNvPr id="27" name="object 27"/>
          <p:cNvSpPr txBox="1"/>
          <p:nvPr/>
        </p:nvSpPr>
        <p:spPr>
          <a:xfrm>
            <a:off x="6927851" y="3135502"/>
            <a:ext cx="1847796" cy="569387"/>
          </a:xfrm>
          <a:prstGeom prst="rect">
            <a:avLst/>
          </a:prstGeom>
        </p:spPr>
        <p:txBody>
          <a:bodyPr vert="horz" wrap="square" lIns="0" tIns="0" rIns="0" bIns="0" rtlCol="0">
            <a:spAutoFit/>
          </a:bodyPr>
          <a:lstStyle/>
          <a:p>
            <a:pPr marR="5080" algn="ctr">
              <a:lnSpc>
                <a:spcPct val="100299"/>
              </a:lnSpc>
            </a:pPr>
            <a:r>
              <a:rPr lang="en-US" sz="3700" spc="-270" dirty="0" smtClean="0">
                <a:solidFill>
                  <a:srgbClr val="FFFFFF"/>
                </a:solidFill>
                <a:latin typeface="Arial"/>
                <a:cs typeface="Arial"/>
              </a:rPr>
              <a:t>area sq m</a:t>
            </a:r>
            <a:endParaRPr sz="3700" dirty="0">
              <a:latin typeface="Arial"/>
              <a:cs typeface="Arial"/>
            </a:endParaRPr>
          </a:p>
        </p:txBody>
      </p:sp>
      <p:sp>
        <p:nvSpPr>
          <p:cNvPr id="28" name="object 28"/>
          <p:cNvSpPr txBox="1"/>
          <p:nvPr/>
        </p:nvSpPr>
        <p:spPr>
          <a:xfrm>
            <a:off x="11377824" y="3135502"/>
            <a:ext cx="3556635" cy="1138773"/>
          </a:xfrm>
          <a:prstGeom prst="rect">
            <a:avLst/>
          </a:prstGeom>
        </p:spPr>
        <p:txBody>
          <a:bodyPr vert="horz" wrap="square" lIns="0" tIns="0" rIns="0" bIns="0" rtlCol="0">
            <a:spAutoFit/>
          </a:bodyPr>
          <a:lstStyle/>
          <a:p>
            <a:pPr marR="5080" algn="ctr">
              <a:lnSpc>
                <a:spcPct val="100299"/>
              </a:lnSpc>
            </a:pPr>
            <a:r>
              <a:rPr lang="en-US" sz="3700" spc="-270" dirty="0" smtClean="0">
                <a:solidFill>
                  <a:srgbClr val="FFFFFF"/>
                </a:solidFill>
                <a:latin typeface="Arial"/>
                <a:cs typeface="Arial"/>
              </a:rPr>
              <a:t>type of permitted use</a:t>
            </a:r>
            <a:endParaRPr sz="3700" dirty="0">
              <a:latin typeface="Arial"/>
              <a:cs typeface="Arial"/>
            </a:endParaRPr>
          </a:p>
        </p:txBody>
      </p:sp>
      <p:sp>
        <p:nvSpPr>
          <p:cNvPr id="34" name="object 34"/>
          <p:cNvSpPr txBox="1"/>
          <p:nvPr/>
        </p:nvSpPr>
        <p:spPr>
          <a:xfrm>
            <a:off x="1002035" y="9390174"/>
            <a:ext cx="3082290" cy="899424"/>
          </a:xfrm>
          <a:prstGeom prst="rect">
            <a:avLst/>
          </a:prstGeom>
        </p:spPr>
        <p:txBody>
          <a:bodyPr vert="horz" wrap="square" lIns="0" tIns="0" rIns="0" bIns="0" rtlCol="0" anchor="ctr" anchorCtr="0">
            <a:noAutofit/>
          </a:bodyPr>
          <a:lstStyle/>
          <a:p>
            <a:pPr marL="12700">
              <a:lnSpc>
                <a:spcPct val="100000"/>
              </a:lnSpc>
            </a:pPr>
            <a:r>
              <a:rPr sz="3100" spc="-40" dirty="0">
                <a:solidFill>
                  <a:srgbClr val="FF6600"/>
                </a:solidFill>
                <a:latin typeface="Arial Narrow"/>
                <a:cs typeface="Arial Narrow"/>
              </a:rPr>
              <a:t>50:28:0000000:55224</a:t>
            </a:r>
            <a:endParaRPr sz="3100" dirty="0">
              <a:latin typeface="Arial Narrow"/>
              <a:cs typeface="Arial Narrow"/>
            </a:endParaRPr>
          </a:p>
        </p:txBody>
      </p:sp>
      <p:sp>
        <p:nvSpPr>
          <p:cNvPr id="35" name="object 35"/>
          <p:cNvSpPr txBox="1"/>
          <p:nvPr/>
        </p:nvSpPr>
        <p:spPr>
          <a:xfrm>
            <a:off x="11957050" y="9390174"/>
            <a:ext cx="1970463" cy="899424"/>
          </a:xfrm>
          <a:prstGeom prst="rect">
            <a:avLst/>
          </a:prstGeom>
        </p:spPr>
        <p:txBody>
          <a:bodyPr vert="horz" wrap="square" lIns="0" tIns="0" rIns="0" bIns="0" rtlCol="0" anchor="ctr" anchorCtr="0">
            <a:noAutofit/>
          </a:bodyPr>
          <a:lstStyle/>
          <a:p>
            <a:pPr marL="12700">
              <a:lnSpc>
                <a:spcPct val="100000"/>
              </a:lnSpc>
            </a:pPr>
            <a:r>
              <a:rPr lang="en-US" sz="3100" spc="-20" dirty="0" smtClean="0">
                <a:solidFill>
                  <a:srgbClr val="FF6600"/>
                </a:solidFill>
                <a:latin typeface="Arial Narrow"/>
                <a:cs typeface="Arial Narrow"/>
              </a:rPr>
              <a:t>Warehouses</a:t>
            </a:r>
            <a:endParaRPr sz="3100" dirty="0">
              <a:latin typeface="Arial Narrow"/>
              <a:cs typeface="Arial Narrow"/>
            </a:endParaRPr>
          </a:p>
        </p:txBody>
      </p:sp>
      <p:sp>
        <p:nvSpPr>
          <p:cNvPr id="36" name="object 36"/>
          <p:cNvSpPr txBox="1"/>
          <p:nvPr/>
        </p:nvSpPr>
        <p:spPr>
          <a:xfrm>
            <a:off x="16647073" y="9390174"/>
            <a:ext cx="2273935" cy="901065"/>
          </a:xfrm>
          <a:prstGeom prst="rect">
            <a:avLst/>
          </a:prstGeom>
        </p:spPr>
        <p:txBody>
          <a:bodyPr vert="horz" wrap="square" lIns="0" tIns="0" rIns="0" bIns="0" rtlCol="0" anchor="ctr" anchorCtr="0">
            <a:noAutofit/>
          </a:bodyPr>
          <a:lstStyle/>
          <a:p>
            <a:pPr marR="5080" algn="ctr">
              <a:lnSpc>
                <a:spcPct val="101099"/>
              </a:lnSpc>
            </a:pPr>
            <a:r>
              <a:rPr lang="en-US" sz="3100" spc="105" dirty="0" smtClean="0">
                <a:solidFill>
                  <a:srgbClr val="FF6600"/>
                </a:solidFill>
                <a:latin typeface="Arial Narrow"/>
                <a:cs typeface="Arial Narrow"/>
              </a:rPr>
              <a:t>Belye Stolby Micro District</a:t>
            </a:r>
            <a:endParaRPr sz="3100" dirty="0">
              <a:latin typeface="Arial Narrow"/>
              <a:cs typeface="Arial Narrow"/>
            </a:endParaRPr>
          </a:p>
        </p:txBody>
      </p:sp>
      <p:sp>
        <p:nvSpPr>
          <p:cNvPr id="37" name="object 37"/>
          <p:cNvSpPr txBox="1"/>
          <p:nvPr/>
        </p:nvSpPr>
        <p:spPr>
          <a:xfrm>
            <a:off x="1091714" y="4310557"/>
            <a:ext cx="2903220" cy="1648918"/>
          </a:xfrm>
          <a:prstGeom prst="rect">
            <a:avLst/>
          </a:prstGeom>
        </p:spPr>
        <p:txBody>
          <a:bodyPr vert="horz" wrap="square" lIns="0" tIns="0" rIns="0" bIns="0" rtlCol="0" anchor="ctr" anchorCtr="0">
            <a:noAutofit/>
          </a:bodyPr>
          <a:lstStyle/>
          <a:p>
            <a:pPr marL="12700">
              <a:lnSpc>
                <a:spcPct val="100000"/>
              </a:lnSpc>
            </a:pPr>
            <a:r>
              <a:rPr sz="3100" spc="-40" dirty="0">
                <a:solidFill>
                  <a:srgbClr val="FFFFFF"/>
                </a:solidFill>
                <a:latin typeface="Arial Narrow"/>
                <a:cs typeface="Arial Narrow"/>
              </a:rPr>
              <a:t>50:28:0100103:2074</a:t>
            </a:r>
            <a:endParaRPr sz="3100" dirty="0">
              <a:latin typeface="Arial Narrow"/>
              <a:cs typeface="Arial Narrow"/>
            </a:endParaRPr>
          </a:p>
        </p:txBody>
      </p:sp>
      <p:sp>
        <p:nvSpPr>
          <p:cNvPr id="38" name="object 38"/>
          <p:cNvSpPr txBox="1"/>
          <p:nvPr/>
        </p:nvSpPr>
        <p:spPr>
          <a:xfrm>
            <a:off x="7284615" y="4310557"/>
            <a:ext cx="819150" cy="1648918"/>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FFFF"/>
                </a:solidFill>
                <a:latin typeface="Arial Narrow"/>
                <a:cs typeface="Arial Narrow"/>
              </a:rPr>
              <a:t>9</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000</a:t>
            </a:r>
            <a:endParaRPr sz="3100" dirty="0">
              <a:latin typeface="Arial Narrow"/>
              <a:cs typeface="Arial Narrow"/>
            </a:endParaRPr>
          </a:p>
        </p:txBody>
      </p:sp>
      <p:sp>
        <p:nvSpPr>
          <p:cNvPr id="39" name="object 39"/>
          <p:cNvSpPr txBox="1"/>
          <p:nvPr/>
        </p:nvSpPr>
        <p:spPr>
          <a:xfrm>
            <a:off x="1091714" y="6154497"/>
            <a:ext cx="2903220" cy="1412538"/>
          </a:xfrm>
          <a:prstGeom prst="rect">
            <a:avLst/>
          </a:prstGeom>
        </p:spPr>
        <p:txBody>
          <a:bodyPr vert="horz" wrap="square" lIns="0" tIns="0" rIns="0" bIns="0" rtlCol="0" anchor="ctr" anchorCtr="0">
            <a:noAutofit/>
          </a:bodyPr>
          <a:lstStyle/>
          <a:p>
            <a:pPr marL="12700">
              <a:lnSpc>
                <a:spcPct val="100000"/>
              </a:lnSpc>
            </a:pPr>
            <a:r>
              <a:rPr sz="3100" spc="-40" dirty="0">
                <a:solidFill>
                  <a:srgbClr val="FF6600"/>
                </a:solidFill>
                <a:latin typeface="Arial Narrow"/>
                <a:cs typeface="Arial Narrow"/>
              </a:rPr>
              <a:t>50:28:0100103:2070</a:t>
            </a:r>
            <a:endParaRPr sz="3100" dirty="0">
              <a:latin typeface="Arial Narrow"/>
              <a:cs typeface="Arial Narrow"/>
            </a:endParaRPr>
          </a:p>
        </p:txBody>
      </p:sp>
      <p:sp>
        <p:nvSpPr>
          <p:cNvPr id="40" name="object 40"/>
          <p:cNvSpPr txBox="1"/>
          <p:nvPr/>
        </p:nvSpPr>
        <p:spPr>
          <a:xfrm>
            <a:off x="7140633" y="6154497"/>
            <a:ext cx="1106805" cy="1412537"/>
          </a:xfrm>
          <a:prstGeom prst="rect">
            <a:avLst/>
          </a:prstGeom>
        </p:spPr>
        <p:txBody>
          <a:bodyPr vert="horz" wrap="square" lIns="0" tIns="0" rIns="0" bIns="0" rtlCol="0" anchor="ctr" anchorCtr="0">
            <a:noAutofit/>
          </a:bodyPr>
          <a:lstStyle/>
          <a:p>
            <a:pPr marL="12700">
              <a:lnSpc>
                <a:spcPct val="100000"/>
              </a:lnSpc>
            </a:pPr>
            <a:r>
              <a:rPr sz="3100" spc="155" dirty="0" smtClean="0">
                <a:solidFill>
                  <a:srgbClr val="FF6600"/>
                </a:solidFill>
                <a:latin typeface="Arial Narrow"/>
                <a:cs typeface="Arial Narrow"/>
              </a:rPr>
              <a:t>10</a:t>
            </a:r>
            <a:r>
              <a:rPr lang="en-US" sz="3100" spc="-45" dirty="0" smtClean="0">
                <a:solidFill>
                  <a:srgbClr val="FF6600"/>
                </a:solidFill>
                <a:latin typeface="Arial Narrow"/>
                <a:cs typeface="Arial Narrow"/>
              </a:rPr>
              <a:t>,</a:t>
            </a:r>
            <a:r>
              <a:rPr sz="3100" spc="155" dirty="0" smtClean="0">
                <a:solidFill>
                  <a:srgbClr val="FF6600"/>
                </a:solidFill>
                <a:latin typeface="Arial Narrow"/>
                <a:cs typeface="Arial Narrow"/>
              </a:rPr>
              <a:t>000</a:t>
            </a:r>
            <a:endParaRPr sz="3100" dirty="0">
              <a:latin typeface="Arial Narrow"/>
              <a:cs typeface="Arial Narrow"/>
            </a:endParaRPr>
          </a:p>
        </p:txBody>
      </p:sp>
      <p:sp>
        <p:nvSpPr>
          <p:cNvPr id="41" name="object 41"/>
          <p:cNvSpPr txBox="1"/>
          <p:nvPr/>
        </p:nvSpPr>
        <p:spPr>
          <a:xfrm>
            <a:off x="1091712" y="7810231"/>
            <a:ext cx="2903220" cy="1273444"/>
          </a:xfrm>
          <a:prstGeom prst="rect">
            <a:avLst/>
          </a:prstGeom>
        </p:spPr>
        <p:txBody>
          <a:bodyPr vert="horz" wrap="square" lIns="0" tIns="0" rIns="0" bIns="0" rtlCol="0" anchor="ctr" anchorCtr="0">
            <a:noAutofit/>
          </a:bodyPr>
          <a:lstStyle/>
          <a:p>
            <a:pPr marL="12700">
              <a:lnSpc>
                <a:spcPct val="100000"/>
              </a:lnSpc>
            </a:pPr>
            <a:r>
              <a:rPr sz="3100" spc="-40" dirty="0">
                <a:solidFill>
                  <a:srgbClr val="FFFFFF"/>
                </a:solidFill>
                <a:latin typeface="Arial Narrow"/>
                <a:cs typeface="Arial Narrow"/>
              </a:rPr>
              <a:t>50:28:0100103:2069</a:t>
            </a:r>
            <a:endParaRPr sz="3100" dirty="0">
              <a:latin typeface="Arial Narrow"/>
              <a:cs typeface="Arial Narrow"/>
            </a:endParaRPr>
          </a:p>
        </p:txBody>
      </p:sp>
      <p:sp>
        <p:nvSpPr>
          <p:cNvPr id="42" name="object 42"/>
          <p:cNvSpPr txBox="1"/>
          <p:nvPr/>
        </p:nvSpPr>
        <p:spPr>
          <a:xfrm>
            <a:off x="7194934" y="7810231"/>
            <a:ext cx="998219" cy="1273444"/>
          </a:xfrm>
          <a:prstGeom prst="rect">
            <a:avLst/>
          </a:prstGeom>
        </p:spPr>
        <p:txBody>
          <a:bodyPr vert="horz" wrap="square" lIns="0" tIns="0" rIns="0" bIns="0" rtlCol="0" anchor="ctr" anchorCtr="0">
            <a:noAutofit/>
          </a:bodyPr>
          <a:lstStyle/>
          <a:p>
            <a:pPr marL="12700">
              <a:lnSpc>
                <a:spcPct val="100000"/>
              </a:lnSpc>
            </a:pPr>
            <a:r>
              <a:rPr sz="3100" spc="-15" dirty="0" smtClean="0">
                <a:solidFill>
                  <a:srgbClr val="FFFFFF"/>
                </a:solidFill>
                <a:latin typeface="Arial Narrow"/>
                <a:cs typeface="Arial Narrow"/>
              </a:rPr>
              <a:t>11</a:t>
            </a:r>
            <a:r>
              <a:rPr lang="en-US" sz="3100" spc="-110" dirty="0" smtClean="0">
                <a:solidFill>
                  <a:srgbClr val="FFFFFF"/>
                </a:solidFill>
                <a:latin typeface="Arial Narrow"/>
                <a:cs typeface="Arial Narrow"/>
              </a:rPr>
              <a:t>,</a:t>
            </a:r>
            <a:r>
              <a:rPr sz="3100" spc="-15" dirty="0" smtClean="0">
                <a:solidFill>
                  <a:srgbClr val="FFFFFF"/>
                </a:solidFill>
                <a:latin typeface="Arial Narrow"/>
                <a:cs typeface="Arial Narrow"/>
              </a:rPr>
              <a:t>000</a:t>
            </a:r>
            <a:endParaRPr sz="3100" dirty="0">
              <a:latin typeface="Arial Narrow"/>
              <a:cs typeface="Arial Narrow"/>
            </a:endParaRPr>
          </a:p>
        </p:txBody>
      </p:sp>
      <p:sp>
        <p:nvSpPr>
          <p:cNvPr id="43" name="object 43"/>
          <p:cNvSpPr txBox="1"/>
          <p:nvPr/>
        </p:nvSpPr>
        <p:spPr>
          <a:xfrm>
            <a:off x="10526117" y="4310557"/>
            <a:ext cx="5137150" cy="1648918"/>
          </a:xfrm>
          <a:prstGeom prst="rect">
            <a:avLst/>
          </a:prstGeom>
        </p:spPr>
        <p:txBody>
          <a:bodyPr vert="horz" wrap="square" lIns="0" tIns="0" rIns="0" bIns="0" rtlCol="0" anchor="ctr" anchorCtr="0">
            <a:noAutofit/>
          </a:bodyPr>
          <a:lstStyle/>
          <a:p>
            <a:pPr marL="12065" marR="5080" indent="-635" algn="ctr">
              <a:lnSpc>
                <a:spcPct val="101099"/>
              </a:lnSpc>
            </a:pPr>
            <a:r>
              <a:rPr lang="en-US" sz="3100" dirty="0" smtClean="0">
                <a:solidFill>
                  <a:srgbClr val="FFFFFF"/>
                </a:solidFill>
                <a:latin typeface="Arial Narrow"/>
                <a:cs typeface="Arial Narrow"/>
              </a:rPr>
              <a:t>Markets;</a:t>
            </a:r>
            <a:r>
              <a:rPr lang="en-US" sz="3100" spc="-105" dirty="0" smtClean="0">
                <a:solidFill>
                  <a:srgbClr val="FFFFFF"/>
                </a:solidFill>
                <a:latin typeface="Arial Narrow"/>
                <a:cs typeface="Arial Narrow"/>
              </a:rPr>
              <a:t> </a:t>
            </a:r>
            <a:r>
              <a:rPr lang="en-US" sz="3100" spc="80" dirty="0" smtClean="0">
                <a:solidFill>
                  <a:srgbClr val="FFFFFF"/>
                </a:solidFill>
                <a:latin typeface="Arial Narrow"/>
                <a:cs typeface="Arial Narrow"/>
              </a:rPr>
              <a:t>shops;</a:t>
            </a:r>
            <a:r>
              <a:rPr lang="en-US" sz="3100" spc="40" dirty="0" smtClean="0">
                <a:solidFill>
                  <a:srgbClr val="FFFFFF"/>
                </a:solidFill>
                <a:latin typeface="Arial Narrow"/>
                <a:cs typeface="Arial Narrow"/>
              </a:rPr>
              <a:t> </a:t>
            </a:r>
            <a:r>
              <a:rPr lang="en-US" sz="3100" spc="70" dirty="0" smtClean="0">
                <a:solidFill>
                  <a:srgbClr val="FFFFFF"/>
                </a:solidFill>
                <a:latin typeface="Arial Narrow"/>
                <a:cs typeface="Arial Narrow"/>
              </a:rPr>
              <a:t>public catering</a:t>
            </a:r>
            <a:r>
              <a:rPr lang="en-US" sz="3100" spc="35" dirty="0" smtClean="0">
                <a:solidFill>
                  <a:srgbClr val="FFFFFF"/>
                </a:solidFill>
                <a:latin typeface="Arial Narrow"/>
                <a:cs typeface="Arial Narrow"/>
              </a:rPr>
              <a:t>;</a:t>
            </a:r>
            <a:r>
              <a:rPr lang="en-US" sz="3100" spc="20" dirty="0" smtClean="0">
                <a:solidFill>
                  <a:srgbClr val="FFFFFF"/>
                </a:solidFill>
                <a:latin typeface="Arial Narrow"/>
                <a:cs typeface="Arial Narrow"/>
              </a:rPr>
              <a:t> </a:t>
            </a:r>
            <a:r>
              <a:rPr lang="en-US" sz="3100" spc="55" dirty="0" smtClean="0">
                <a:solidFill>
                  <a:srgbClr val="FFFFFF"/>
                </a:solidFill>
                <a:latin typeface="Arial Narrow"/>
                <a:cs typeface="Arial Narrow"/>
              </a:rPr>
              <a:t>motorway service facilities</a:t>
            </a:r>
            <a:endParaRPr sz="3100" dirty="0">
              <a:latin typeface="Arial Narrow"/>
              <a:cs typeface="Arial Narrow"/>
            </a:endParaRPr>
          </a:p>
        </p:txBody>
      </p:sp>
      <p:sp>
        <p:nvSpPr>
          <p:cNvPr id="44" name="object 44"/>
          <p:cNvSpPr txBox="1"/>
          <p:nvPr/>
        </p:nvSpPr>
        <p:spPr>
          <a:xfrm>
            <a:off x="16647425" y="4353531"/>
            <a:ext cx="2273935" cy="1605944"/>
          </a:xfrm>
          <a:prstGeom prst="rect">
            <a:avLst/>
          </a:prstGeom>
        </p:spPr>
        <p:txBody>
          <a:bodyPr vert="horz" wrap="square" lIns="0" tIns="0" rIns="0" bIns="0" rtlCol="0" anchor="ctr" anchorCtr="0">
            <a:noAutofit/>
          </a:bodyPr>
          <a:lstStyle/>
          <a:p>
            <a:pPr marR="5080" algn="ctr">
              <a:lnSpc>
                <a:spcPct val="101099"/>
              </a:lnSpc>
            </a:pPr>
            <a:r>
              <a:rPr lang="en-US" sz="3100" spc="105" dirty="0" smtClean="0">
                <a:solidFill>
                  <a:srgbClr val="FFFFFF"/>
                </a:solidFill>
                <a:latin typeface="Arial Narrow"/>
                <a:cs typeface="Arial Narrow"/>
              </a:rPr>
              <a:t>Belye Stolby Micro District</a:t>
            </a:r>
            <a:endParaRPr sz="3100" dirty="0">
              <a:latin typeface="Arial Narrow"/>
              <a:cs typeface="Arial Narrow"/>
            </a:endParaRPr>
          </a:p>
        </p:txBody>
      </p:sp>
      <p:sp>
        <p:nvSpPr>
          <p:cNvPr id="45" name="object 45"/>
          <p:cNvSpPr txBox="1"/>
          <p:nvPr/>
        </p:nvSpPr>
        <p:spPr>
          <a:xfrm>
            <a:off x="10526117" y="6154498"/>
            <a:ext cx="5137150" cy="1412536"/>
          </a:xfrm>
          <a:prstGeom prst="rect">
            <a:avLst/>
          </a:prstGeom>
        </p:spPr>
        <p:txBody>
          <a:bodyPr vert="horz" wrap="square" lIns="0" tIns="0" rIns="0" bIns="0" rtlCol="0" anchor="ctr" anchorCtr="0">
            <a:noAutofit/>
          </a:bodyPr>
          <a:lstStyle/>
          <a:p>
            <a:pPr marL="12065" marR="5080" indent="-635" algn="ctr">
              <a:lnSpc>
                <a:spcPct val="101099"/>
              </a:lnSpc>
            </a:pPr>
            <a:r>
              <a:rPr lang="en-US" sz="3100" dirty="0" smtClean="0">
                <a:solidFill>
                  <a:srgbClr val="FF6600"/>
                </a:solidFill>
                <a:latin typeface="Arial Narrow"/>
                <a:cs typeface="Arial Narrow"/>
              </a:rPr>
              <a:t>Markets; shops; public catering; motorway service facilities</a:t>
            </a:r>
            <a:endParaRPr sz="3100" dirty="0">
              <a:latin typeface="Arial Narrow"/>
              <a:cs typeface="Arial Narrow"/>
            </a:endParaRPr>
          </a:p>
        </p:txBody>
      </p:sp>
      <p:sp>
        <p:nvSpPr>
          <p:cNvPr id="46" name="object 46"/>
          <p:cNvSpPr txBox="1"/>
          <p:nvPr/>
        </p:nvSpPr>
        <p:spPr>
          <a:xfrm>
            <a:off x="16638719" y="6154498"/>
            <a:ext cx="2273935" cy="1412536"/>
          </a:xfrm>
          <a:prstGeom prst="rect">
            <a:avLst/>
          </a:prstGeom>
        </p:spPr>
        <p:txBody>
          <a:bodyPr vert="horz" wrap="square" lIns="0" tIns="0" rIns="0" bIns="0" rtlCol="0" anchor="ctr" anchorCtr="0">
            <a:noAutofit/>
          </a:bodyPr>
          <a:lstStyle/>
          <a:p>
            <a:pPr marR="5080" algn="ctr">
              <a:lnSpc>
                <a:spcPct val="101099"/>
              </a:lnSpc>
            </a:pPr>
            <a:r>
              <a:rPr lang="en-US" sz="3100" spc="105" dirty="0" smtClean="0">
                <a:solidFill>
                  <a:srgbClr val="FF6600"/>
                </a:solidFill>
                <a:latin typeface="Arial Narrow"/>
                <a:cs typeface="Arial Narrow"/>
              </a:rPr>
              <a:t>Belye Stolby Micro District</a:t>
            </a:r>
            <a:endParaRPr sz="3100" dirty="0">
              <a:latin typeface="Arial Narrow"/>
              <a:cs typeface="Arial Narrow"/>
            </a:endParaRPr>
          </a:p>
        </p:txBody>
      </p:sp>
      <p:sp>
        <p:nvSpPr>
          <p:cNvPr id="47" name="object 47"/>
          <p:cNvSpPr txBox="1"/>
          <p:nvPr/>
        </p:nvSpPr>
        <p:spPr>
          <a:xfrm>
            <a:off x="10274941" y="7810232"/>
            <a:ext cx="5554980" cy="1349644"/>
          </a:xfrm>
          <a:prstGeom prst="rect">
            <a:avLst/>
          </a:prstGeom>
        </p:spPr>
        <p:txBody>
          <a:bodyPr vert="horz" wrap="square" lIns="0" tIns="0" rIns="0" bIns="0" rtlCol="0" anchor="ctr" anchorCtr="0">
            <a:noAutofit/>
          </a:bodyPr>
          <a:lstStyle/>
          <a:p>
            <a:pPr marL="12700" marR="5080" algn="ctr">
              <a:lnSpc>
                <a:spcPct val="101099"/>
              </a:lnSpc>
            </a:pPr>
            <a:r>
              <a:rPr lang="en-US" sz="3100" dirty="0" smtClean="0">
                <a:solidFill>
                  <a:srgbClr val="FFFFFF"/>
                </a:solidFill>
                <a:latin typeface="Arial Narrow"/>
                <a:cs typeface="Arial Narrow"/>
              </a:rPr>
              <a:t>Retailing facilities (shopping centers, shopping malls</a:t>
            </a:r>
            <a:r>
              <a:rPr sz="3100" spc="25" dirty="0" smtClean="0">
                <a:solidFill>
                  <a:srgbClr val="FFFFFF"/>
                </a:solidFill>
                <a:latin typeface="Arial Narrow"/>
                <a:cs typeface="Arial Narrow"/>
              </a:rPr>
              <a:t>)</a:t>
            </a:r>
            <a:endParaRPr sz="3100" dirty="0">
              <a:latin typeface="Arial Narrow"/>
              <a:cs typeface="Arial Narrow"/>
            </a:endParaRPr>
          </a:p>
        </p:txBody>
      </p:sp>
      <p:sp>
        <p:nvSpPr>
          <p:cNvPr id="48" name="object 48"/>
          <p:cNvSpPr txBox="1"/>
          <p:nvPr/>
        </p:nvSpPr>
        <p:spPr>
          <a:xfrm>
            <a:off x="16647425" y="7810231"/>
            <a:ext cx="2273935" cy="1273444"/>
          </a:xfrm>
          <a:prstGeom prst="rect">
            <a:avLst/>
          </a:prstGeom>
        </p:spPr>
        <p:txBody>
          <a:bodyPr vert="horz" wrap="square" lIns="0" tIns="0" rIns="0" bIns="0" rtlCol="0" anchor="ctr" anchorCtr="0">
            <a:noAutofit/>
          </a:bodyPr>
          <a:lstStyle/>
          <a:p>
            <a:pPr marR="5080" algn="ctr">
              <a:lnSpc>
                <a:spcPct val="101099"/>
              </a:lnSpc>
            </a:pPr>
            <a:r>
              <a:rPr lang="en-US" sz="3100" spc="105" dirty="0" smtClean="0">
                <a:solidFill>
                  <a:srgbClr val="FFFFFF"/>
                </a:solidFill>
                <a:latin typeface="Arial Narrow"/>
                <a:cs typeface="Arial Narrow"/>
              </a:rPr>
              <a:t>Belye Stolby Micro District</a:t>
            </a:r>
            <a:endParaRPr sz="3100" dirty="0">
              <a:latin typeface="Arial Narrow"/>
              <a:cs typeface="Arial Narrow"/>
            </a:endParaRPr>
          </a:p>
        </p:txBody>
      </p:sp>
      <p:sp>
        <p:nvSpPr>
          <p:cNvPr id="49" name="object 49"/>
          <p:cNvSpPr txBox="1"/>
          <p:nvPr/>
        </p:nvSpPr>
        <p:spPr>
          <a:xfrm>
            <a:off x="6927850" y="9390174"/>
            <a:ext cx="1504224" cy="899424"/>
          </a:xfrm>
          <a:prstGeom prst="rect">
            <a:avLst/>
          </a:prstGeom>
        </p:spPr>
        <p:txBody>
          <a:bodyPr vert="horz" wrap="square" lIns="0" tIns="0" rIns="0" bIns="0" rtlCol="0" anchor="ctr" anchorCtr="0">
            <a:noAutofit/>
          </a:bodyPr>
          <a:lstStyle/>
          <a:p>
            <a:pPr marL="12700">
              <a:lnSpc>
                <a:spcPct val="100000"/>
              </a:lnSpc>
            </a:pPr>
            <a:r>
              <a:rPr sz="3100" spc="155" dirty="0" smtClean="0">
                <a:solidFill>
                  <a:srgbClr val="FF6600"/>
                </a:solidFill>
                <a:latin typeface="Arial Narrow"/>
                <a:cs typeface="Arial Narrow"/>
              </a:rPr>
              <a:t>108</a:t>
            </a:r>
            <a:r>
              <a:rPr lang="en-US" sz="3100" spc="155" dirty="0" smtClean="0">
                <a:solidFill>
                  <a:srgbClr val="FF6600"/>
                </a:solidFill>
                <a:latin typeface="Arial Narrow"/>
                <a:cs typeface="Arial Narrow"/>
              </a:rPr>
              <a:t>,</a:t>
            </a:r>
            <a:r>
              <a:rPr sz="3100" spc="155" dirty="0" smtClean="0">
                <a:solidFill>
                  <a:srgbClr val="FF6600"/>
                </a:solidFill>
                <a:latin typeface="Arial Narrow"/>
                <a:cs typeface="Arial Narrow"/>
              </a:rPr>
              <a:t>895</a:t>
            </a:r>
            <a:endParaRPr sz="3100" dirty="0">
              <a:latin typeface="Arial Narrow"/>
              <a:cs typeface="Arial Narrow"/>
            </a:endParaRPr>
          </a:p>
        </p:txBody>
      </p:sp>
      <p:sp>
        <p:nvSpPr>
          <p:cNvPr id="51" name="object 51"/>
          <p:cNvSpPr/>
          <p:nvPr/>
        </p:nvSpPr>
        <p:spPr>
          <a:xfrm>
            <a:off x="0" y="11298566"/>
            <a:ext cx="20104099" cy="9989"/>
          </a:xfrm>
          <a:prstGeom prst="rect">
            <a:avLst/>
          </a:prstGeom>
          <a:blipFill>
            <a:blip r:embed="rId4" cstate="print"/>
            <a:stretch>
              <a:fillRect/>
            </a:stretch>
          </a:blipFill>
        </p:spPr>
        <p:txBody>
          <a:bodyPr wrap="square" lIns="0" tIns="0" rIns="0" bIns="0" rtlCol="0"/>
          <a:lstStyle/>
          <a:p>
            <a:endParaRPr dirty="0"/>
          </a:p>
        </p:txBody>
      </p:sp>
      <p:sp>
        <p:nvSpPr>
          <p:cNvPr id="52" name="object 52"/>
          <p:cNvSpPr/>
          <p:nvPr/>
        </p:nvSpPr>
        <p:spPr>
          <a:xfrm>
            <a:off x="691" y="11298566"/>
            <a:ext cx="20095105" cy="9989"/>
          </a:xfrm>
          <a:prstGeom prst="rect">
            <a:avLst/>
          </a:prstGeom>
          <a:blipFill>
            <a:blip r:embed="rId5" cstate="print"/>
            <a:stretch>
              <a:fillRect/>
            </a:stretch>
          </a:blipFill>
        </p:spPr>
        <p:txBody>
          <a:bodyPr wrap="square" lIns="0" tIns="0" rIns="0" bIns="0" rtlCol="0"/>
          <a:lstStyle/>
          <a:p>
            <a:endParaRPr dirty="0"/>
          </a:p>
        </p:txBody>
      </p:sp>
      <p:sp>
        <p:nvSpPr>
          <p:cNvPr id="53" name="object 53"/>
          <p:cNvSpPr/>
          <p:nvPr/>
        </p:nvSpPr>
        <p:spPr>
          <a:xfrm>
            <a:off x="0" y="11303561"/>
            <a:ext cx="20103465" cy="0"/>
          </a:xfrm>
          <a:custGeom>
            <a:avLst/>
            <a:gdLst/>
            <a:ahLst/>
            <a:cxnLst/>
            <a:rect l="l" t="t" r="r" b="b"/>
            <a:pathLst>
              <a:path w="20103465">
                <a:moveTo>
                  <a:pt x="0" y="0"/>
                </a:moveTo>
                <a:lnTo>
                  <a:pt x="20103408" y="0"/>
                </a:lnTo>
              </a:path>
            </a:pathLst>
          </a:custGeom>
          <a:ln w="11259">
            <a:solidFill>
              <a:srgbClr val="000000"/>
            </a:solidFill>
          </a:ln>
        </p:spPr>
        <p:txBody>
          <a:bodyPr wrap="square" lIns="0" tIns="0" rIns="0" bIns="0" rtlCol="0"/>
          <a:lstStyle/>
          <a:p>
            <a:endParaRPr dirty="0"/>
          </a:p>
        </p:txBody>
      </p:sp>
      <p:sp>
        <p:nvSpPr>
          <p:cNvPr id="55" name="object 45"/>
          <p:cNvSpPr txBox="1"/>
          <p:nvPr/>
        </p:nvSpPr>
        <p:spPr>
          <a:xfrm>
            <a:off x="17214850" y="3135600"/>
            <a:ext cx="1612673" cy="569387"/>
          </a:xfrm>
          <a:prstGeom prst="rect">
            <a:avLst/>
          </a:prstGeom>
        </p:spPr>
        <p:txBody>
          <a:bodyPr vert="horz" wrap="square" lIns="0" tIns="0" rIns="0" bIns="0" rtlCol="0">
            <a:spAutoFit/>
          </a:bodyPr>
          <a:lstStyle/>
          <a:p>
            <a:pPr marL="12700">
              <a:lnSpc>
                <a:spcPct val="100000"/>
              </a:lnSpc>
            </a:pPr>
            <a:r>
              <a:rPr lang="en-US" sz="3700" spc="-285" dirty="0" smtClean="0">
                <a:solidFill>
                  <a:srgbClr val="FFFFFF"/>
                </a:solidFill>
                <a:latin typeface="Arial"/>
                <a:cs typeface="Arial"/>
              </a:rPr>
              <a:t>address</a:t>
            </a:r>
            <a:endParaRPr sz="370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184150">
              <a:lnSpc>
                <a:spcPct val="100000"/>
              </a:lnSpc>
            </a:pPr>
            <a:r>
              <a:rPr lang="en-US" spc="225" dirty="0" smtClean="0"/>
              <a:t>SUPPORT INFRASTRUCTURE ORGANIZATIONS</a:t>
            </a:r>
            <a:endParaRPr spc="215" dirty="0"/>
          </a:p>
        </p:txBody>
      </p:sp>
      <p:sp>
        <p:nvSpPr>
          <p:cNvPr id="6" name="object 6"/>
          <p:cNvSpPr/>
          <p:nvPr/>
        </p:nvSpPr>
        <p:spPr>
          <a:xfrm>
            <a:off x="993858" y="2405324"/>
            <a:ext cx="5020310" cy="5020310"/>
          </a:xfrm>
          <a:custGeom>
            <a:avLst/>
            <a:gdLst/>
            <a:ahLst/>
            <a:cxnLst/>
            <a:rect l="l" t="t" r="r" b="b"/>
            <a:pathLst>
              <a:path w="5020310" h="5020309">
                <a:moveTo>
                  <a:pt x="5020203" y="2510112"/>
                </a:moveTo>
                <a:lnTo>
                  <a:pt x="5011882" y="2715979"/>
                </a:lnTo>
                <a:lnTo>
                  <a:pt x="4987350" y="2917264"/>
                </a:lnTo>
                <a:lnTo>
                  <a:pt x="4947253" y="3113319"/>
                </a:lnTo>
                <a:lnTo>
                  <a:pt x="4892236" y="3303499"/>
                </a:lnTo>
                <a:lnTo>
                  <a:pt x="4822947" y="3487157"/>
                </a:lnTo>
                <a:lnTo>
                  <a:pt x="4740030" y="3663649"/>
                </a:lnTo>
                <a:lnTo>
                  <a:pt x="4644132" y="3832327"/>
                </a:lnTo>
                <a:lnTo>
                  <a:pt x="4535899" y="3992546"/>
                </a:lnTo>
                <a:lnTo>
                  <a:pt x="4415977" y="4143660"/>
                </a:lnTo>
                <a:lnTo>
                  <a:pt x="4285012" y="4285022"/>
                </a:lnTo>
                <a:lnTo>
                  <a:pt x="4143649" y="4415988"/>
                </a:lnTo>
                <a:lnTo>
                  <a:pt x="3992535" y="4535910"/>
                </a:lnTo>
                <a:lnTo>
                  <a:pt x="3832316" y="4644143"/>
                </a:lnTo>
                <a:lnTo>
                  <a:pt x="3663638" y="4740041"/>
                </a:lnTo>
                <a:lnTo>
                  <a:pt x="3487147" y="4822957"/>
                </a:lnTo>
                <a:lnTo>
                  <a:pt x="3303488" y="4892247"/>
                </a:lnTo>
                <a:lnTo>
                  <a:pt x="3113308" y="4947263"/>
                </a:lnTo>
                <a:lnTo>
                  <a:pt x="2917253" y="4987360"/>
                </a:lnTo>
                <a:lnTo>
                  <a:pt x="2715969" y="5011892"/>
                </a:lnTo>
                <a:lnTo>
                  <a:pt x="2510101" y="5020213"/>
                </a:lnTo>
                <a:lnTo>
                  <a:pt x="2304233" y="5011892"/>
                </a:lnTo>
                <a:lnTo>
                  <a:pt x="2102949" y="4987360"/>
                </a:lnTo>
                <a:lnTo>
                  <a:pt x="1906894" y="4947263"/>
                </a:lnTo>
                <a:lnTo>
                  <a:pt x="1716714" y="4892247"/>
                </a:lnTo>
                <a:lnTo>
                  <a:pt x="1533055" y="4822957"/>
                </a:lnTo>
                <a:lnTo>
                  <a:pt x="1356564" y="4740041"/>
                </a:lnTo>
                <a:lnTo>
                  <a:pt x="1187886" y="4644143"/>
                </a:lnTo>
                <a:lnTo>
                  <a:pt x="1027667" y="4535910"/>
                </a:lnTo>
                <a:lnTo>
                  <a:pt x="876553" y="4415988"/>
                </a:lnTo>
                <a:lnTo>
                  <a:pt x="735190" y="4285022"/>
                </a:lnTo>
                <a:lnTo>
                  <a:pt x="604225" y="4143660"/>
                </a:lnTo>
                <a:lnTo>
                  <a:pt x="484303" y="3992546"/>
                </a:lnTo>
                <a:lnTo>
                  <a:pt x="376070" y="3832327"/>
                </a:lnTo>
                <a:lnTo>
                  <a:pt x="280172" y="3663649"/>
                </a:lnTo>
                <a:lnTo>
                  <a:pt x="197255" y="3487157"/>
                </a:lnTo>
                <a:lnTo>
                  <a:pt x="127966" y="3303499"/>
                </a:lnTo>
                <a:lnTo>
                  <a:pt x="72950" y="3113319"/>
                </a:lnTo>
                <a:lnTo>
                  <a:pt x="32852" y="2917264"/>
                </a:lnTo>
                <a:lnTo>
                  <a:pt x="8320" y="2715979"/>
                </a:lnTo>
                <a:lnTo>
                  <a:pt x="0" y="2510112"/>
                </a:lnTo>
                <a:lnTo>
                  <a:pt x="8320" y="2304242"/>
                </a:lnTo>
                <a:lnTo>
                  <a:pt x="32852" y="2102957"/>
                </a:lnTo>
                <a:lnTo>
                  <a:pt x="72950" y="1906900"/>
                </a:lnTo>
                <a:lnTo>
                  <a:pt x="127966" y="1716719"/>
                </a:lnTo>
                <a:lnTo>
                  <a:pt x="197255" y="1533060"/>
                </a:lnTo>
                <a:lnTo>
                  <a:pt x="280172" y="1356568"/>
                </a:lnTo>
                <a:lnTo>
                  <a:pt x="376070" y="1187889"/>
                </a:lnTo>
                <a:lnTo>
                  <a:pt x="484303" y="1027669"/>
                </a:lnTo>
                <a:lnTo>
                  <a:pt x="604225" y="876555"/>
                </a:lnTo>
                <a:lnTo>
                  <a:pt x="735190" y="735192"/>
                </a:lnTo>
                <a:lnTo>
                  <a:pt x="876553" y="604226"/>
                </a:lnTo>
                <a:lnTo>
                  <a:pt x="1027667" y="484304"/>
                </a:lnTo>
                <a:lnTo>
                  <a:pt x="1187886" y="376070"/>
                </a:lnTo>
                <a:lnTo>
                  <a:pt x="1356564" y="280172"/>
                </a:lnTo>
                <a:lnTo>
                  <a:pt x="1533055" y="197256"/>
                </a:lnTo>
                <a:lnTo>
                  <a:pt x="1716714" y="127966"/>
                </a:lnTo>
                <a:lnTo>
                  <a:pt x="1906894" y="72950"/>
                </a:lnTo>
                <a:lnTo>
                  <a:pt x="2102949" y="32852"/>
                </a:lnTo>
                <a:lnTo>
                  <a:pt x="2304233" y="8320"/>
                </a:lnTo>
                <a:lnTo>
                  <a:pt x="2510101" y="0"/>
                </a:lnTo>
                <a:lnTo>
                  <a:pt x="2715969" y="8320"/>
                </a:lnTo>
                <a:lnTo>
                  <a:pt x="2917253" y="32852"/>
                </a:lnTo>
                <a:lnTo>
                  <a:pt x="3113308" y="72950"/>
                </a:lnTo>
                <a:lnTo>
                  <a:pt x="3303488" y="127966"/>
                </a:lnTo>
                <a:lnTo>
                  <a:pt x="3487147" y="197256"/>
                </a:lnTo>
                <a:lnTo>
                  <a:pt x="3663638" y="280172"/>
                </a:lnTo>
                <a:lnTo>
                  <a:pt x="3832316" y="376070"/>
                </a:lnTo>
                <a:lnTo>
                  <a:pt x="3992535" y="484304"/>
                </a:lnTo>
                <a:lnTo>
                  <a:pt x="4143649" y="604226"/>
                </a:lnTo>
                <a:lnTo>
                  <a:pt x="4285012" y="735192"/>
                </a:lnTo>
                <a:lnTo>
                  <a:pt x="4415977" y="876555"/>
                </a:lnTo>
                <a:lnTo>
                  <a:pt x="4535899" y="1027669"/>
                </a:lnTo>
                <a:lnTo>
                  <a:pt x="4644132" y="1187889"/>
                </a:lnTo>
                <a:lnTo>
                  <a:pt x="4740030" y="1356568"/>
                </a:lnTo>
                <a:lnTo>
                  <a:pt x="4822947" y="1533060"/>
                </a:lnTo>
                <a:lnTo>
                  <a:pt x="4892236" y="1716719"/>
                </a:lnTo>
                <a:lnTo>
                  <a:pt x="4947253" y="1906900"/>
                </a:lnTo>
                <a:lnTo>
                  <a:pt x="4987350" y="2102957"/>
                </a:lnTo>
                <a:lnTo>
                  <a:pt x="5011882" y="2304242"/>
                </a:lnTo>
                <a:lnTo>
                  <a:pt x="5020203" y="2510112"/>
                </a:lnTo>
                <a:close/>
              </a:path>
            </a:pathLst>
          </a:custGeom>
          <a:ln w="41883">
            <a:solidFill>
              <a:srgbClr val="FF6600"/>
            </a:solidFill>
          </a:ln>
        </p:spPr>
        <p:txBody>
          <a:bodyPr wrap="square" lIns="0" tIns="0" rIns="0" bIns="0" rtlCol="0"/>
          <a:lstStyle/>
          <a:p>
            <a:endParaRPr dirty="0"/>
          </a:p>
        </p:txBody>
      </p:sp>
      <p:sp>
        <p:nvSpPr>
          <p:cNvPr id="7" name="object 7"/>
          <p:cNvSpPr txBox="1"/>
          <p:nvPr/>
        </p:nvSpPr>
        <p:spPr>
          <a:xfrm>
            <a:off x="1320915" y="3849377"/>
            <a:ext cx="4366260" cy="1507016"/>
          </a:xfrm>
          <a:prstGeom prst="rect">
            <a:avLst/>
          </a:prstGeom>
        </p:spPr>
        <p:txBody>
          <a:bodyPr vert="horz" wrap="square" lIns="0" tIns="0" rIns="0" bIns="0" rtlCol="0">
            <a:spAutoFit/>
          </a:bodyPr>
          <a:lstStyle/>
          <a:p>
            <a:pPr algn="ctr">
              <a:lnSpc>
                <a:spcPts val="3960"/>
              </a:lnSpc>
            </a:pPr>
            <a:r>
              <a:rPr lang="en-US" sz="3300" spc="-390" dirty="0" smtClean="0">
                <a:solidFill>
                  <a:srgbClr val="FFFFFF"/>
                </a:solidFill>
                <a:latin typeface="Arial"/>
                <a:cs typeface="Arial"/>
              </a:rPr>
              <a:t>Chamber of Commerce and Industry of the Domodedovo Urban District Union</a:t>
            </a:r>
            <a:endParaRPr sz="3300" dirty="0">
              <a:latin typeface="Arial"/>
              <a:cs typeface="Arial"/>
            </a:endParaRPr>
          </a:p>
        </p:txBody>
      </p:sp>
      <p:sp>
        <p:nvSpPr>
          <p:cNvPr id="8" name="object 8"/>
          <p:cNvSpPr/>
          <p:nvPr/>
        </p:nvSpPr>
        <p:spPr>
          <a:xfrm>
            <a:off x="7543591" y="2405324"/>
            <a:ext cx="5020310" cy="5020310"/>
          </a:xfrm>
          <a:custGeom>
            <a:avLst/>
            <a:gdLst/>
            <a:ahLst/>
            <a:cxnLst/>
            <a:rect l="l" t="t" r="r" b="b"/>
            <a:pathLst>
              <a:path w="5020309" h="5020309">
                <a:moveTo>
                  <a:pt x="5020203" y="2510112"/>
                </a:moveTo>
                <a:lnTo>
                  <a:pt x="5011882" y="2715979"/>
                </a:lnTo>
                <a:lnTo>
                  <a:pt x="4987350" y="2917264"/>
                </a:lnTo>
                <a:lnTo>
                  <a:pt x="4947253" y="3113319"/>
                </a:lnTo>
                <a:lnTo>
                  <a:pt x="4892236" y="3303499"/>
                </a:lnTo>
                <a:lnTo>
                  <a:pt x="4822947" y="3487157"/>
                </a:lnTo>
                <a:lnTo>
                  <a:pt x="4740030" y="3663649"/>
                </a:lnTo>
                <a:lnTo>
                  <a:pt x="4644132" y="3832327"/>
                </a:lnTo>
                <a:lnTo>
                  <a:pt x="4535899" y="3992546"/>
                </a:lnTo>
                <a:lnTo>
                  <a:pt x="4415977" y="4143660"/>
                </a:lnTo>
                <a:lnTo>
                  <a:pt x="4285012" y="4285022"/>
                </a:lnTo>
                <a:lnTo>
                  <a:pt x="4143649" y="4415988"/>
                </a:lnTo>
                <a:lnTo>
                  <a:pt x="3992535" y="4535910"/>
                </a:lnTo>
                <a:lnTo>
                  <a:pt x="3832316" y="4644143"/>
                </a:lnTo>
                <a:lnTo>
                  <a:pt x="3663638" y="4740041"/>
                </a:lnTo>
                <a:lnTo>
                  <a:pt x="3487147" y="4822957"/>
                </a:lnTo>
                <a:lnTo>
                  <a:pt x="3303488" y="4892247"/>
                </a:lnTo>
                <a:lnTo>
                  <a:pt x="3113308" y="4947263"/>
                </a:lnTo>
                <a:lnTo>
                  <a:pt x="2917253" y="4987360"/>
                </a:lnTo>
                <a:lnTo>
                  <a:pt x="2715969" y="5011892"/>
                </a:lnTo>
                <a:lnTo>
                  <a:pt x="2510101" y="5020213"/>
                </a:lnTo>
                <a:lnTo>
                  <a:pt x="2304233" y="5011892"/>
                </a:lnTo>
                <a:lnTo>
                  <a:pt x="2102949" y="4987360"/>
                </a:lnTo>
                <a:lnTo>
                  <a:pt x="1906894" y="4947263"/>
                </a:lnTo>
                <a:lnTo>
                  <a:pt x="1716714" y="4892247"/>
                </a:lnTo>
                <a:lnTo>
                  <a:pt x="1533055" y="4822957"/>
                </a:lnTo>
                <a:lnTo>
                  <a:pt x="1356564" y="4740041"/>
                </a:lnTo>
                <a:lnTo>
                  <a:pt x="1187886" y="4644143"/>
                </a:lnTo>
                <a:lnTo>
                  <a:pt x="1027667" y="4535910"/>
                </a:lnTo>
                <a:lnTo>
                  <a:pt x="876553" y="4415988"/>
                </a:lnTo>
                <a:lnTo>
                  <a:pt x="735190" y="4285022"/>
                </a:lnTo>
                <a:lnTo>
                  <a:pt x="604225" y="4143660"/>
                </a:lnTo>
                <a:lnTo>
                  <a:pt x="484303" y="3992546"/>
                </a:lnTo>
                <a:lnTo>
                  <a:pt x="376070" y="3832327"/>
                </a:lnTo>
                <a:lnTo>
                  <a:pt x="280172" y="3663649"/>
                </a:lnTo>
                <a:lnTo>
                  <a:pt x="197255" y="3487157"/>
                </a:lnTo>
                <a:lnTo>
                  <a:pt x="127966" y="3303499"/>
                </a:lnTo>
                <a:lnTo>
                  <a:pt x="72950" y="3113319"/>
                </a:lnTo>
                <a:lnTo>
                  <a:pt x="32852" y="2917264"/>
                </a:lnTo>
                <a:lnTo>
                  <a:pt x="8320" y="2715979"/>
                </a:lnTo>
                <a:lnTo>
                  <a:pt x="0" y="2510112"/>
                </a:lnTo>
                <a:lnTo>
                  <a:pt x="8320" y="2304242"/>
                </a:lnTo>
                <a:lnTo>
                  <a:pt x="32852" y="2102957"/>
                </a:lnTo>
                <a:lnTo>
                  <a:pt x="72950" y="1906900"/>
                </a:lnTo>
                <a:lnTo>
                  <a:pt x="127966" y="1716719"/>
                </a:lnTo>
                <a:lnTo>
                  <a:pt x="197255" y="1533060"/>
                </a:lnTo>
                <a:lnTo>
                  <a:pt x="280172" y="1356568"/>
                </a:lnTo>
                <a:lnTo>
                  <a:pt x="376070" y="1187889"/>
                </a:lnTo>
                <a:lnTo>
                  <a:pt x="484303" y="1027669"/>
                </a:lnTo>
                <a:lnTo>
                  <a:pt x="604225" y="876555"/>
                </a:lnTo>
                <a:lnTo>
                  <a:pt x="735190" y="735192"/>
                </a:lnTo>
                <a:lnTo>
                  <a:pt x="876553" y="604226"/>
                </a:lnTo>
                <a:lnTo>
                  <a:pt x="1027667" y="484304"/>
                </a:lnTo>
                <a:lnTo>
                  <a:pt x="1187886" y="376070"/>
                </a:lnTo>
                <a:lnTo>
                  <a:pt x="1356564" y="280172"/>
                </a:lnTo>
                <a:lnTo>
                  <a:pt x="1533055" y="197256"/>
                </a:lnTo>
                <a:lnTo>
                  <a:pt x="1716714" y="127966"/>
                </a:lnTo>
                <a:lnTo>
                  <a:pt x="1906894" y="72950"/>
                </a:lnTo>
                <a:lnTo>
                  <a:pt x="2102949" y="32852"/>
                </a:lnTo>
                <a:lnTo>
                  <a:pt x="2304233" y="8320"/>
                </a:lnTo>
                <a:lnTo>
                  <a:pt x="2510101" y="0"/>
                </a:lnTo>
                <a:lnTo>
                  <a:pt x="2715969" y="8320"/>
                </a:lnTo>
                <a:lnTo>
                  <a:pt x="2917253" y="32852"/>
                </a:lnTo>
                <a:lnTo>
                  <a:pt x="3113308" y="72950"/>
                </a:lnTo>
                <a:lnTo>
                  <a:pt x="3303488" y="127966"/>
                </a:lnTo>
                <a:lnTo>
                  <a:pt x="3487147" y="197256"/>
                </a:lnTo>
                <a:lnTo>
                  <a:pt x="3663638" y="280172"/>
                </a:lnTo>
                <a:lnTo>
                  <a:pt x="3832316" y="376070"/>
                </a:lnTo>
                <a:lnTo>
                  <a:pt x="3992535" y="484304"/>
                </a:lnTo>
                <a:lnTo>
                  <a:pt x="4143649" y="604226"/>
                </a:lnTo>
                <a:lnTo>
                  <a:pt x="4285012" y="735192"/>
                </a:lnTo>
                <a:lnTo>
                  <a:pt x="4415977" y="876555"/>
                </a:lnTo>
                <a:lnTo>
                  <a:pt x="4535899" y="1027669"/>
                </a:lnTo>
                <a:lnTo>
                  <a:pt x="4644132" y="1187889"/>
                </a:lnTo>
                <a:lnTo>
                  <a:pt x="4740030" y="1356568"/>
                </a:lnTo>
                <a:lnTo>
                  <a:pt x="4822947" y="1533060"/>
                </a:lnTo>
                <a:lnTo>
                  <a:pt x="4892236" y="1716719"/>
                </a:lnTo>
                <a:lnTo>
                  <a:pt x="4947253" y="1906900"/>
                </a:lnTo>
                <a:lnTo>
                  <a:pt x="4987350" y="2102957"/>
                </a:lnTo>
                <a:lnTo>
                  <a:pt x="5011882" y="2304242"/>
                </a:lnTo>
                <a:lnTo>
                  <a:pt x="5020203" y="2510112"/>
                </a:lnTo>
                <a:close/>
              </a:path>
            </a:pathLst>
          </a:custGeom>
          <a:ln w="41883">
            <a:solidFill>
              <a:srgbClr val="FF6600"/>
            </a:solidFill>
          </a:ln>
        </p:spPr>
        <p:txBody>
          <a:bodyPr wrap="square" lIns="0" tIns="0" rIns="0" bIns="0" rtlCol="0"/>
          <a:lstStyle/>
          <a:p>
            <a:endParaRPr dirty="0"/>
          </a:p>
        </p:txBody>
      </p:sp>
      <p:sp>
        <p:nvSpPr>
          <p:cNvPr id="9" name="object 9"/>
          <p:cNvSpPr txBox="1"/>
          <p:nvPr/>
        </p:nvSpPr>
        <p:spPr>
          <a:xfrm>
            <a:off x="8250518" y="4176112"/>
            <a:ext cx="3606800" cy="1523494"/>
          </a:xfrm>
          <a:prstGeom prst="rect">
            <a:avLst/>
          </a:prstGeom>
        </p:spPr>
        <p:txBody>
          <a:bodyPr vert="horz" wrap="square" lIns="0" tIns="0" rIns="0" bIns="0" rtlCol="0">
            <a:spAutoFit/>
          </a:bodyPr>
          <a:lstStyle/>
          <a:p>
            <a:pPr marL="135890" marR="5080" indent="-123825" algn="just">
              <a:lnSpc>
                <a:spcPct val="100000"/>
              </a:lnSpc>
            </a:pPr>
            <a:r>
              <a:rPr lang="en-US" sz="3300" spc="-265" dirty="0" smtClean="0">
                <a:solidFill>
                  <a:srgbClr val="FFFFFF"/>
                </a:solidFill>
                <a:latin typeface="Arial"/>
                <a:cs typeface="Arial"/>
              </a:rPr>
              <a:t>Domodedovo Union of Industrialists and Entrepreneurs</a:t>
            </a:r>
            <a:endParaRPr sz="3300" dirty="0">
              <a:latin typeface="Arial"/>
              <a:cs typeface="Arial"/>
            </a:endParaRPr>
          </a:p>
        </p:txBody>
      </p:sp>
      <p:sp>
        <p:nvSpPr>
          <p:cNvPr id="10" name="object 10"/>
          <p:cNvSpPr/>
          <p:nvPr/>
        </p:nvSpPr>
        <p:spPr>
          <a:xfrm>
            <a:off x="14088195" y="2472260"/>
            <a:ext cx="5020310" cy="5020310"/>
          </a:xfrm>
          <a:custGeom>
            <a:avLst/>
            <a:gdLst/>
            <a:ahLst/>
            <a:cxnLst/>
            <a:rect l="l" t="t" r="r" b="b"/>
            <a:pathLst>
              <a:path w="5020309" h="5020309">
                <a:moveTo>
                  <a:pt x="5020203" y="2510112"/>
                </a:moveTo>
                <a:lnTo>
                  <a:pt x="5011882" y="2715979"/>
                </a:lnTo>
                <a:lnTo>
                  <a:pt x="4987350" y="2917264"/>
                </a:lnTo>
                <a:lnTo>
                  <a:pt x="4947253" y="3113319"/>
                </a:lnTo>
                <a:lnTo>
                  <a:pt x="4892236" y="3303499"/>
                </a:lnTo>
                <a:lnTo>
                  <a:pt x="4822947" y="3487157"/>
                </a:lnTo>
                <a:lnTo>
                  <a:pt x="4740030" y="3663649"/>
                </a:lnTo>
                <a:lnTo>
                  <a:pt x="4644132" y="3832327"/>
                </a:lnTo>
                <a:lnTo>
                  <a:pt x="4535899" y="3992546"/>
                </a:lnTo>
                <a:lnTo>
                  <a:pt x="4415977" y="4143660"/>
                </a:lnTo>
                <a:lnTo>
                  <a:pt x="4285012" y="4285022"/>
                </a:lnTo>
                <a:lnTo>
                  <a:pt x="4143649" y="4415988"/>
                </a:lnTo>
                <a:lnTo>
                  <a:pt x="3992535" y="4535910"/>
                </a:lnTo>
                <a:lnTo>
                  <a:pt x="3832316" y="4644143"/>
                </a:lnTo>
                <a:lnTo>
                  <a:pt x="3663638" y="4740041"/>
                </a:lnTo>
                <a:lnTo>
                  <a:pt x="3487147" y="4822957"/>
                </a:lnTo>
                <a:lnTo>
                  <a:pt x="3303488" y="4892247"/>
                </a:lnTo>
                <a:lnTo>
                  <a:pt x="3113308" y="4947263"/>
                </a:lnTo>
                <a:lnTo>
                  <a:pt x="2917253" y="4987360"/>
                </a:lnTo>
                <a:lnTo>
                  <a:pt x="2715969" y="5011892"/>
                </a:lnTo>
                <a:lnTo>
                  <a:pt x="2510101" y="5020213"/>
                </a:lnTo>
                <a:lnTo>
                  <a:pt x="2304233" y="5011892"/>
                </a:lnTo>
                <a:lnTo>
                  <a:pt x="2102949" y="4987360"/>
                </a:lnTo>
                <a:lnTo>
                  <a:pt x="1906894" y="4947263"/>
                </a:lnTo>
                <a:lnTo>
                  <a:pt x="1716714" y="4892247"/>
                </a:lnTo>
                <a:lnTo>
                  <a:pt x="1533055" y="4822957"/>
                </a:lnTo>
                <a:lnTo>
                  <a:pt x="1356564" y="4740041"/>
                </a:lnTo>
                <a:lnTo>
                  <a:pt x="1187886" y="4644143"/>
                </a:lnTo>
                <a:lnTo>
                  <a:pt x="1027667" y="4535910"/>
                </a:lnTo>
                <a:lnTo>
                  <a:pt x="876553" y="4415988"/>
                </a:lnTo>
                <a:lnTo>
                  <a:pt x="735190" y="4285022"/>
                </a:lnTo>
                <a:lnTo>
                  <a:pt x="604225" y="4143660"/>
                </a:lnTo>
                <a:lnTo>
                  <a:pt x="484303" y="3992546"/>
                </a:lnTo>
                <a:lnTo>
                  <a:pt x="376070" y="3832327"/>
                </a:lnTo>
                <a:lnTo>
                  <a:pt x="280172" y="3663649"/>
                </a:lnTo>
                <a:lnTo>
                  <a:pt x="197255" y="3487157"/>
                </a:lnTo>
                <a:lnTo>
                  <a:pt x="127966" y="3303499"/>
                </a:lnTo>
                <a:lnTo>
                  <a:pt x="72950" y="3113319"/>
                </a:lnTo>
                <a:lnTo>
                  <a:pt x="32852" y="2917264"/>
                </a:lnTo>
                <a:lnTo>
                  <a:pt x="8320" y="2715979"/>
                </a:lnTo>
                <a:lnTo>
                  <a:pt x="0" y="2510112"/>
                </a:lnTo>
                <a:lnTo>
                  <a:pt x="8320" y="2304242"/>
                </a:lnTo>
                <a:lnTo>
                  <a:pt x="32852" y="2102957"/>
                </a:lnTo>
                <a:lnTo>
                  <a:pt x="72950" y="1906900"/>
                </a:lnTo>
                <a:lnTo>
                  <a:pt x="127966" y="1716719"/>
                </a:lnTo>
                <a:lnTo>
                  <a:pt x="197255" y="1533060"/>
                </a:lnTo>
                <a:lnTo>
                  <a:pt x="280172" y="1356568"/>
                </a:lnTo>
                <a:lnTo>
                  <a:pt x="376070" y="1187889"/>
                </a:lnTo>
                <a:lnTo>
                  <a:pt x="484303" y="1027669"/>
                </a:lnTo>
                <a:lnTo>
                  <a:pt x="604225" y="876555"/>
                </a:lnTo>
                <a:lnTo>
                  <a:pt x="735190" y="735192"/>
                </a:lnTo>
                <a:lnTo>
                  <a:pt x="876553" y="604226"/>
                </a:lnTo>
                <a:lnTo>
                  <a:pt x="1027667" y="484304"/>
                </a:lnTo>
                <a:lnTo>
                  <a:pt x="1187886" y="376070"/>
                </a:lnTo>
                <a:lnTo>
                  <a:pt x="1356564" y="280172"/>
                </a:lnTo>
                <a:lnTo>
                  <a:pt x="1533055" y="197256"/>
                </a:lnTo>
                <a:lnTo>
                  <a:pt x="1716714" y="127966"/>
                </a:lnTo>
                <a:lnTo>
                  <a:pt x="1906894" y="72950"/>
                </a:lnTo>
                <a:lnTo>
                  <a:pt x="2102949" y="32852"/>
                </a:lnTo>
                <a:lnTo>
                  <a:pt x="2304233" y="8320"/>
                </a:lnTo>
                <a:lnTo>
                  <a:pt x="2510101" y="0"/>
                </a:lnTo>
                <a:lnTo>
                  <a:pt x="2715969" y="8320"/>
                </a:lnTo>
                <a:lnTo>
                  <a:pt x="2917253" y="32852"/>
                </a:lnTo>
                <a:lnTo>
                  <a:pt x="3113308" y="72950"/>
                </a:lnTo>
                <a:lnTo>
                  <a:pt x="3303488" y="127966"/>
                </a:lnTo>
                <a:lnTo>
                  <a:pt x="3487147" y="197256"/>
                </a:lnTo>
                <a:lnTo>
                  <a:pt x="3663638" y="280172"/>
                </a:lnTo>
                <a:lnTo>
                  <a:pt x="3832316" y="376070"/>
                </a:lnTo>
                <a:lnTo>
                  <a:pt x="3992535" y="484304"/>
                </a:lnTo>
                <a:lnTo>
                  <a:pt x="4143649" y="604226"/>
                </a:lnTo>
                <a:lnTo>
                  <a:pt x="4285012" y="735192"/>
                </a:lnTo>
                <a:lnTo>
                  <a:pt x="4415977" y="876555"/>
                </a:lnTo>
                <a:lnTo>
                  <a:pt x="4535899" y="1027669"/>
                </a:lnTo>
                <a:lnTo>
                  <a:pt x="4644132" y="1187889"/>
                </a:lnTo>
                <a:lnTo>
                  <a:pt x="4740030" y="1356568"/>
                </a:lnTo>
                <a:lnTo>
                  <a:pt x="4822947" y="1533060"/>
                </a:lnTo>
                <a:lnTo>
                  <a:pt x="4892236" y="1716719"/>
                </a:lnTo>
                <a:lnTo>
                  <a:pt x="4947253" y="1906900"/>
                </a:lnTo>
                <a:lnTo>
                  <a:pt x="4987350" y="2102957"/>
                </a:lnTo>
                <a:lnTo>
                  <a:pt x="5011882" y="2304242"/>
                </a:lnTo>
                <a:lnTo>
                  <a:pt x="5020203" y="2510112"/>
                </a:lnTo>
                <a:close/>
              </a:path>
            </a:pathLst>
          </a:custGeom>
          <a:ln w="41883">
            <a:solidFill>
              <a:srgbClr val="FF6600"/>
            </a:solidFill>
          </a:ln>
        </p:spPr>
        <p:txBody>
          <a:bodyPr wrap="square" lIns="0" tIns="0" rIns="0" bIns="0" rtlCol="0"/>
          <a:lstStyle/>
          <a:p>
            <a:endParaRPr dirty="0"/>
          </a:p>
        </p:txBody>
      </p:sp>
      <p:sp>
        <p:nvSpPr>
          <p:cNvPr id="11" name="object 11"/>
          <p:cNvSpPr txBox="1"/>
          <p:nvPr/>
        </p:nvSpPr>
        <p:spPr>
          <a:xfrm>
            <a:off x="15099656" y="3829806"/>
            <a:ext cx="2997200" cy="2539157"/>
          </a:xfrm>
          <a:prstGeom prst="rect">
            <a:avLst/>
          </a:prstGeom>
        </p:spPr>
        <p:txBody>
          <a:bodyPr vert="horz" wrap="square" lIns="0" tIns="0" rIns="0" bIns="0" rtlCol="0">
            <a:spAutoFit/>
          </a:bodyPr>
          <a:lstStyle/>
          <a:p>
            <a:pPr marL="12700" marR="5080" algn="ctr">
              <a:lnSpc>
                <a:spcPct val="100000"/>
              </a:lnSpc>
            </a:pPr>
            <a:r>
              <a:rPr lang="en-US" sz="3300" spc="-270" dirty="0" smtClean="0">
                <a:solidFill>
                  <a:srgbClr val="FFFFFF"/>
                </a:solidFill>
                <a:latin typeface="Arial"/>
                <a:cs typeface="Arial"/>
              </a:rPr>
              <a:t>Alliance of Business Cooperation Non-commercial Partnership</a:t>
            </a:r>
            <a:endParaRPr sz="3300" dirty="0">
              <a:latin typeface="Arial"/>
              <a:cs typeface="Arial"/>
            </a:endParaRPr>
          </a:p>
        </p:txBody>
      </p:sp>
      <p:sp>
        <p:nvSpPr>
          <p:cNvPr id="12" name="object 12"/>
          <p:cNvSpPr txBox="1"/>
          <p:nvPr/>
        </p:nvSpPr>
        <p:spPr>
          <a:xfrm>
            <a:off x="905157" y="7774661"/>
            <a:ext cx="5184493" cy="2648930"/>
          </a:xfrm>
          <a:prstGeom prst="rect">
            <a:avLst/>
          </a:prstGeom>
        </p:spPr>
        <p:txBody>
          <a:bodyPr vert="horz" wrap="square" lIns="0" tIns="0" rIns="0" bIns="0" rtlCol="0">
            <a:spAutoFit/>
          </a:bodyPr>
          <a:lstStyle/>
          <a:p>
            <a:pPr marR="149860" algn="ctr">
              <a:lnSpc>
                <a:spcPct val="100000"/>
              </a:lnSpc>
            </a:pPr>
            <a:r>
              <a:rPr lang="en-US" sz="2850" spc="100" dirty="0" smtClean="0">
                <a:solidFill>
                  <a:srgbClr val="FFFFFF"/>
                </a:solidFill>
                <a:latin typeface="Arial Narrow"/>
                <a:cs typeface="Arial Narrow"/>
              </a:rPr>
              <a:t>Head</a:t>
            </a:r>
            <a:r>
              <a:rPr sz="2850" spc="100" dirty="0" smtClean="0">
                <a:solidFill>
                  <a:srgbClr val="FFFFFF"/>
                </a:solidFill>
                <a:latin typeface="Arial Narrow"/>
                <a:cs typeface="Arial Narrow"/>
              </a:rPr>
              <a:t>:</a:t>
            </a:r>
            <a:endParaRPr sz="2850" dirty="0">
              <a:latin typeface="Arial Narrow"/>
              <a:cs typeface="Arial Narrow"/>
            </a:endParaRPr>
          </a:p>
          <a:p>
            <a:pPr marL="12065" marR="5080" algn="ctr">
              <a:lnSpc>
                <a:spcPct val="101299"/>
              </a:lnSpc>
            </a:pPr>
            <a:r>
              <a:rPr lang="en-US" sz="2850" spc="125" dirty="0" smtClean="0">
                <a:solidFill>
                  <a:srgbClr val="FF6600"/>
                </a:solidFill>
                <a:latin typeface="Arial Narrow"/>
                <a:cs typeface="Arial Narrow"/>
              </a:rPr>
              <a:t>Alexander Sergeevich Pashkov</a:t>
            </a:r>
            <a:r>
              <a:rPr sz="2850" spc="70" dirty="0" smtClean="0">
                <a:solidFill>
                  <a:srgbClr val="FF6600"/>
                </a:solidFill>
                <a:latin typeface="Arial Narrow"/>
                <a:cs typeface="Arial Narrow"/>
              </a:rPr>
              <a:t> </a:t>
            </a:r>
            <a:endParaRPr lang="en-US" sz="2850" spc="70" dirty="0" smtClean="0">
              <a:solidFill>
                <a:srgbClr val="FF6600"/>
              </a:solidFill>
              <a:latin typeface="Arial Narrow"/>
              <a:cs typeface="Arial Narrow"/>
            </a:endParaRPr>
          </a:p>
          <a:p>
            <a:pPr marL="12065" marR="5080" algn="ctr">
              <a:lnSpc>
                <a:spcPct val="101299"/>
              </a:lnSpc>
            </a:pPr>
            <a:r>
              <a:rPr lang="en-US" sz="2850" spc="140" dirty="0" smtClean="0">
                <a:solidFill>
                  <a:srgbClr val="FFFFFF"/>
                </a:solidFill>
                <a:latin typeface="Arial Narrow"/>
                <a:cs typeface="Arial Narrow"/>
              </a:rPr>
              <a:t>Contact telephone number</a:t>
            </a:r>
            <a:r>
              <a:rPr sz="2850" spc="130" dirty="0" smtClean="0">
                <a:solidFill>
                  <a:srgbClr val="FFFFFF"/>
                </a:solidFill>
                <a:latin typeface="Arial Narrow"/>
                <a:cs typeface="Arial Narrow"/>
              </a:rPr>
              <a:t>:</a:t>
            </a:r>
            <a:endParaRPr sz="2850" dirty="0">
              <a:latin typeface="Arial Narrow"/>
              <a:cs typeface="Arial Narrow"/>
            </a:endParaRPr>
          </a:p>
          <a:p>
            <a:pPr marL="78105" algn="ctr">
              <a:lnSpc>
                <a:spcPct val="100000"/>
              </a:lnSpc>
              <a:spcBef>
                <a:spcPts val="40"/>
              </a:spcBef>
            </a:pPr>
            <a:r>
              <a:rPr sz="2850" spc="25" dirty="0">
                <a:solidFill>
                  <a:srgbClr val="FF6600"/>
                </a:solidFill>
                <a:latin typeface="Arial Narrow"/>
                <a:cs typeface="Arial Narrow"/>
              </a:rPr>
              <a:t>8 </a:t>
            </a:r>
            <a:r>
              <a:rPr sz="2850" spc="-40" dirty="0">
                <a:solidFill>
                  <a:srgbClr val="FF6600"/>
                </a:solidFill>
                <a:latin typeface="Arial Narrow"/>
                <a:cs typeface="Arial Narrow"/>
              </a:rPr>
              <a:t>(916</a:t>
            </a:r>
            <a:r>
              <a:rPr sz="2850" spc="-65" dirty="0">
                <a:solidFill>
                  <a:srgbClr val="FF6600"/>
                </a:solidFill>
                <a:latin typeface="Arial Narrow"/>
                <a:cs typeface="Arial Narrow"/>
              </a:rPr>
              <a:t>)</a:t>
            </a:r>
            <a:r>
              <a:rPr sz="2850" spc="25" dirty="0">
                <a:solidFill>
                  <a:srgbClr val="FF6600"/>
                </a:solidFill>
                <a:latin typeface="Arial Narrow"/>
                <a:cs typeface="Arial Narrow"/>
              </a:rPr>
              <a:t> </a:t>
            </a:r>
            <a:r>
              <a:rPr sz="2850" spc="90" dirty="0">
                <a:solidFill>
                  <a:srgbClr val="FF6600"/>
                </a:solidFill>
                <a:latin typeface="Arial Narrow"/>
                <a:cs typeface="Arial Narrow"/>
              </a:rPr>
              <a:t>950-02-88</a:t>
            </a:r>
            <a:endParaRPr sz="2850" dirty="0">
              <a:latin typeface="Arial Narrow"/>
              <a:cs typeface="Arial Narrow"/>
            </a:endParaRPr>
          </a:p>
          <a:p>
            <a:pPr marL="697865" marR="848360" algn="ctr">
              <a:lnSpc>
                <a:spcPct val="101299"/>
              </a:lnSpc>
            </a:pPr>
            <a:r>
              <a:rPr lang="en-US" sz="2850" spc="114" dirty="0" smtClean="0">
                <a:solidFill>
                  <a:srgbClr val="FFFFFF"/>
                </a:solidFill>
                <a:latin typeface="Arial Narrow"/>
                <a:cs typeface="Arial Narrow"/>
              </a:rPr>
              <a:t>E-mail</a:t>
            </a:r>
            <a:r>
              <a:rPr sz="2850" spc="100" dirty="0" smtClean="0">
                <a:solidFill>
                  <a:srgbClr val="FFFFFF"/>
                </a:solidFill>
                <a:latin typeface="Arial Narrow"/>
                <a:cs typeface="Arial Narrow"/>
              </a:rPr>
              <a:t>:</a:t>
            </a:r>
            <a:r>
              <a:rPr sz="2850" spc="80" dirty="0" smtClean="0">
                <a:solidFill>
                  <a:srgbClr val="FFFFFF"/>
                </a:solidFill>
                <a:latin typeface="Arial Narrow"/>
                <a:cs typeface="Arial Narrow"/>
              </a:rPr>
              <a:t> </a:t>
            </a:r>
            <a:endParaRPr lang="en-US" sz="2850" spc="80" dirty="0" smtClean="0">
              <a:solidFill>
                <a:srgbClr val="FFFFFF"/>
              </a:solidFill>
              <a:latin typeface="Arial Narrow"/>
              <a:cs typeface="Arial Narrow"/>
            </a:endParaRPr>
          </a:p>
          <a:p>
            <a:pPr marL="697865" marR="848360" algn="ctr">
              <a:lnSpc>
                <a:spcPct val="101299"/>
              </a:lnSpc>
            </a:pPr>
            <a:r>
              <a:rPr sz="2850" spc="175" dirty="0" smtClean="0">
                <a:solidFill>
                  <a:srgbClr val="FF6600"/>
                </a:solidFill>
                <a:latin typeface="Arial Narrow"/>
                <a:cs typeface="Arial Narrow"/>
              </a:rPr>
              <a:t>mail@tppdmd.ru</a:t>
            </a:r>
            <a:endParaRPr sz="2850" dirty="0">
              <a:latin typeface="Arial Narrow"/>
              <a:cs typeface="Arial Narrow"/>
            </a:endParaRPr>
          </a:p>
        </p:txBody>
      </p:sp>
      <p:sp>
        <p:nvSpPr>
          <p:cNvPr id="13" name="object 13"/>
          <p:cNvSpPr txBox="1"/>
          <p:nvPr/>
        </p:nvSpPr>
        <p:spPr>
          <a:xfrm>
            <a:off x="7331085" y="7774661"/>
            <a:ext cx="5447030" cy="2648930"/>
          </a:xfrm>
          <a:prstGeom prst="rect">
            <a:avLst/>
          </a:prstGeom>
        </p:spPr>
        <p:txBody>
          <a:bodyPr vert="horz" wrap="square" lIns="0" tIns="0" rIns="0" bIns="0" rtlCol="0">
            <a:spAutoFit/>
          </a:bodyPr>
          <a:lstStyle/>
          <a:p>
            <a:pPr marL="319405" marR="311785" indent="1279525">
              <a:lnSpc>
                <a:spcPct val="101299"/>
              </a:lnSpc>
            </a:pPr>
            <a:r>
              <a:rPr lang="en-US" sz="2850" spc="45" dirty="0" smtClean="0">
                <a:solidFill>
                  <a:srgbClr val="FFFFFF"/>
                </a:solidFill>
                <a:latin typeface="Arial Narrow"/>
                <a:cs typeface="Arial Narrow"/>
              </a:rPr>
              <a:t>        Head</a:t>
            </a:r>
            <a:r>
              <a:rPr sz="2850" spc="45" dirty="0" smtClean="0">
                <a:solidFill>
                  <a:srgbClr val="FFFFFF"/>
                </a:solidFill>
                <a:latin typeface="Arial Narrow"/>
                <a:cs typeface="Arial Narrow"/>
              </a:rPr>
              <a:t>: </a:t>
            </a:r>
            <a:r>
              <a:rPr lang="en-US" sz="2850" spc="45" dirty="0" smtClean="0">
                <a:solidFill>
                  <a:srgbClr val="FFFFFF"/>
                </a:solidFill>
                <a:latin typeface="Arial Narrow"/>
                <a:cs typeface="Arial Narrow"/>
              </a:rPr>
              <a:t/>
            </a:r>
            <a:br>
              <a:rPr lang="en-US" sz="2850" spc="45" dirty="0" smtClean="0">
                <a:solidFill>
                  <a:srgbClr val="FFFFFF"/>
                </a:solidFill>
                <a:latin typeface="Arial Narrow"/>
                <a:cs typeface="Arial Narrow"/>
              </a:rPr>
            </a:br>
            <a:r>
              <a:rPr lang="en-US" sz="2850" spc="60" dirty="0" smtClean="0">
                <a:solidFill>
                  <a:srgbClr val="FF6600"/>
                </a:solidFill>
                <a:latin typeface="Arial Narrow"/>
                <a:cs typeface="Arial Narrow"/>
              </a:rPr>
              <a:t>Vyacheslav Anatolievch Starikov</a:t>
            </a:r>
            <a:endParaRPr sz="2850" dirty="0">
              <a:latin typeface="Arial Narrow"/>
              <a:cs typeface="Arial Narrow"/>
            </a:endParaRPr>
          </a:p>
          <a:p>
            <a:pPr marR="135255" algn="ctr">
              <a:lnSpc>
                <a:spcPct val="100000"/>
              </a:lnSpc>
              <a:spcBef>
                <a:spcPts val="40"/>
              </a:spcBef>
            </a:pPr>
            <a:r>
              <a:rPr lang="en-US" sz="2850" spc="85" dirty="0" smtClean="0">
                <a:solidFill>
                  <a:srgbClr val="FFFFFF"/>
                </a:solidFill>
                <a:latin typeface="Arial Narrow"/>
                <a:cs typeface="Arial Narrow"/>
              </a:rPr>
              <a:t>Contact telephone number</a:t>
            </a:r>
            <a:r>
              <a:rPr sz="2850" spc="75" dirty="0" smtClean="0">
                <a:solidFill>
                  <a:srgbClr val="FFFFFF"/>
                </a:solidFill>
                <a:latin typeface="Arial Narrow"/>
                <a:cs typeface="Arial Narrow"/>
              </a:rPr>
              <a:t>:</a:t>
            </a:r>
            <a:endParaRPr sz="2850" dirty="0">
              <a:latin typeface="Arial Narrow"/>
              <a:cs typeface="Arial Narrow"/>
            </a:endParaRPr>
          </a:p>
          <a:p>
            <a:pPr marL="12700">
              <a:lnSpc>
                <a:spcPct val="100000"/>
              </a:lnSpc>
              <a:spcBef>
                <a:spcPts val="40"/>
              </a:spcBef>
            </a:pPr>
            <a:r>
              <a:rPr sz="2850" spc="25" dirty="0">
                <a:solidFill>
                  <a:srgbClr val="FF6600"/>
                </a:solidFill>
                <a:latin typeface="Arial Narrow"/>
                <a:cs typeface="Arial Narrow"/>
              </a:rPr>
              <a:t>8</a:t>
            </a:r>
            <a:r>
              <a:rPr sz="2850" spc="-90" dirty="0">
                <a:solidFill>
                  <a:srgbClr val="FF6600"/>
                </a:solidFill>
                <a:latin typeface="Arial Narrow"/>
                <a:cs typeface="Arial Narrow"/>
              </a:rPr>
              <a:t> (496) </a:t>
            </a:r>
            <a:r>
              <a:rPr sz="2850" spc="20" dirty="0">
                <a:solidFill>
                  <a:srgbClr val="FF6600"/>
                </a:solidFill>
                <a:latin typeface="Arial Narrow"/>
                <a:cs typeface="Arial Narrow"/>
              </a:rPr>
              <a:t>79-3-03-59,</a:t>
            </a:r>
            <a:r>
              <a:rPr sz="2850" spc="-90" dirty="0">
                <a:solidFill>
                  <a:srgbClr val="FF6600"/>
                </a:solidFill>
                <a:latin typeface="Arial Narrow"/>
                <a:cs typeface="Arial Narrow"/>
              </a:rPr>
              <a:t> </a:t>
            </a:r>
            <a:r>
              <a:rPr sz="2850" spc="100" dirty="0">
                <a:solidFill>
                  <a:srgbClr val="FF6600"/>
                </a:solidFill>
                <a:latin typeface="Arial Narrow"/>
                <a:cs typeface="Arial Narrow"/>
              </a:rPr>
              <a:t>ф.</a:t>
            </a:r>
            <a:r>
              <a:rPr sz="2850" spc="-90" dirty="0">
                <a:solidFill>
                  <a:srgbClr val="FF6600"/>
                </a:solidFill>
                <a:latin typeface="Arial Narrow"/>
                <a:cs typeface="Arial Narrow"/>
              </a:rPr>
              <a:t> </a:t>
            </a:r>
            <a:r>
              <a:rPr sz="2850" spc="-70" dirty="0">
                <a:solidFill>
                  <a:srgbClr val="FF6600"/>
                </a:solidFill>
                <a:latin typeface="Arial Narrow"/>
                <a:cs typeface="Arial Narrow"/>
              </a:rPr>
              <a:t>8(496)</a:t>
            </a:r>
            <a:r>
              <a:rPr sz="2850" spc="-90" dirty="0">
                <a:solidFill>
                  <a:srgbClr val="FF6600"/>
                </a:solidFill>
                <a:latin typeface="Arial Narrow"/>
                <a:cs typeface="Arial Narrow"/>
              </a:rPr>
              <a:t> </a:t>
            </a:r>
            <a:r>
              <a:rPr sz="2850" spc="45" dirty="0">
                <a:solidFill>
                  <a:srgbClr val="FF6600"/>
                </a:solidFill>
                <a:latin typeface="Arial Narrow"/>
                <a:cs typeface="Arial Narrow"/>
              </a:rPr>
              <a:t>79-3-35-43</a:t>
            </a:r>
            <a:endParaRPr sz="2850" dirty="0">
              <a:latin typeface="Arial Narrow"/>
              <a:cs typeface="Arial Narrow"/>
            </a:endParaRPr>
          </a:p>
          <a:p>
            <a:pPr marL="1215390" marR="1350645" algn="ctr">
              <a:lnSpc>
                <a:spcPct val="101299"/>
              </a:lnSpc>
            </a:pPr>
            <a:r>
              <a:rPr lang="en-US" sz="2850" spc="60" dirty="0" smtClean="0">
                <a:solidFill>
                  <a:srgbClr val="FFFFFF"/>
                </a:solidFill>
                <a:latin typeface="Arial Narrow"/>
                <a:cs typeface="Arial Narrow"/>
              </a:rPr>
              <a:t>E-mail</a:t>
            </a:r>
            <a:r>
              <a:rPr sz="2850" spc="45" dirty="0" smtClean="0">
                <a:solidFill>
                  <a:srgbClr val="FFFFFF"/>
                </a:solidFill>
                <a:latin typeface="Arial Narrow"/>
                <a:cs typeface="Arial Narrow"/>
              </a:rPr>
              <a:t>:</a:t>
            </a:r>
            <a:r>
              <a:rPr sz="2850" spc="25" dirty="0" smtClean="0">
                <a:solidFill>
                  <a:srgbClr val="FFFFFF"/>
                </a:solidFill>
                <a:latin typeface="Arial Narrow"/>
                <a:cs typeface="Arial Narrow"/>
              </a:rPr>
              <a:t> </a:t>
            </a:r>
            <a:r>
              <a:rPr sz="2850" spc="85" dirty="0">
                <a:solidFill>
                  <a:srgbClr val="FF6600"/>
                </a:solidFill>
                <a:latin typeface="Arial Narrow"/>
                <a:cs typeface="Arial Narrow"/>
                <a:hlinkClick r:id="rId3"/>
              </a:rPr>
              <a:t>zaoo</a:t>
            </a:r>
            <a:r>
              <a:rPr sz="2850" spc="5" dirty="0">
                <a:solidFill>
                  <a:srgbClr val="FF6600"/>
                </a:solidFill>
                <a:latin typeface="Arial Narrow"/>
                <a:cs typeface="Arial Narrow"/>
                <a:hlinkClick r:id="rId3"/>
              </a:rPr>
              <a:t>r</a:t>
            </a:r>
            <a:r>
              <a:rPr sz="2850" spc="40" dirty="0">
                <a:solidFill>
                  <a:srgbClr val="FF6600"/>
                </a:solidFill>
                <a:latin typeface="Arial Narrow"/>
                <a:cs typeface="Arial Narrow"/>
                <a:hlinkClick r:id="rId3"/>
              </a:rPr>
              <a:t>el@mail.ru</a:t>
            </a:r>
            <a:endParaRPr sz="2850" dirty="0">
              <a:latin typeface="Arial Narrow"/>
              <a:cs typeface="Arial Narrow"/>
            </a:endParaRPr>
          </a:p>
        </p:txBody>
      </p:sp>
      <p:sp>
        <p:nvSpPr>
          <p:cNvPr id="14" name="object 14"/>
          <p:cNvSpPr txBox="1"/>
          <p:nvPr/>
        </p:nvSpPr>
        <p:spPr>
          <a:xfrm>
            <a:off x="14329038" y="7774661"/>
            <a:ext cx="4759325" cy="2648930"/>
          </a:xfrm>
          <a:prstGeom prst="rect">
            <a:avLst/>
          </a:prstGeom>
        </p:spPr>
        <p:txBody>
          <a:bodyPr vert="horz" wrap="square" lIns="0" tIns="0" rIns="0" bIns="0" rtlCol="0">
            <a:spAutoFit/>
          </a:bodyPr>
          <a:lstStyle/>
          <a:p>
            <a:pPr marR="135255" algn="ctr">
              <a:lnSpc>
                <a:spcPct val="100000"/>
              </a:lnSpc>
            </a:pPr>
            <a:r>
              <a:rPr lang="en-US" sz="2850" spc="45" dirty="0" smtClean="0">
                <a:solidFill>
                  <a:srgbClr val="FFFFFF"/>
                </a:solidFill>
                <a:latin typeface="Arial Narrow"/>
                <a:cs typeface="Arial Narrow"/>
              </a:rPr>
              <a:t>Head</a:t>
            </a:r>
            <a:r>
              <a:rPr sz="2850" spc="45" dirty="0" smtClean="0">
                <a:solidFill>
                  <a:srgbClr val="FFFFFF"/>
                </a:solidFill>
                <a:latin typeface="Arial Narrow"/>
                <a:cs typeface="Arial Narrow"/>
              </a:rPr>
              <a:t>:</a:t>
            </a:r>
            <a:endParaRPr sz="2850" dirty="0">
              <a:latin typeface="Arial Narrow"/>
              <a:cs typeface="Arial Narrow"/>
            </a:endParaRPr>
          </a:p>
          <a:p>
            <a:pPr marL="12700" marR="5080" algn="ctr">
              <a:lnSpc>
                <a:spcPct val="101299"/>
              </a:lnSpc>
            </a:pPr>
            <a:r>
              <a:rPr lang="en-US" sz="2850" spc="100" dirty="0" smtClean="0">
                <a:solidFill>
                  <a:srgbClr val="FF6600"/>
                </a:solidFill>
                <a:latin typeface="Arial Narrow"/>
                <a:cs typeface="Arial Narrow"/>
              </a:rPr>
              <a:t>Mikhail Alexandrovich Kokorin</a:t>
            </a:r>
            <a:r>
              <a:rPr sz="2850" spc="35" dirty="0" smtClean="0">
                <a:solidFill>
                  <a:srgbClr val="FF6600"/>
                </a:solidFill>
                <a:latin typeface="Arial Narrow"/>
                <a:cs typeface="Arial Narrow"/>
              </a:rPr>
              <a:t> </a:t>
            </a:r>
            <a:r>
              <a:rPr lang="en-US" sz="2850" spc="85" dirty="0" smtClean="0">
                <a:solidFill>
                  <a:srgbClr val="FFFFFF"/>
                </a:solidFill>
                <a:latin typeface="Arial Narrow"/>
                <a:cs typeface="Arial Narrow"/>
              </a:rPr>
              <a:t>Contact telephone number</a:t>
            </a:r>
            <a:r>
              <a:rPr sz="2850" spc="75" dirty="0" smtClean="0">
                <a:solidFill>
                  <a:srgbClr val="FFFFFF"/>
                </a:solidFill>
                <a:latin typeface="Arial Narrow"/>
                <a:cs typeface="Arial Narrow"/>
              </a:rPr>
              <a:t>:</a:t>
            </a:r>
            <a:endParaRPr sz="2850" dirty="0">
              <a:latin typeface="Arial Narrow"/>
              <a:cs typeface="Arial Narrow"/>
            </a:endParaRPr>
          </a:p>
          <a:p>
            <a:pPr algn="ctr">
              <a:lnSpc>
                <a:spcPct val="100000"/>
              </a:lnSpc>
              <a:spcBef>
                <a:spcPts val="40"/>
              </a:spcBef>
            </a:pPr>
            <a:r>
              <a:rPr sz="2850" spc="-25" dirty="0">
                <a:solidFill>
                  <a:srgbClr val="FF6600"/>
                </a:solidFill>
                <a:latin typeface="Arial Narrow"/>
                <a:cs typeface="Arial Narrow"/>
              </a:rPr>
              <a:t>8(496)793-53-72,</a:t>
            </a:r>
            <a:r>
              <a:rPr sz="2850" spc="-90" dirty="0">
                <a:solidFill>
                  <a:srgbClr val="FF6600"/>
                </a:solidFill>
                <a:latin typeface="Arial Narrow"/>
                <a:cs typeface="Arial Narrow"/>
              </a:rPr>
              <a:t> </a:t>
            </a:r>
            <a:r>
              <a:rPr sz="2850" dirty="0">
                <a:solidFill>
                  <a:srgbClr val="FF6600"/>
                </a:solidFill>
                <a:latin typeface="Arial Narrow"/>
                <a:cs typeface="Arial Narrow"/>
              </a:rPr>
              <a:t>8(495)780-08-47</a:t>
            </a:r>
            <a:endParaRPr sz="2850" dirty="0">
              <a:latin typeface="Arial Narrow"/>
              <a:cs typeface="Arial Narrow"/>
            </a:endParaRPr>
          </a:p>
          <a:p>
            <a:pPr marL="871219" marR="903605" indent="-104775" algn="ctr">
              <a:lnSpc>
                <a:spcPct val="101299"/>
              </a:lnSpc>
            </a:pPr>
            <a:r>
              <a:rPr lang="en-US" sz="2850" spc="60" dirty="0" smtClean="0">
                <a:solidFill>
                  <a:srgbClr val="FFFFFF"/>
                </a:solidFill>
                <a:latin typeface="Arial Narrow"/>
                <a:cs typeface="Arial Narrow"/>
              </a:rPr>
              <a:t>E-mail</a:t>
            </a:r>
            <a:r>
              <a:rPr sz="2850" spc="45" dirty="0" smtClean="0">
                <a:solidFill>
                  <a:srgbClr val="FFFFFF"/>
                </a:solidFill>
                <a:latin typeface="Arial Narrow"/>
                <a:cs typeface="Arial Narrow"/>
              </a:rPr>
              <a:t>:</a:t>
            </a:r>
            <a:r>
              <a:rPr sz="2850" spc="25" dirty="0" smtClean="0">
                <a:solidFill>
                  <a:srgbClr val="FFFFFF"/>
                </a:solidFill>
                <a:latin typeface="Arial Narrow"/>
                <a:cs typeface="Arial Narrow"/>
              </a:rPr>
              <a:t> </a:t>
            </a:r>
            <a:r>
              <a:rPr sz="2850" spc="45" dirty="0" smtClean="0">
                <a:solidFill>
                  <a:srgbClr val="FF6600"/>
                </a:solidFill>
                <a:latin typeface="Arial Narrow"/>
                <a:cs typeface="Arial Narrow"/>
              </a:rPr>
              <a:t>kokorin@buscons.</a:t>
            </a:r>
            <a:r>
              <a:rPr sz="2850" spc="135" dirty="0" smtClean="0">
                <a:solidFill>
                  <a:srgbClr val="FF6600"/>
                </a:solidFill>
                <a:latin typeface="Arial Narrow"/>
                <a:cs typeface="Arial Narrow"/>
              </a:rPr>
              <a:t>ru</a:t>
            </a:r>
            <a:endParaRPr sz="2850" dirty="0">
              <a:latin typeface="Arial Narrow"/>
              <a:cs typeface="Arial Narrow"/>
            </a:endParaRPr>
          </a:p>
        </p:txBody>
      </p:sp>
      <p:sp>
        <p:nvSpPr>
          <p:cNvPr id="15" name="object 15"/>
          <p:cNvSpPr/>
          <p:nvPr/>
        </p:nvSpPr>
        <p:spPr>
          <a:xfrm>
            <a:off x="690" y="0"/>
            <a:ext cx="16179800" cy="1718310"/>
          </a:xfrm>
          <a:custGeom>
            <a:avLst/>
            <a:gdLst/>
            <a:ahLst/>
            <a:cxnLst/>
            <a:rect l="l" t="t" r="r" b="b"/>
            <a:pathLst>
              <a:path w="16179800" h="1718310">
                <a:moveTo>
                  <a:pt x="0" y="1592055"/>
                </a:moveTo>
                <a:lnTo>
                  <a:pt x="1502848" y="1615929"/>
                </a:lnTo>
                <a:lnTo>
                  <a:pt x="2856370" y="1637289"/>
                </a:lnTo>
                <a:lnTo>
                  <a:pt x="4069282" y="1656137"/>
                </a:lnTo>
                <a:lnTo>
                  <a:pt x="5150300" y="1672471"/>
                </a:lnTo>
                <a:lnTo>
                  <a:pt x="6108140" y="1686293"/>
                </a:lnTo>
                <a:lnTo>
                  <a:pt x="6951517" y="1697602"/>
                </a:lnTo>
                <a:lnTo>
                  <a:pt x="7689148" y="1706397"/>
                </a:lnTo>
                <a:lnTo>
                  <a:pt x="8329747" y="1712680"/>
                </a:lnTo>
                <a:lnTo>
                  <a:pt x="8882032" y="1716449"/>
                </a:lnTo>
                <a:lnTo>
                  <a:pt x="9354717" y="1717706"/>
                </a:lnTo>
                <a:lnTo>
                  <a:pt x="9756519" y="1716449"/>
                </a:lnTo>
                <a:lnTo>
                  <a:pt x="10096153" y="1712680"/>
                </a:lnTo>
                <a:lnTo>
                  <a:pt x="10382336" y="1706397"/>
                </a:lnTo>
                <a:lnTo>
                  <a:pt x="10623782" y="1697602"/>
                </a:lnTo>
                <a:lnTo>
                  <a:pt x="10829208" y="1686293"/>
                </a:lnTo>
                <a:lnTo>
                  <a:pt x="11007330" y="1672471"/>
                </a:lnTo>
                <a:lnTo>
                  <a:pt x="11166864" y="1656137"/>
                </a:lnTo>
                <a:lnTo>
                  <a:pt x="11316524" y="1637289"/>
                </a:lnTo>
                <a:lnTo>
                  <a:pt x="11465028" y="1615929"/>
                </a:lnTo>
                <a:lnTo>
                  <a:pt x="11621091" y="1592055"/>
                </a:lnTo>
                <a:lnTo>
                  <a:pt x="11801198" y="1557760"/>
                </a:lnTo>
                <a:lnTo>
                  <a:pt x="12013070" y="1506487"/>
                </a:lnTo>
                <a:lnTo>
                  <a:pt x="12252273" y="1440261"/>
                </a:lnTo>
                <a:lnTo>
                  <a:pt x="12514373" y="1361109"/>
                </a:lnTo>
                <a:lnTo>
                  <a:pt x="12794936" y="1271057"/>
                </a:lnTo>
                <a:lnTo>
                  <a:pt x="13089530" y="1172131"/>
                </a:lnTo>
                <a:lnTo>
                  <a:pt x="13393721" y="1066356"/>
                </a:lnTo>
                <a:lnTo>
                  <a:pt x="13703075" y="955760"/>
                </a:lnTo>
                <a:lnTo>
                  <a:pt x="14013159" y="842368"/>
                </a:lnTo>
                <a:lnTo>
                  <a:pt x="14319539" y="728207"/>
                </a:lnTo>
                <a:lnTo>
                  <a:pt x="14617781" y="615302"/>
                </a:lnTo>
                <a:lnTo>
                  <a:pt x="14903453" y="505680"/>
                </a:lnTo>
                <a:lnTo>
                  <a:pt x="15172120" y="401366"/>
                </a:lnTo>
                <a:lnTo>
                  <a:pt x="15419349" y="304387"/>
                </a:lnTo>
                <a:lnTo>
                  <a:pt x="15640707" y="216770"/>
                </a:lnTo>
                <a:lnTo>
                  <a:pt x="15831759" y="140539"/>
                </a:lnTo>
                <a:lnTo>
                  <a:pt x="15988074" y="77722"/>
                </a:lnTo>
                <a:lnTo>
                  <a:pt x="16105216" y="30343"/>
                </a:lnTo>
                <a:lnTo>
                  <a:pt x="16178752" y="431"/>
                </a:lnTo>
                <a:lnTo>
                  <a:pt x="16179806" y="0"/>
                </a:lnTo>
              </a:path>
            </a:pathLst>
          </a:custGeom>
          <a:ln w="10470">
            <a:solidFill>
              <a:srgbClr val="FFFFFF"/>
            </a:solidFill>
          </a:ln>
        </p:spPr>
        <p:txBody>
          <a:bodyPr wrap="square" lIns="0" tIns="0" rIns="0" bIns="0" rtlCol="0"/>
          <a:lstStyle/>
          <a:p>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451484">
              <a:lnSpc>
                <a:spcPct val="100000"/>
              </a:lnSpc>
            </a:pPr>
            <a:r>
              <a:rPr lang="en-US" spc="-25" dirty="0" smtClean="0"/>
              <a:t>SUPPORT MEASURES</a:t>
            </a:r>
            <a:endParaRPr spc="215" dirty="0"/>
          </a:p>
        </p:txBody>
      </p:sp>
      <p:sp>
        <p:nvSpPr>
          <p:cNvPr id="6" name="object 6"/>
          <p:cNvSpPr/>
          <p:nvPr/>
        </p:nvSpPr>
        <p:spPr>
          <a:xfrm>
            <a:off x="1419212" y="3131236"/>
            <a:ext cx="1430655" cy="649605"/>
          </a:xfrm>
          <a:custGeom>
            <a:avLst/>
            <a:gdLst/>
            <a:ahLst/>
            <a:cxnLst/>
            <a:rect l="l" t="t" r="r" b="b"/>
            <a:pathLst>
              <a:path w="1430655" h="649604">
                <a:moveTo>
                  <a:pt x="635359" y="556004"/>
                </a:moveTo>
                <a:lnTo>
                  <a:pt x="445431" y="556004"/>
                </a:lnTo>
                <a:lnTo>
                  <a:pt x="468100" y="558098"/>
                </a:lnTo>
                <a:lnTo>
                  <a:pt x="491186" y="562286"/>
                </a:lnTo>
                <a:lnTo>
                  <a:pt x="539044" y="581134"/>
                </a:lnTo>
                <a:lnTo>
                  <a:pt x="576836" y="603122"/>
                </a:lnTo>
                <a:lnTo>
                  <a:pt x="588360" y="610452"/>
                </a:lnTo>
                <a:lnTo>
                  <a:pt x="599622" y="617782"/>
                </a:lnTo>
                <a:lnTo>
                  <a:pt x="632457" y="636629"/>
                </a:lnTo>
                <a:lnTo>
                  <a:pt x="654178" y="647100"/>
                </a:lnTo>
                <a:lnTo>
                  <a:pt x="1097792" y="649194"/>
                </a:lnTo>
                <a:lnTo>
                  <a:pt x="1109226" y="643959"/>
                </a:lnTo>
                <a:lnTo>
                  <a:pt x="1131578" y="631394"/>
                </a:lnTo>
                <a:lnTo>
                  <a:pt x="1137036" y="628253"/>
                </a:lnTo>
                <a:lnTo>
                  <a:pt x="867477" y="628253"/>
                </a:lnTo>
                <a:lnTo>
                  <a:pt x="823633" y="625111"/>
                </a:lnTo>
                <a:lnTo>
                  <a:pt x="809307" y="623017"/>
                </a:lnTo>
                <a:lnTo>
                  <a:pt x="795138" y="619876"/>
                </a:lnTo>
                <a:lnTo>
                  <a:pt x="781134" y="617782"/>
                </a:lnTo>
                <a:lnTo>
                  <a:pt x="767303" y="613593"/>
                </a:lnTo>
                <a:lnTo>
                  <a:pt x="753653" y="610452"/>
                </a:lnTo>
                <a:lnTo>
                  <a:pt x="726927" y="602075"/>
                </a:lnTo>
                <a:lnTo>
                  <a:pt x="701020" y="591605"/>
                </a:lnTo>
                <a:lnTo>
                  <a:pt x="688393" y="585322"/>
                </a:lnTo>
                <a:lnTo>
                  <a:pt x="675994" y="580087"/>
                </a:lnTo>
                <a:lnTo>
                  <a:pt x="663832" y="573804"/>
                </a:lnTo>
                <a:lnTo>
                  <a:pt x="651914" y="566474"/>
                </a:lnTo>
                <a:lnTo>
                  <a:pt x="640247" y="559145"/>
                </a:lnTo>
                <a:lnTo>
                  <a:pt x="635359" y="556004"/>
                </a:lnTo>
                <a:close/>
              </a:path>
              <a:path w="1430655" h="649604">
                <a:moveTo>
                  <a:pt x="16464" y="0"/>
                </a:moveTo>
                <a:lnTo>
                  <a:pt x="10072" y="56542"/>
                </a:lnTo>
                <a:lnTo>
                  <a:pt x="5108" y="105755"/>
                </a:lnTo>
                <a:lnTo>
                  <a:pt x="1969" y="149733"/>
                </a:lnTo>
                <a:lnTo>
                  <a:pt x="609" y="188475"/>
                </a:lnTo>
                <a:lnTo>
                  <a:pt x="0" y="346586"/>
                </a:lnTo>
                <a:lnTo>
                  <a:pt x="101" y="357057"/>
                </a:lnTo>
                <a:lnTo>
                  <a:pt x="905" y="402081"/>
                </a:lnTo>
                <a:lnTo>
                  <a:pt x="2712" y="455483"/>
                </a:lnTo>
                <a:lnTo>
                  <a:pt x="4627" y="496319"/>
                </a:lnTo>
                <a:lnTo>
                  <a:pt x="6943" y="535062"/>
                </a:lnTo>
                <a:lnTo>
                  <a:pt x="12341" y="606264"/>
                </a:lnTo>
                <a:lnTo>
                  <a:pt x="14741" y="631394"/>
                </a:lnTo>
                <a:lnTo>
                  <a:pt x="15457" y="638724"/>
                </a:lnTo>
                <a:lnTo>
                  <a:pt x="16464" y="648147"/>
                </a:lnTo>
                <a:lnTo>
                  <a:pt x="394316" y="648147"/>
                </a:lnTo>
                <a:lnTo>
                  <a:pt x="396548" y="623017"/>
                </a:lnTo>
                <a:lnTo>
                  <a:pt x="397557" y="610452"/>
                </a:lnTo>
                <a:lnTo>
                  <a:pt x="398311" y="599981"/>
                </a:lnTo>
                <a:lnTo>
                  <a:pt x="400915" y="561239"/>
                </a:lnTo>
                <a:lnTo>
                  <a:pt x="423072" y="557051"/>
                </a:lnTo>
                <a:lnTo>
                  <a:pt x="434219" y="556004"/>
                </a:lnTo>
                <a:lnTo>
                  <a:pt x="635359" y="556004"/>
                </a:lnTo>
                <a:lnTo>
                  <a:pt x="628841" y="551815"/>
                </a:lnTo>
                <a:lnTo>
                  <a:pt x="617702" y="544486"/>
                </a:lnTo>
                <a:lnTo>
                  <a:pt x="617136" y="544486"/>
                </a:lnTo>
                <a:lnTo>
                  <a:pt x="606232" y="537156"/>
                </a:lnTo>
                <a:lnTo>
                  <a:pt x="548981" y="508885"/>
                </a:lnTo>
                <a:lnTo>
                  <a:pt x="512909" y="496319"/>
                </a:lnTo>
                <a:lnTo>
                  <a:pt x="463527" y="486896"/>
                </a:lnTo>
                <a:lnTo>
                  <a:pt x="451022" y="485849"/>
                </a:lnTo>
                <a:lnTo>
                  <a:pt x="413430" y="485849"/>
                </a:lnTo>
                <a:lnTo>
                  <a:pt x="412404" y="473284"/>
                </a:lnTo>
                <a:lnTo>
                  <a:pt x="410632" y="432447"/>
                </a:lnTo>
                <a:lnTo>
                  <a:pt x="410539" y="427212"/>
                </a:lnTo>
                <a:lnTo>
                  <a:pt x="410641" y="363339"/>
                </a:lnTo>
                <a:lnTo>
                  <a:pt x="410830" y="343445"/>
                </a:lnTo>
                <a:lnTo>
                  <a:pt x="410756" y="306796"/>
                </a:lnTo>
                <a:lnTo>
                  <a:pt x="409971" y="267007"/>
                </a:lnTo>
                <a:lnTo>
                  <a:pt x="408108" y="213606"/>
                </a:lnTo>
                <a:lnTo>
                  <a:pt x="406162" y="173816"/>
                </a:lnTo>
                <a:lnTo>
                  <a:pt x="402790" y="115179"/>
                </a:lnTo>
                <a:lnTo>
                  <a:pt x="402074" y="104708"/>
                </a:lnTo>
                <a:lnTo>
                  <a:pt x="426117" y="98426"/>
                </a:lnTo>
                <a:lnTo>
                  <a:pt x="488060" y="87955"/>
                </a:lnTo>
                <a:lnTo>
                  <a:pt x="539273" y="83767"/>
                </a:lnTo>
                <a:lnTo>
                  <a:pt x="552278" y="83767"/>
                </a:lnTo>
                <a:lnTo>
                  <a:pt x="565357" y="82719"/>
                </a:lnTo>
                <a:lnTo>
                  <a:pt x="909965" y="82719"/>
                </a:lnTo>
                <a:lnTo>
                  <a:pt x="903247" y="79578"/>
                </a:lnTo>
                <a:lnTo>
                  <a:pt x="852938" y="58636"/>
                </a:lnTo>
                <a:lnTo>
                  <a:pt x="827258" y="50260"/>
                </a:lnTo>
                <a:lnTo>
                  <a:pt x="801225" y="42930"/>
                </a:lnTo>
                <a:lnTo>
                  <a:pt x="765921" y="34553"/>
                </a:lnTo>
                <a:lnTo>
                  <a:pt x="403011" y="34553"/>
                </a:lnTo>
                <a:lnTo>
                  <a:pt x="397142" y="15706"/>
                </a:lnTo>
                <a:lnTo>
                  <a:pt x="394718" y="3141"/>
                </a:lnTo>
                <a:lnTo>
                  <a:pt x="16464" y="0"/>
                </a:lnTo>
                <a:close/>
              </a:path>
              <a:path w="1430655" h="649604">
                <a:moveTo>
                  <a:pt x="1430162" y="153922"/>
                </a:moveTo>
                <a:lnTo>
                  <a:pt x="1330424" y="153922"/>
                </a:lnTo>
                <a:lnTo>
                  <a:pt x="1345312" y="156016"/>
                </a:lnTo>
                <a:lnTo>
                  <a:pt x="1359147" y="159157"/>
                </a:lnTo>
                <a:lnTo>
                  <a:pt x="1392389" y="183240"/>
                </a:lnTo>
                <a:lnTo>
                  <a:pt x="1409163" y="220935"/>
                </a:lnTo>
                <a:lnTo>
                  <a:pt x="1408841" y="237689"/>
                </a:lnTo>
                <a:lnTo>
                  <a:pt x="1399640" y="275384"/>
                </a:lnTo>
                <a:lnTo>
                  <a:pt x="1381976" y="299467"/>
                </a:lnTo>
                <a:lnTo>
                  <a:pt x="1373817" y="308891"/>
                </a:lnTo>
                <a:lnTo>
                  <a:pt x="1364736" y="318314"/>
                </a:lnTo>
                <a:lnTo>
                  <a:pt x="1354953" y="328785"/>
                </a:lnTo>
                <a:lnTo>
                  <a:pt x="1344686" y="340303"/>
                </a:lnTo>
                <a:lnTo>
                  <a:pt x="1323579" y="363339"/>
                </a:lnTo>
                <a:lnTo>
                  <a:pt x="1313177" y="373810"/>
                </a:lnTo>
                <a:lnTo>
                  <a:pt x="1303168" y="385328"/>
                </a:lnTo>
                <a:lnTo>
                  <a:pt x="1293771" y="394752"/>
                </a:lnTo>
                <a:lnTo>
                  <a:pt x="1285206" y="404176"/>
                </a:lnTo>
                <a:lnTo>
                  <a:pt x="1277692" y="412552"/>
                </a:lnTo>
                <a:lnTo>
                  <a:pt x="1271448" y="418835"/>
                </a:lnTo>
                <a:lnTo>
                  <a:pt x="1267986" y="421976"/>
                </a:lnTo>
                <a:lnTo>
                  <a:pt x="1227849" y="463860"/>
                </a:lnTo>
                <a:lnTo>
                  <a:pt x="1217154" y="474331"/>
                </a:lnTo>
                <a:lnTo>
                  <a:pt x="1207677" y="484801"/>
                </a:lnTo>
                <a:lnTo>
                  <a:pt x="1199342" y="493178"/>
                </a:lnTo>
                <a:lnTo>
                  <a:pt x="1192073" y="501555"/>
                </a:lnTo>
                <a:lnTo>
                  <a:pt x="1185797" y="507837"/>
                </a:lnTo>
                <a:lnTo>
                  <a:pt x="1180437" y="514120"/>
                </a:lnTo>
                <a:lnTo>
                  <a:pt x="1175919" y="519355"/>
                </a:lnTo>
                <a:lnTo>
                  <a:pt x="1172188" y="522497"/>
                </a:lnTo>
                <a:lnTo>
                  <a:pt x="1162673" y="531920"/>
                </a:lnTo>
                <a:lnTo>
                  <a:pt x="1152913" y="539250"/>
                </a:lnTo>
                <a:lnTo>
                  <a:pt x="1115853" y="563333"/>
                </a:lnTo>
                <a:lnTo>
                  <a:pt x="1064391" y="590557"/>
                </a:lnTo>
                <a:lnTo>
                  <a:pt x="1024323" y="605217"/>
                </a:lnTo>
                <a:lnTo>
                  <a:pt x="1010697" y="610452"/>
                </a:lnTo>
                <a:lnTo>
                  <a:pt x="954893" y="623017"/>
                </a:lnTo>
                <a:lnTo>
                  <a:pt x="940626" y="625111"/>
                </a:lnTo>
                <a:lnTo>
                  <a:pt x="897099" y="628253"/>
                </a:lnTo>
                <a:lnTo>
                  <a:pt x="1137036" y="628253"/>
                </a:lnTo>
                <a:lnTo>
                  <a:pt x="1153236" y="618829"/>
                </a:lnTo>
                <a:lnTo>
                  <a:pt x="1163803" y="611499"/>
                </a:lnTo>
                <a:lnTo>
                  <a:pt x="1174196" y="604170"/>
                </a:lnTo>
                <a:lnTo>
                  <a:pt x="1175884" y="603122"/>
                </a:lnTo>
                <a:lnTo>
                  <a:pt x="1176742" y="602075"/>
                </a:lnTo>
                <a:lnTo>
                  <a:pt x="1179035" y="601028"/>
                </a:lnTo>
                <a:lnTo>
                  <a:pt x="1189140" y="592652"/>
                </a:lnTo>
                <a:lnTo>
                  <a:pt x="1227835" y="560192"/>
                </a:lnTo>
                <a:lnTo>
                  <a:pt x="1252889" y="535062"/>
                </a:lnTo>
                <a:lnTo>
                  <a:pt x="1260899" y="526685"/>
                </a:lnTo>
                <a:lnTo>
                  <a:pt x="1277669" y="508885"/>
                </a:lnTo>
                <a:lnTo>
                  <a:pt x="1322936" y="462813"/>
                </a:lnTo>
                <a:lnTo>
                  <a:pt x="1338003" y="447106"/>
                </a:lnTo>
                <a:lnTo>
                  <a:pt x="1351667" y="432447"/>
                </a:lnTo>
                <a:lnTo>
                  <a:pt x="1363998" y="419882"/>
                </a:lnTo>
                <a:lnTo>
                  <a:pt x="1375064" y="408364"/>
                </a:lnTo>
                <a:lnTo>
                  <a:pt x="1384937" y="396846"/>
                </a:lnTo>
                <a:lnTo>
                  <a:pt x="1393687" y="387422"/>
                </a:lnTo>
                <a:lnTo>
                  <a:pt x="1413894" y="365433"/>
                </a:lnTo>
                <a:lnTo>
                  <a:pt x="1418851" y="359151"/>
                </a:lnTo>
                <a:lnTo>
                  <a:pt x="1423034" y="354963"/>
                </a:lnTo>
                <a:lnTo>
                  <a:pt x="1426514" y="350774"/>
                </a:lnTo>
                <a:lnTo>
                  <a:pt x="1429361" y="346586"/>
                </a:lnTo>
                <a:lnTo>
                  <a:pt x="1430162" y="153922"/>
                </a:lnTo>
                <a:close/>
              </a:path>
              <a:path w="1430655" h="649604">
                <a:moveTo>
                  <a:pt x="438517" y="484801"/>
                </a:moveTo>
                <a:lnTo>
                  <a:pt x="425976" y="484801"/>
                </a:lnTo>
                <a:lnTo>
                  <a:pt x="413430" y="485849"/>
                </a:lnTo>
                <a:lnTo>
                  <a:pt x="451022" y="485849"/>
                </a:lnTo>
                <a:lnTo>
                  <a:pt x="438517" y="484801"/>
                </a:lnTo>
                <a:close/>
              </a:path>
              <a:path w="1430655" h="649604">
                <a:moveTo>
                  <a:pt x="984644" y="454436"/>
                </a:moveTo>
                <a:lnTo>
                  <a:pt x="975505" y="454436"/>
                </a:lnTo>
                <a:lnTo>
                  <a:pt x="983783" y="455483"/>
                </a:lnTo>
                <a:lnTo>
                  <a:pt x="984644" y="454436"/>
                </a:lnTo>
                <a:close/>
              </a:path>
              <a:path w="1430655" h="649604">
                <a:moveTo>
                  <a:pt x="789588" y="330879"/>
                </a:moveTo>
                <a:lnTo>
                  <a:pt x="750902" y="390564"/>
                </a:lnTo>
                <a:lnTo>
                  <a:pt x="767862" y="396846"/>
                </a:lnTo>
                <a:lnTo>
                  <a:pt x="784219" y="403129"/>
                </a:lnTo>
                <a:lnTo>
                  <a:pt x="799987" y="409411"/>
                </a:lnTo>
                <a:lnTo>
                  <a:pt x="815180" y="414647"/>
                </a:lnTo>
                <a:lnTo>
                  <a:pt x="829813" y="419882"/>
                </a:lnTo>
                <a:lnTo>
                  <a:pt x="843899" y="425117"/>
                </a:lnTo>
                <a:lnTo>
                  <a:pt x="857454" y="429306"/>
                </a:lnTo>
                <a:lnTo>
                  <a:pt x="870491" y="433494"/>
                </a:lnTo>
                <a:lnTo>
                  <a:pt x="883024" y="436635"/>
                </a:lnTo>
                <a:lnTo>
                  <a:pt x="895067" y="439777"/>
                </a:lnTo>
                <a:lnTo>
                  <a:pt x="906636" y="442918"/>
                </a:lnTo>
                <a:lnTo>
                  <a:pt x="917744" y="446059"/>
                </a:lnTo>
                <a:lnTo>
                  <a:pt x="928404" y="448153"/>
                </a:lnTo>
                <a:lnTo>
                  <a:pt x="948443" y="452342"/>
                </a:lnTo>
                <a:lnTo>
                  <a:pt x="966864" y="454436"/>
                </a:lnTo>
                <a:lnTo>
                  <a:pt x="998641" y="454436"/>
                </a:lnTo>
                <a:lnTo>
                  <a:pt x="1038059" y="443965"/>
                </a:lnTo>
                <a:lnTo>
                  <a:pt x="1072289" y="423023"/>
                </a:lnTo>
                <a:lnTo>
                  <a:pt x="1099620" y="393705"/>
                </a:lnTo>
                <a:lnTo>
                  <a:pt x="1104916" y="385328"/>
                </a:lnTo>
                <a:lnTo>
                  <a:pt x="972253" y="385328"/>
                </a:lnTo>
                <a:lnTo>
                  <a:pt x="956222" y="383234"/>
                </a:lnTo>
                <a:lnTo>
                  <a:pt x="947399" y="382187"/>
                </a:lnTo>
                <a:lnTo>
                  <a:pt x="938004" y="380093"/>
                </a:lnTo>
                <a:lnTo>
                  <a:pt x="928011" y="377998"/>
                </a:lnTo>
                <a:lnTo>
                  <a:pt x="917395" y="374857"/>
                </a:lnTo>
                <a:lnTo>
                  <a:pt x="906131" y="371716"/>
                </a:lnTo>
                <a:lnTo>
                  <a:pt x="894192" y="368575"/>
                </a:lnTo>
                <a:lnTo>
                  <a:pt x="881553" y="364386"/>
                </a:lnTo>
                <a:lnTo>
                  <a:pt x="868188" y="360198"/>
                </a:lnTo>
                <a:lnTo>
                  <a:pt x="854072" y="354963"/>
                </a:lnTo>
                <a:lnTo>
                  <a:pt x="839180" y="349727"/>
                </a:lnTo>
                <a:lnTo>
                  <a:pt x="823486" y="344492"/>
                </a:lnTo>
                <a:lnTo>
                  <a:pt x="806964" y="338209"/>
                </a:lnTo>
                <a:lnTo>
                  <a:pt x="789588" y="330879"/>
                </a:lnTo>
                <a:close/>
              </a:path>
              <a:path w="1430655" h="649604">
                <a:moveTo>
                  <a:pt x="909965" y="82719"/>
                </a:moveTo>
                <a:lnTo>
                  <a:pt x="578506" y="82719"/>
                </a:lnTo>
                <a:lnTo>
                  <a:pt x="635227" y="84814"/>
                </a:lnTo>
                <a:lnTo>
                  <a:pt x="662982" y="86908"/>
                </a:lnTo>
                <a:lnTo>
                  <a:pt x="717123" y="94237"/>
                </a:lnTo>
                <a:lnTo>
                  <a:pt x="769232" y="105755"/>
                </a:lnTo>
                <a:lnTo>
                  <a:pt x="819058" y="120415"/>
                </a:lnTo>
                <a:lnTo>
                  <a:pt x="866352" y="138215"/>
                </a:lnTo>
                <a:lnTo>
                  <a:pt x="910865" y="158110"/>
                </a:lnTo>
                <a:lnTo>
                  <a:pt x="952345" y="182193"/>
                </a:lnTo>
                <a:lnTo>
                  <a:pt x="990545" y="208370"/>
                </a:lnTo>
                <a:lnTo>
                  <a:pt x="1025213" y="236642"/>
                </a:lnTo>
                <a:lnTo>
                  <a:pt x="1054446" y="273290"/>
                </a:lnTo>
                <a:lnTo>
                  <a:pt x="1060681" y="298420"/>
                </a:lnTo>
                <a:lnTo>
                  <a:pt x="1059551" y="315173"/>
                </a:lnTo>
                <a:lnTo>
                  <a:pt x="1043292" y="354963"/>
                </a:lnTo>
                <a:lnTo>
                  <a:pt x="1012178" y="380093"/>
                </a:lnTo>
                <a:lnTo>
                  <a:pt x="986007" y="385328"/>
                </a:lnTo>
                <a:lnTo>
                  <a:pt x="1104916" y="385328"/>
                </a:lnTo>
                <a:lnTo>
                  <a:pt x="1106902" y="382187"/>
                </a:lnTo>
                <a:lnTo>
                  <a:pt x="1113164" y="369622"/>
                </a:lnTo>
                <a:lnTo>
                  <a:pt x="1118344" y="357057"/>
                </a:lnTo>
                <a:lnTo>
                  <a:pt x="1120995" y="348680"/>
                </a:lnTo>
                <a:lnTo>
                  <a:pt x="1125354" y="341350"/>
                </a:lnTo>
                <a:lnTo>
                  <a:pt x="1152438" y="306796"/>
                </a:lnTo>
                <a:lnTo>
                  <a:pt x="1161091" y="297373"/>
                </a:lnTo>
                <a:lnTo>
                  <a:pt x="1170285" y="286902"/>
                </a:lnTo>
                <a:lnTo>
                  <a:pt x="1179913" y="277478"/>
                </a:lnTo>
                <a:lnTo>
                  <a:pt x="1189870" y="267007"/>
                </a:lnTo>
                <a:lnTo>
                  <a:pt x="1200049" y="256536"/>
                </a:lnTo>
                <a:lnTo>
                  <a:pt x="1212409" y="243971"/>
                </a:lnTo>
                <a:lnTo>
                  <a:pt x="1123367" y="243971"/>
                </a:lnTo>
                <a:lnTo>
                  <a:pt x="1115115" y="235594"/>
                </a:lnTo>
                <a:lnTo>
                  <a:pt x="1107129" y="226171"/>
                </a:lnTo>
                <a:lnTo>
                  <a:pt x="1099109" y="215700"/>
                </a:lnTo>
                <a:lnTo>
                  <a:pt x="1090758" y="205229"/>
                </a:lnTo>
                <a:lnTo>
                  <a:pt x="1045905" y="166487"/>
                </a:lnTo>
                <a:lnTo>
                  <a:pt x="999714" y="132980"/>
                </a:lnTo>
                <a:lnTo>
                  <a:pt x="952166" y="103661"/>
                </a:lnTo>
                <a:lnTo>
                  <a:pt x="927879" y="91096"/>
                </a:lnTo>
                <a:lnTo>
                  <a:pt x="909965" y="82719"/>
                </a:lnTo>
                <a:close/>
              </a:path>
              <a:path w="1430655" h="649604">
                <a:moveTo>
                  <a:pt x="1336746" y="84814"/>
                </a:moveTo>
                <a:lnTo>
                  <a:pt x="1322761" y="84814"/>
                </a:lnTo>
                <a:lnTo>
                  <a:pt x="1309435" y="86908"/>
                </a:lnTo>
                <a:lnTo>
                  <a:pt x="1262529" y="104708"/>
                </a:lnTo>
                <a:lnTo>
                  <a:pt x="1254468" y="109944"/>
                </a:lnTo>
                <a:lnTo>
                  <a:pt x="1244317" y="118321"/>
                </a:lnTo>
                <a:lnTo>
                  <a:pt x="1234928" y="126697"/>
                </a:lnTo>
                <a:lnTo>
                  <a:pt x="1228605" y="134027"/>
                </a:lnTo>
                <a:lnTo>
                  <a:pt x="1221321" y="141356"/>
                </a:lnTo>
                <a:lnTo>
                  <a:pt x="1213468" y="148686"/>
                </a:lnTo>
                <a:lnTo>
                  <a:pt x="1205136" y="157063"/>
                </a:lnTo>
                <a:lnTo>
                  <a:pt x="1196415" y="165439"/>
                </a:lnTo>
                <a:lnTo>
                  <a:pt x="1187393" y="173816"/>
                </a:lnTo>
                <a:lnTo>
                  <a:pt x="1178161" y="183240"/>
                </a:lnTo>
                <a:lnTo>
                  <a:pt x="1168809" y="193711"/>
                </a:lnTo>
                <a:lnTo>
                  <a:pt x="1159425" y="203135"/>
                </a:lnTo>
                <a:lnTo>
                  <a:pt x="1150099" y="213606"/>
                </a:lnTo>
                <a:lnTo>
                  <a:pt x="1140921" y="224076"/>
                </a:lnTo>
                <a:lnTo>
                  <a:pt x="1131980" y="233500"/>
                </a:lnTo>
                <a:lnTo>
                  <a:pt x="1123367" y="243971"/>
                </a:lnTo>
                <a:lnTo>
                  <a:pt x="1212409" y="243971"/>
                </a:lnTo>
                <a:lnTo>
                  <a:pt x="1220649" y="235594"/>
                </a:lnTo>
                <a:lnTo>
                  <a:pt x="1230859" y="226171"/>
                </a:lnTo>
                <a:lnTo>
                  <a:pt x="1240866" y="215700"/>
                </a:lnTo>
                <a:lnTo>
                  <a:pt x="1250565" y="206276"/>
                </a:lnTo>
                <a:lnTo>
                  <a:pt x="1259850" y="197899"/>
                </a:lnTo>
                <a:lnTo>
                  <a:pt x="1268614" y="189523"/>
                </a:lnTo>
                <a:lnTo>
                  <a:pt x="1273933" y="185334"/>
                </a:lnTo>
                <a:lnTo>
                  <a:pt x="1274425" y="184287"/>
                </a:lnTo>
                <a:lnTo>
                  <a:pt x="1274876" y="184287"/>
                </a:lnTo>
                <a:lnTo>
                  <a:pt x="1275190" y="183240"/>
                </a:lnTo>
                <a:lnTo>
                  <a:pt x="1285735" y="173816"/>
                </a:lnTo>
                <a:lnTo>
                  <a:pt x="1294513" y="165439"/>
                </a:lnTo>
                <a:lnTo>
                  <a:pt x="1305728" y="159157"/>
                </a:lnTo>
                <a:lnTo>
                  <a:pt x="1317210" y="156016"/>
                </a:lnTo>
                <a:lnTo>
                  <a:pt x="1330424" y="153922"/>
                </a:lnTo>
                <a:lnTo>
                  <a:pt x="1430162" y="153922"/>
                </a:lnTo>
                <a:lnTo>
                  <a:pt x="1430284" y="124603"/>
                </a:lnTo>
                <a:lnTo>
                  <a:pt x="1399325" y="101567"/>
                </a:lnTo>
                <a:lnTo>
                  <a:pt x="1363099" y="87955"/>
                </a:lnTo>
                <a:lnTo>
                  <a:pt x="1350106" y="85861"/>
                </a:lnTo>
                <a:lnTo>
                  <a:pt x="1336746" y="84814"/>
                </a:lnTo>
                <a:close/>
              </a:path>
              <a:path w="1430655" h="649604">
                <a:moveTo>
                  <a:pt x="608921" y="15706"/>
                </a:moveTo>
                <a:lnTo>
                  <a:pt x="553794" y="15706"/>
                </a:lnTo>
                <a:lnTo>
                  <a:pt x="540800" y="16753"/>
                </a:lnTo>
                <a:lnTo>
                  <a:pt x="527878" y="16753"/>
                </a:lnTo>
                <a:lnTo>
                  <a:pt x="502255" y="18847"/>
                </a:lnTo>
                <a:lnTo>
                  <a:pt x="489558" y="20941"/>
                </a:lnTo>
                <a:lnTo>
                  <a:pt x="476940" y="21988"/>
                </a:lnTo>
                <a:lnTo>
                  <a:pt x="464404" y="24083"/>
                </a:lnTo>
                <a:lnTo>
                  <a:pt x="451951" y="25130"/>
                </a:lnTo>
                <a:lnTo>
                  <a:pt x="427302" y="29318"/>
                </a:lnTo>
                <a:lnTo>
                  <a:pt x="415111" y="32459"/>
                </a:lnTo>
                <a:lnTo>
                  <a:pt x="403011" y="34553"/>
                </a:lnTo>
                <a:lnTo>
                  <a:pt x="765921" y="34553"/>
                </a:lnTo>
                <a:lnTo>
                  <a:pt x="748090" y="30365"/>
                </a:lnTo>
                <a:lnTo>
                  <a:pt x="693516" y="21988"/>
                </a:lnTo>
                <a:lnTo>
                  <a:pt x="665684" y="18847"/>
                </a:lnTo>
                <a:lnTo>
                  <a:pt x="637486" y="16753"/>
                </a:lnTo>
                <a:lnTo>
                  <a:pt x="608921" y="15706"/>
                </a:lnTo>
                <a:close/>
              </a:path>
            </a:pathLst>
          </a:custGeom>
          <a:solidFill>
            <a:srgbClr val="FFFFFF"/>
          </a:solidFill>
        </p:spPr>
        <p:txBody>
          <a:bodyPr wrap="square" lIns="0" tIns="0" rIns="0" bIns="0" rtlCol="0"/>
          <a:lstStyle/>
          <a:p>
            <a:endParaRPr dirty="0"/>
          </a:p>
        </p:txBody>
      </p:sp>
      <p:sp>
        <p:nvSpPr>
          <p:cNvPr id="7" name="object 7"/>
          <p:cNvSpPr/>
          <p:nvPr/>
        </p:nvSpPr>
        <p:spPr>
          <a:xfrm>
            <a:off x="2015766" y="2118467"/>
            <a:ext cx="919835" cy="919825"/>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3515738" y="4501018"/>
            <a:ext cx="1513801" cy="106279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5987721" y="6305777"/>
            <a:ext cx="1096841" cy="1088972"/>
          </a:xfrm>
          <a:prstGeom prst="rect">
            <a:avLst/>
          </a:prstGeom>
          <a:blipFill>
            <a:blip r:embed="rId5" cstate="print"/>
            <a:stretch>
              <a:fillRect/>
            </a:stretch>
          </a:blipFill>
        </p:spPr>
        <p:txBody>
          <a:bodyPr wrap="square" lIns="0" tIns="0" rIns="0" bIns="0" rtlCol="0"/>
          <a:lstStyle/>
          <a:p>
            <a:endParaRPr dirty="0"/>
          </a:p>
        </p:txBody>
      </p:sp>
      <p:sp>
        <p:nvSpPr>
          <p:cNvPr id="10" name="object 10"/>
          <p:cNvSpPr/>
          <p:nvPr/>
        </p:nvSpPr>
        <p:spPr>
          <a:xfrm>
            <a:off x="8600530" y="7996375"/>
            <a:ext cx="0" cy="608330"/>
          </a:xfrm>
          <a:custGeom>
            <a:avLst/>
            <a:gdLst/>
            <a:ahLst/>
            <a:cxnLst/>
            <a:rect l="l" t="t" r="r" b="b"/>
            <a:pathLst>
              <a:path h="608329">
                <a:moveTo>
                  <a:pt x="0" y="0"/>
                </a:moveTo>
                <a:lnTo>
                  <a:pt x="0" y="608330"/>
                </a:lnTo>
              </a:path>
            </a:pathLst>
          </a:custGeom>
          <a:ln w="56859">
            <a:solidFill>
              <a:srgbClr val="FF6600"/>
            </a:solidFill>
          </a:ln>
        </p:spPr>
        <p:txBody>
          <a:bodyPr wrap="square" lIns="0" tIns="0" rIns="0" bIns="0" rtlCol="0"/>
          <a:lstStyle/>
          <a:p>
            <a:endParaRPr dirty="0"/>
          </a:p>
        </p:txBody>
      </p:sp>
      <p:sp>
        <p:nvSpPr>
          <p:cNvPr id="11" name="object 11"/>
          <p:cNvSpPr/>
          <p:nvPr/>
        </p:nvSpPr>
        <p:spPr>
          <a:xfrm>
            <a:off x="8572735" y="7969070"/>
            <a:ext cx="104139" cy="0"/>
          </a:xfrm>
          <a:custGeom>
            <a:avLst/>
            <a:gdLst/>
            <a:ahLst/>
            <a:cxnLst/>
            <a:rect l="l" t="t" r="r" b="b"/>
            <a:pathLst>
              <a:path w="104140">
                <a:moveTo>
                  <a:pt x="0" y="0"/>
                </a:moveTo>
                <a:lnTo>
                  <a:pt x="103756" y="0"/>
                </a:lnTo>
              </a:path>
            </a:pathLst>
          </a:custGeom>
          <a:ln w="55880">
            <a:solidFill>
              <a:srgbClr val="FF6600"/>
            </a:solidFill>
          </a:ln>
        </p:spPr>
        <p:txBody>
          <a:bodyPr wrap="square" lIns="0" tIns="0" rIns="0" bIns="0" rtlCol="0"/>
          <a:lstStyle/>
          <a:p>
            <a:endParaRPr dirty="0"/>
          </a:p>
        </p:txBody>
      </p:sp>
      <p:sp>
        <p:nvSpPr>
          <p:cNvPr id="12" name="object 12"/>
          <p:cNvSpPr/>
          <p:nvPr/>
        </p:nvSpPr>
        <p:spPr>
          <a:xfrm>
            <a:off x="8782098" y="7996375"/>
            <a:ext cx="0" cy="608330"/>
          </a:xfrm>
          <a:custGeom>
            <a:avLst/>
            <a:gdLst/>
            <a:ahLst/>
            <a:cxnLst/>
            <a:rect l="l" t="t" r="r" b="b"/>
            <a:pathLst>
              <a:path h="608329">
                <a:moveTo>
                  <a:pt x="0" y="0"/>
                </a:moveTo>
                <a:lnTo>
                  <a:pt x="0" y="608330"/>
                </a:lnTo>
              </a:path>
            </a:pathLst>
          </a:custGeom>
          <a:ln w="56859">
            <a:solidFill>
              <a:srgbClr val="FF6600"/>
            </a:solidFill>
          </a:ln>
        </p:spPr>
        <p:txBody>
          <a:bodyPr wrap="square" lIns="0" tIns="0" rIns="0" bIns="0" rtlCol="0"/>
          <a:lstStyle/>
          <a:p>
            <a:endParaRPr dirty="0"/>
          </a:p>
        </p:txBody>
      </p:sp>
      <p:sp>
        <p:nvSpPr>
          <p:cNvPr id="13" name="object 13"/>
          <p:cNvSpPr/>
          <p:nvPr/>
        </p:nvSpPr>
        <p:spPr>
          <a:xfrm>
            <a:off x="8754304" y="7969070"/>
            <a:ext cx="107950" cy="0"/>
          </a:xfrm>
          <a:custGeom>
            <a:avLst/>
            <a:gdLst/>
            <a:ahLst/>
            <a:cxnLst/>
            <a:rect l="l" t="t" r="r" b="b"/>
            <a:pathLst>
              <a:path w="107950">
                <a:moveTo>
                  <a:pt x="0" y="0"/>
                </a:moveTo>
                <a:lnTo>
                  <a:pt x="107462" y="0"/>
                </a:lnTo>
              </a:path>
            </a:pathLst>
          </a:custGeom>
          <a:ln w="55880">
            <a:solidFill>
              <a:srgbClr val="FF6600"/>
            </a:solidFill>
          </a:ln>
        </p:spPr>
        <p:txBody>
          <a:bodyPr wrap="square" lIns="0" tIns="0" rIns="0" bIns="0" rtlCol="0"/>
          <a:lstStyle/>
          <a:p>
            <a:endParaRPr dirty="0"/>
          </a:p>
        </p:txBody>
      </p:sp>
      <p:sp>
        <p:nvSpPr>
          <p:cNvPr id="14" name="object 14"/>
          <p:cNvSpPr/>
          <p:nvPr/>
        </p:nvSpPr>
        <p:spPr>
          <a:xfrm>
            <a:off x="8967369" y="7996375"/>
            <a:ext cx="0" cy="608330"/>
          </a:xfrm>
          <a:custGeom>
            <a:avLst/>
            <a:gdLst/>
            <a:ahLst/>
            <a:cxnLst/>
            <a:rect l="l" t="t" r="r" b="b"/>
            <a:pathLst>
              <a:path h="608329">
                <a:moveTo>
                  <a:pt x="0" y="0"/>
                </a:moveTo>
                <a:lnTo>
                  <a:pt x="0" y="608330"/>
                </a:lnTo>
              </a:path>
            </a:pathLst>
          </a:custGeom>
          <a:ln w="56849">
            <a:solidFill>
              <a:srgbClr val="FF6600"/>
            </a:solidFill>
          </a:ln>
        </p:spPr>
        <p:txBody>
          <a:bodyPr wrap="square" lIns="0" tIns="0" rIns="0" bIns="0" rtlCol="0"/>
          <a:lstStyle/>
          <a:p>
            <a:endParaRPr dirty="0"/>
          </a:p>
        </p:txBody>
      </p:sp>
      <p:sp>
        <p:nvSpPr>
          <p:cNvPr id="15" name="object 15"/>
          <p:cNvSpPr/>
          <p:nvPr/>
        </p:nvSpPr>
        <p:spPr>
          <a:xfrm>
            <a:off x="8939579" y="7969070"/>
            <a:ext cx="107950" cy="0"/>
          </a:xfrm>
          <a:custGeom>
            <a:avLst/>
            <a:gdLst/>
            <a:ahLst/>
            <a:cxnLst/>
            <a:rect l="l" t="t" r="r" b="b"/>
            <a:pathLst>
              <a:path w="107950">
                <a:moveTo>
                  <a:pt x="0" y="0"/>
                </a:moveTo>
                <a:lnTo>
                  <a:pt x="107462" y="0"/>
                </a:lnTo>
              </a:path>
            </a:pathLst>
          </a:custGeom>
          <a:ln w="55880">
            <a:solidFill>
              <a:srgbClr val="FF6600"/>
            </a:solidFill>
          </a:ln>
        </p:spPr>
        <p:txBody>
          <a:bodyPr wrap="square" lIns="0" tIns="0" rIns="0" bIns="0" rtlCol="0"/>
          <a:lstStyle/>
          <a:p>
            <a:endParaRPr dirty="0"/>
          </a:p>
        </p:txBody>
      </p:sp>
      <p:sp>
        <p:nvSpPr>
          <p:cNvPr id="16" name="object 16"/>
          <p:cNvSpPr/>
          <p:nvPr/>
        </p:nvSpPr>
        <p:spPr>
          <a:xfrm>
            <a:off x="9156346" y="7996375"/>
            <a:ext cx="0" cy="608330"/>
          </a:xfrm>
          <a:custGeom>
            <a:avLst/>
            <a:gdLst/>
            <a:ahLst/>
            <a:cxnLst/>
            <a:rect l="l" t="t" r="r" b="b"/>
            <a:pathLst>
              <a:path h="608329">
                <a:moveTo>
                  <a:pt x="0" y="0"/>
                </a:moveTo>
                <a:lnTo>
                  <a:pt x="0" y="608330"/>
                </a:lnTo>
              </a:path>
            </a:pathLst>
          </a:custGeom>
          <a:ln w="56849">
            <a:solidFill>
              <a:srgbClr val="FF6600"/>
            </a:solidFill>
          </a:ln>
        </p:spPr>
        <p:txBody>
          <a:bodyPr wrap="square" lIns="0" tIns="0" rIns="0" bIns="0" rtlCol="0"/>
          <a:lstStyle/>
          <a:p>
            <a:endParaRPr dirty="0"/>
          </a:p>
        </p:txBody>
      </p:sp>
      <p:sp>
        <p:nvSpPr>
          <p:cNvPr id="17" name="object 17"/>
          <p:cNvSpPr/>
          <p:nvPr/>
        </p:nvSpPr>
        <p:spPr>
          <a:xfrm>
            <a:off x="9128556" y="7969070"/>
            <a:ext cx="100330" cy="0"/>
          </a:xfrm>
          <a:custGeom>
            <a:avLst/>
            <a:gdLst/>
            <a:ahLst/>
            <a:cxnLst/>
            <a:rect l="l" t="t" r="r" b="b"/>
            <a:pathLst>
              <a:path w="100329">
                <a:moveTo>
                  <a:pt x="0" y="0"/>
                </a:moveTo>
                <a:lnTo>
                  <a:pt x="100049" y="0"/>
                </a:lnTo>
              </a:path>
            </a:pathLst>
          </a:custGeom>
          <a:ln w="55880">
            <a:solidFill>
              <a:srgbClr val="FF6600"/>
            </a:solidFill>
          </a:ln>
        </p:spPr>
        <p:txBody>
          <a:bodyPr wrap="square" lIns="0" tIns="0" rIns="0" bIns="0" rtlCol="0"/>
          <a:lstStyle/>
          <a:p>
            <a:endParaRPr dirty="0"/>
          </a:p>
        </p:txBody>
      </p:sp>
      <p:sp>
        <p:nvSpPr>
          <p:cNvPr id="18" name="object 18"/>
          <p:cNvSpPr/>
          <p:nvPr/>
        </p:nvSpPr>
        <p:spPr>
          <a:xfrm>
            <a:off x="9334213" y="7997310"/>
            <a:ext cx="0" cy="607060"/>
          </a:xfrm>
          <a:custGeom>
            <a:avLst/>
            <a:gdLst/>
            <a:ahLst/>
            <a:cxnLst/>
            <a:rect l="l" t="t" r="r" b="b"/>
            <a:pathLst>
              <a:path h="607059">
                <a:moveTo>
                  <a:pt x="0" y="0"/>
                </a:moveTo>
                <a:lnTo>
                  <a:pt x="0" y="607060"/>
                </a:lnTo>
              </a:path>
            </a:pathLst>
          </a:custGeom>
          <a:ln w="56859">
            <a:solidFill>
              <a:srgbClr val="FF6600"/>
            </a:solidFill>
          </a:ln>
        </p:spPr>
        <p:txBody>
          <a:bodyPr wrap="square" lIns="0" tIns="0" rIns="0" bIns="0" rtlCol="0"/>
          <a:lstStyle/>
          <a:p>
            <a:endParaRPr dirty="0"/>
          </a:p>
        </p:txBody>
      </p:sp>
      <p:sp>
        <p:nvSpPr>
          <p:cNvPr id="19" name="object 19"/>
          <p:cNvSpPr/>
          <p:nvPr/>
        </p:nvSpPr>
        <p:spPr>
          <a:xfrm>
            <a:off x="9306417" y="7969370"/>
            <a:ext cx="111760" cy="0"/>
          </a:xfrm>
          <a:custGeom>
            <a:avLst/>
            <a:gdLst/>
            <a:ahLst/>
            <a:cxnLst/>
            <a:rect l="l" t="t" r="r" b="b"/>
            <a:pathLst>
              <a:path w="111759">
                <a:moveTo>
                  <a:pt x="0" y="0"/>
                </a:moveTo>
                <a:lnTo>
                  <a:pt x="111169" y="0"/>
                </a:lnTo>
              </a:path>
            </a:pathLst>
          </a:custGeom>
          <a:ln w="57149">
            <a:solidFill>
              <a:srgbClr val="FF6600"/>
            </a:solidFill>
          </a:ln>
        </p:spPr>
        <p:txBody>
          <a:bodyPr wrap="square" lIns="0" tIns="0" rIns="0" bIns="0" rtlCol="0"/>
          <a:lstStyle/>
          <a:p>
            <a:endParaRPr dirty="0"/>
          </a:p>
        </p:txBody>
      </p:sp>
      <p:sp>
        <p:nvSpPr>
          <p:cNvPr id="20" name="object 20"/>
          <p:cNvSpPr/>
          <p:nvPr/>
        </p:nvSpPr>
        <p:spPr>
          <a:xfrm>
            <a:off x="7805703" y="7837654"/>
            <a:ext cx="1823085" cy="1162685"/>
          </a:xfrm>
          <a:custGeom>
            <a:avLst/>
            <a:gdLst/>
            <a:ahLst/>
            <a:cxnLst/>
            <a:rect l="l" t="t" r="r" b="b"/>
            <a:pathLst>
              <a:path w="1823084" h="1162684">
                <a:moveTo>
                  <a:pt x="374126" y="1151797"/>
                </a:moveTo>
                <a:lnTo>
                  <a:pt x="263670" y="1151797"/>
                </a:lnTo>
                <a:lnTo>
                  <a:pt x="276829" y="1162268"/>
                </a:lnTo>
                <a:lnTo>
                  <a:pt x="362102" y="1162268"/>
                </a:lnTo>
                <a:lnTo>
                  <a:pt x="374126" y="1151797"/>
                </a:lnTo>
                <a:close/>
              </a:path>
              <a:path w="1823084" h="1162684">
                <a:moveTo>
                  <a:pt x="580860" y="1151797"/>
                </a:moveTo>
                <a:lnTo>
                  <a:pt x="472036" y="1151797"/>
                </a:lnTo>
                <a:lnTo>
                  <a:pt x="484211" y="1162268"/>
                </a:lnTo>
                <a:lnTo>
                  <a:pt x="567523" y="1162268"/>
                </a:lnTo>
                <a:lnTo>
                  <a:pt x="580860" y="1151797"/>
                </a:lnTo>
                <a:close/>
              </a:path>
              <a:path w="1823084" h="1162684">
                <a:moveTo>
                  <a:pt x="1351553" y="1151797"/>
                </a:moveTo>
                <a:lnTo>
                  <a:pt x="1241100" y="1151797"/>
                </a:lnTo>
                <a:lnTo>
                  <a:pt x="1254258" y="1162268"/>
                </a:lnTo>
                <a:lnTo>
                  <a:pt x="1339529" y="1162268"/>
                </a:lnTo>
                <a:lnTo>
                  <a:pt x="1351553" y="1151797"/>
                </a:lnTo>
                <a:close/>
              </a:path>
              <a:path w="1823084" h="1162684">
                <a:moveTo>
                  <a:pt x="1558295" y="1151797"/>
                </a:moveTo>
                <a:lnTo>
                  <a:pt x="1449471" y="1151797"/>
                </a:lnTo>
                <a:lnTo>
                  <a:pt x="1461646" y="1162268"/>
                </a:lnTo>
                <a:lnTo>
                  <a:pt x="1544959" y="1162268"/>
                </a:lnTo>
                <a:lnTo>
                  <a:pt x="1558295" y="1151797"/>
                </a:lnTo>
                <a:close/>
              </a:path>
              <a:path w="1823084" h="1162684">
                <a:moveTo>
                  <a:pt x="1823096" y="827199"/>
                </a:moveTo>
                <a:lnTo>
                  <a:pt x="0" y="827199"/>
                </a:lnTo>
                <a:lnTo>
                  <a:pt x="0" y="1036617"/>
                </a:lnTo>
                <a:lnTo>
                  <a:pt x="183041" y="1036617"/>
                </a:lnTo>
                <a:lnTo>
                  <a:pt x="183973" y="1047088"/>
                </a:lnTo>
                <a:lnTo>
                  <a:pt x="195623" y="1088972"/>
                </a:lnTo>
                <a:lnTo>
                  <a:pt x="218789" y="1120384"/>
                </a:lnTo>
                <a:lnTo>
                  <a:pt x="251203" y="1151797"/>
                </a:lnTo>
                <a:lnTo>
                  <a:pt x="385265" y="1151797"/>
                </a:lnTo>
                <a:lnTo>
                  <a:pt x="395536" y="1141326"/>
                </a:lnTo>
                <a:lnTo>
                  <a:pt x="404951" y="1130855"/>
                </a:lnTo>
                <a:lnTo>
                  <a:pt x="413525" y="1120384"/>
                </a:lnTo>
                <a:lnTo>
                  <a:pt x="625853" y="1120384"/>
                </a:lnTo>
                <a:lnTo>
                  <a:pt x="634650" y="1109913"/>
                </a:lnTo>
                <a:lnTo>
                  <a:pt x="288364" y="1109913"/>
                </a:lnTo>
                <a:lnTo>
                  <a:pt x="275889" y="1099442"/>
                </a:lnTo>
                <a:lnTo>
                  <a:pt x="247751" y="1068030"/>
                </a:lnTo>
                <a:lnTo>
                  <a:pt x="239206" y="1047088"/>
                </a:lnTo>
                <a:lnTo>
                  <a:pt x="240213" y="1026146"/>
                </a:lnTo>
                <a:lnTo>
                  <a:pt x="243496" y="1015675"/>
                </a:lnTo>
                <a:lnTo>
                  <a:pt x="248847" y="994734"/>
                </a:lnTo>
                <a:lnTo>
                  <a:pt x="256058" y="984263"/>
                </a:lnTo>
                <a:lnTo>
                  <a:pt x="55589" y="984263"/>
                </a:lnTo>
                <a:lnTo>
                  <a:pt x="55589" y="952850"/>
                </a:lnTo>
                <a:lnTo>
                  <a:pt x="155628" y="952850"/>
                </a:lnTo>
                <a:lnTo>
                  <a:pt x="155628" y="900496"/>
                </a:lnTo>
                <a:lnTo>
                  <a:pt x="55589" y="900496"/>
                </a:lnTo>
                <a:lnTo>
                  <a:pt x="55589" y="879554"/>
                </a:lnTo>
                <a:lnTo>
                  <a:pt x="1823096" y="879554"/>
                </a:lnTo>
                <a:lnTo>
                  <a:pt x="1823096" y="827199"/>
                </a:lnTo>
                <a:close/>
              </a:path>
              <a:path w="1823084" h="1162684">
                <a:moveTo>
                  <a:pt x="625853" y="1120384"/>
                </a:moveTo>
                <a:lnTo>
                  <a:pt x="421272" y="1120384"/>
                </a:lnTo>
                <a:lnTo>
                  <a:pt x="429871" y="1130855"/>
                </a:lnTo>
                <a:lnTo>
                  <a:pt x="439308" y="1130855"/>
                </a:lnTo>
                <a:lnTo>
                  <a:pt x="449523" y="1141326"/>
                </a:lnTo>
                <a:lnTo>
                  <a:pt x="460452" y="1151797"/>
                </a:lnTo>
                <a:lnTo>
                  <a:pt x="593434" y="1151797"/>
                </a:lnTo>
                <a:lnTo>
                  <a:pt x="605172" y="1141326"/>
                </a:lnTo>
                <a:lnTo>
                  <a:pt x="616003" y="1130855"/>
                </a:lnTo>
                <a:lnTo>
                  <a:pt x="625853" y="1120384"/>
                </a:lnTo>
                <a:close/>
              </a:path>
              <a:path w="1823084" h="1162684">
                <a:moveTo>
                  <a:pt x="1217146" y="1036617"/>
                </a:moveTo>
                <a:lnTo>
                  <a:pt x="1160467" y="1036617"/>
                </a:lnTo>
                <a:lnTo>
                  <a:pt x="1161399" y="1047088"/>
                </a:lnTo>
                <a:lnTo>
                  <a:pt x="1173050" y="1088972"/>
                </a:lnTo>
                <a:lnTo>
                  <a:pt x="1196219" y="1120384"/>
                </a:lnTo>
                <a:lnTo>
                  <a:pt x="1228633" y="1151797"/>
                </a:lnTo>
                <a:lnTo>
                  <a:pt x="1362694" y="1151797"/>
                </a:lnTo>
                <a:lnTo>
                  <a:pt x="1372965" y="1141326"/>
                </a:lnTo>
                <a:lnTo>
                  <a:pt x="1382381" y="1130855"/>
                </a:lnTo>
                <a:lnTo>
                  <a:pt x="1390956" y="1120384"/>
                </a:lnTo>
                <a:lnTo>
                  <a:pt x="1603289" y="1120384"/>
                </a:lnTo>
                <a:lnTo>
                  <a:pt x="1612085" y="1109913"/>
                </a:lnTo>
                <a:lnTo>
                  <a:pt x="1265805" y="1109913"/>
                </a:lnTo>
                <a:lnTo>
                  <a:pt x="1253330" y="1099442"/>
                </a:lnTo>
                <a:lnTo>
                  <a:pt x="1225189" y="1068030"/>
                </a:lnTo>
                <a:lnTo>
                  <a:pt x="1216642" y="1047088"/>
                </a:lnTo>
                <a:lnTo>
                  <a:pt x="1217146" y="1036617"/>
                </a:lnTo>
                <a:close/>
              </a:path>
              <a:path w="1823084" h="1162684">
                <a:moveTo>
                  <a:pt x="1603289" y="1120384"/>
                </a:moveTo>
                <a:lnTo>
                  <a:pt x="1398704" y="1120384"/>
                </a:lnTo>
                <a:lnTo>
                  <a:pt x="1407303" y="1130855"/>
                </a:lnTo>
                <a:lnTo>
                  <a:pt x="1416742" y="1130855"/>
                </a:lnTo>
                <a:lnTo>
                  <a:pt x="1426957" y="1141326"/>
                </a:lnTo>
                <a:lnTo>
                  <a:pt x="1437887" y="1151797"/>
                </a:lnTo>
                <a:lnTo>
                  <a:pt x="1570869" y="1151797"/>
                </a:lnTo>
                <a:lnTo>
                  <a:pt x="1582608" y="1141326"/>
                </a:lnTo>
                <a:lnTo>
                  <a:pt x="1593439" y="1130855"/>
                </a:lnTo>
                <a:lnTo>
                  <a:pt x="1603289" y="1120384"/>
                </a:lnTo>
                <a:close/>
              </a:path>
              <a:path w="1823084" h="1162684">
                <a:moveTo>
                  <a:pt x="486571" y="963321"/>
                </a:moveTo>
                <a:lnTo>
                  <a:pt x="355112" y="963321"/>
                </a:lnTo>
                <a:lnTo>
                  <a:pt x="366521" y="973792"/>
                </a:lnTo>
                <a:lnTo>
                  <a:pt x="376245" y="984263"/>
                </a:lnTo>
                <a:lnTo>
                  <a:pt x="384086" y="994734"/>
                </a:lnTo>
                <a:lnTo>
                  <a:pt x="389846" y="1005204"/>
                </a:lnTo>
                <a:lnTo>
                  <a:pt x="393325" y="1026146"/>
                </a:lnTo>
                <a:lnTo>
                  <a:pt x="392474" y="1036617"/>
                </a:lnTo>
                <a:lnTo>
                  <a:pt x="377415" y="1078501"/>
                </a:lnTo>
                <a:lnTo>
                  <a:pt x="347770" y="1109913"/>
                </a:lnTo>
                <a:lnTo>
                  <a:pt x="499702" y="1109913"/>
                </a:lnTo>
                <a:lnTo>
                  <a:pt x="466672" y="1078501"/>
                </a:lnTo>
                <a:lnTo>
                  <a:pt x="450540" y="1047088"/>
                </a:lnTo>
                <a:lnTo>
                  <a:pt x="451547" y="1026146"/>
                </a:lnTo>
                <a:lnTo>
                  <a:pt x="454831" y="1015675"/>
                </a:lnTo>
                <a:lnTo>
                  <a:pt x="460183" y="994734"/>
                </a:lnTo>
                <a:lnTo>
                  <a:pt x="467395" y="984263"/>
                </a:lnTo>
                <a:lnTo>
                  <a:pt x="476260" y="973792"/>
                </a:lnTo>
                <a:lnTo>
                  <a:pt x="486571" y="963321"/>
                </a:lnTo>
                <a:close/>
              </a:path>
              <a:path w="1823084" h="1162684">
                <a:moveTo>
                  <a:pt x="636456" y="952850"/>
                </a:moveTo>
                <a:lnTo>
                  <a:pt x="539369" y="952850"/>
                </a:lnTo>
                <a:lnTo>
                  <a:pt x="553551" y="963321"/>
                </a:lnTo>
                <a:lnTo>
                  <a:pt x="566446" y="963321"/>
                </a:lnTo>
                <a:lnTo>
                  <a:pt x="577855" y="973792"/>
                </a:lnTo>
                <a:lnTo>
                  <a:pt x="587579" y="984263"/>
                </a:lnTo>
                <a:lnTo>
                  <a:pt x="595420" y="994734"/>
                </a:lnTo>
                <a:lnTo>
                  <a:pt x="601180" y="1005204"/>
                </a:lnTo>
                <a:lnTo>
                  <a:pt x="604659" y="1026146"/>
                </a:lnTo>
                <a:lnTo>
                  <a:pt x="603808" y="1036617"/>
                </a:lnTo>
                <a:lnTo>
                  <a:pt x="588749" y="1078501"/>
                </a:lnTo>
                <a:lnTo>
                  <a:pt x="559104" y="1109913"/>
                </a:lnTo>
                <a:lnTo>
                  <a:pt x="634650" y="1109913"/>
                </a:lnTo>
                <a:lnTo>
                  <a:pt x="657842" y="1068030"/>
                </a:lnTo>
                <a:lnTo>
                  <a:pt x="661222" y="1036617"/>
                </a:lnTo>
                <a:lnTo>
                  <a:pt x="1217146" y="1036617"/>
                </a:lnTo>
                <a:lnTo>
                  <a:pt x="1217650" y="1026146"/>
                </a:lnTo>
                <a:lnTo>
                  <a:pt x="1220933" y="1015675"/>
                </a:lnTo>
                <a:lnTo>
                  <a:pt x="1226285" y="994734"/>
                </a:lnTo>
                <a:lnTo>
                  <a:pt x="1233497" y="984263"/>
                </a:lnTo>
                <a:lnTo>
                  <a:pt x="649666" y="984263"/>
                </a:lnTo>
                <a:lnTo>
                  <a:pt x="643618" y="963321"/>
                </a:lnTo>
                <a:lnTo>
                  <a:pt x="636456" y="952850"/>
                </a:lnTo>
                <a:close/>
              </a:path>
              <a:path w="1823084" h="1162684">
                <a:moveTo>
                  <a:pt x="1464007" y="963321"/>
                </a:moveTo>
                <a:lnTo>
                  <a:pt x="1332548" y="963321"/>
                </a:lnTo>
                <a:lnTo>
                  <a:pt x="1343957" y="973792"/>
                </a:lnTo>
                <a:lnTo>
                  <a:pt x="1353682" y="984263"/>
                </a:lnTo>
                <a:lnTo>
                  <a:pt x="1361523" y="994734"/>
                </a:lnTo>
                <a:lnTo>
                  <a:pt x="1367282" y="1005204"/>
                </a:lnTo>
                <a:lnTo>
                  <a:pt x="1370762" y="1026146"/>
                </a:lnTo>
                <a:lnTo>
                  <a:pt x="1369910" y="1036617"/>
                </a:lnTo>
                <a:lnTo>
                  <a:pt x="1354848" y="1078501"/>
                </a:lnTo>
                <a:lnTo>
                  <a:pt x="1325202" y="1109913"/>
                </a:lnTo>
                <a:lnTo>
                  <a:pt x="1477139" y="1109913"/>
                </a:lnTo>
                <a:lnTo>
                  <a:pt x="1444108" y="1078501"/>
                </a:lnTo>
                <a:lnTo>
                  <a:pt x="1427976" y="1047088"/>
                </a:lnTo>
                <a:lnTo>
                  <a:pt x="1428984" y="1026146"/>
                </a:lnTo>
                <a:lnTo>
                  <a:pt x="1432267" y="1015675"/>
                </a:lnTo>
                <a:lnTo>
                  <a:pt x="1437619" y="994734"/>
                </a:lnTo>
                <a:lnTo>
                  <a:pt x="1444831" y="984263"/>
                </a:lnTo>
                <a:lnTo>
                  <a:pt x="1453697" y="973792"/>
                </a:lnTo>
                <a:lnTo>
                  <a:pt x="1464007" y="963321"/>
                </a:lnTo>
                <a:close/>
              </a:path>
              <a:path w="1823084" h="1162684">
                <a:moveTo>
                  <a:pt x="1613892" y="952850"/>
                </a:moveTo>
                <a:lnTo>
                  <a:pt x="1516805" y="952850"/>
                </a:lnTo>
                <a:lnTo>
                  <a:pt x="1530987" y="963321"/>
                </a:lnTo>
                <a:lnTo>
                  <a:pt x="1543882" y="963321"/>
                </a:lnTo>
                <a:lnTo>
                  <a:pt x="1555291" y="973792"/>
                </a:lnTo>
                <a:lnTo>
                  <a:pt x="1565015" y="984263"/>
                </a:lnTo>
                <a:lnTo>
                  <a:pt x="1572857" y="994734"/>
                </a:lnTo>
                <a:lnTo>
                  <a:pt x="1578616" y="1005204"/>
                </a:lnTo>
                <a:lnTo>
                  <a:pt x="1582096" y="1026146"/>
                </a:lnTo>
                <a:lnTo>
                  <a:pt x="1581244" y="1036617"/>
                </a:lnTo>
                <a:lnTo>
                  <a:pt x="1566185" y="1078501"/>
                </a:lnTo>
                <a:lnTo>
                  <a:pt x="1536540" y="1109913"/>
                </a:lnTo>
                <a:lnTo>
                  <a:pt x="1612085" y="1109913"/>
                </a:lnTo>
                <a:lnTo>
                  <a:pt x="1635278" y="1068030"/>
                </a:lnTo>
                <a:lnTo>
                  <a:pt x="1638658" y="1036617"/>
                </a:lnTo>
                <a:lnTo>
                  <a:pt x="1823096" y="1036617"/>
                </a:lnTo>
                <a:lnTo>
                  <a:pt x="1823096" y="984263"/>
                </a:lnTo>
                <a:lnTo>
                  <a:pt x="1627102" y="984263"/>
                </a:lnTo>
                <a:lnTo>
                  <a:pt x="1621054" y="963321"/>
                </a:lnTo>
                <a:lnTo>
                  <a:pt x="1613892" y="952850"/>
                </a:lnTo>
                <a:close/>
              </a:path>
              <a:path w="1823084" h="1162684">
                <a:moveTo>
                  <a:pt x="396832" y="921437"/>
                </a:moveTo>
                <a:lnTo>
                  <a:pt x="243048" y="921437"/>
                </a:lnTo>
                <a:lnTo>
                  <a:pt x="232481" y="931908"/>
                </a:lnTo>
                <a:lnTo>
                  <a:pt x="222807" y="942379"/>
                </a:lnTo>
                <a:lnTo>
                  <a:pt x="214068" y="952850"/>
                </a:lnTo>
                <a:lnTo>
                  <a:pt x="206308" y="963321"/>
                </a:lnTo>
                <a:lnTo>
                  <a:pt x="199571" y="973792"/>
                </a:lnTo>
                <a:lnTo>
                  <a:pt x="55589" y="984263"/>
                </a:lnTo>
                <a:lnTo>
                  <a:pt x="256058" y="984263"/>
                </a:lnTo>
                <a:lnTo>
                  <a:pt x="264922" y="973792"/>
                </a:lnTo>
                <a:lnTo>
                  <a:pt x="275233" y="963321"/>
                </a:lnTo>
                <a:lnTo>
                  <a:pt x="299360" y="963321"/>
                </a:lnTo>
                <a:lnTo>
                  <a:pt x="312763" y="952850"/>
                </a:lnTo>
                <a:lnTo>
                  <a:pt x="636456" y="952850"/>
                </a:lnTo>
                <a:lnTo>
                  <a:pt x="628254" y="942379"/>
                </a:lnTo>
                <a:lnTo>
                  <a:pt x="418007" y="942379"/>
                </a:lnTo>
                <a:lnTo>
                  <a:pt x="407668" y="931908"/>
                </a:lnTo>
                <a:lnTo>
                  <a:pt x="396832" y="921437"/>
                </a:lnTo>
                <a:close/>
              </a:path>
              <a:path w="1823084" h="1162684">
                <a:moveTo>
                  <a:pt x="1374269" y="921437"/>
                </a:moveTo>
                <a:lnTo>
                  <a:pt x="1220484" y="921437"/>
                </a:lnTo>
                <a:lnTo>
                  <a:pt x="1209917" y="931908"/>
                </a:lnTo>
                <a:lnTo>
                  <a:pt x="1200243" y="942379"/>
                </a:lnTo>
                <a:lnTo>
                  <a:pt x="1191504" y="952850"/>
                </a:lnTo>
                <a:lnTo>
                  <a:pt x="1183744" y="963321"/>
                </a:lnTo>
                <a:lnTo>
                  <a:pt x="1177007" y="973792"/>
                </a:lnTo>
                <a:lnTo>
                  <a:pt x="649666" y="984263"/>
                </a:lnTo>
                <a:lnTo>
                  <a:pt x="1233497" y="984263"/>
                </a:lnTo>
                <a:lnTo>
                  <a:pt x="1242363" y="973792"/>
                </a:lnTo>
                <a:lnTo>
                  <a:pt x="1252673" y="963321"/>
                </a:lnTo>
                <a:lnTo>
                  <a:pt x="1276799" y="963321"/>
                </a:lnTo>
                <a:lnTo>
                  <a:pt x="1290199" y="952850"/>
                </a:lnTo>
                <a:lnTo>
                  <a:pt x="1613892" y="952850"/>
                </a:lnTo>
                <a:lnTo>
                  <a:pt x="1605690" y="942379"/>
                </a:lnTo>
                <a:lnTo>
                  <a:pt x="1395444" y="942379"/>
                </a:lnTo>
                <a:lnTo>
                  <a:pt x="1385105" y="931908"/>
                </a:lnTo>
                <a:lnTo>
                  <a:pt x="1374269" y="921437"/>
                </a:lnTo>
                <a:close/>
              </a:path>
              <a:path w="1823084" h="1162684">
                <a:moveTo>
                  <a:pt x="1823096" y="879554"/>
                </a:moveTo>
                <a:lnTo>
                  <a:pt x="1767506" y="879554"/>
                </a:lnTo>
                <a:lnTo>
                  <a:pt x="1767506" y="900496"/>
                </a:lnTo>
                <a:lnTo>
                  <a:pt x="1719340" y="900496"/>
                </a:lnTo>
                <a:lnTo>
                  <a:pt x="1719340" y="952850"/>
                </a:lnTo>
                <a:lnTo>
                  <a:pt x="1767506" y="952850"/>
                </a:lnTo>
                <a:lnTo>
                  <a:pt x="1767506" y="984263"/>
                </a:lnTo>
                <a:lnTo>
                  <a:pt x="1823096" y="984263"/>
                </a:lnTo>
                <a:lnTo>
                  <a:pt x="1823096" y="879554"/>
                </a:lnTo>
                <a:close/>
              </a:path>
              <a:path w="1823084" h="1162684">
                <a:moveTo>
                  <a:pt x="524097" y="952850"/>
                </a:moveTo>
                <a:lnTo>
                  <a:pt x="328034" y="952850"/>
                </a:lnTo>
                <a:lnTo>
                  <a:pt x="342217" y="963321"/>
                </a:lnTo>
                <a:lnTo>
                  <a:pt x="510697" y="963321"/>
                </a:lnTo>
                <a:lnTo>
                  <a:pt x="524097" y="952850"/>
                </a:lnTo>
                <a:close/>
              </a:path>
              <a:path w="1823084" h="1162684">
                <a:moveTo>
                  <a:pt x="1501533" y="952850"/>
                </a:moveTo>
                <a:lnTo>
                  <a:pt x="1305471" y="952850"/>
                </a:lnTo>
                <a:lnTo>
                  <a:pt x="1319654" y="963321"/>
                </a:lnTo>
                <a:lnTo>
                  <a:pt x="1488133" y="963321"/>
                </a:lnTo>
                <a:lnTo>
                  <a:pt x="1501533" y="952850"/>
                </a:lnTo>
                <a:close/>
              </a:path>
              <a:path w="1823084" h="1162684">
                <a:moveTo>
                  <a:pt x="619086" y="931908"/>
                </a:moveTo>
                <a:lnTo>
                  <a:pt x="436422" y="931908"/>
                </a:lnTo>
                <a:lnTo>
                  <a:pt x="427825" y="942379"/>
                </a:lnTo>
                <a:lnTo>
                  <a:pt x="628254" y="942379"/>
                </a:lnTo>
                <a:lnTo>
                  <a:pt x="619086" y="931908"/>
                </a:lnTo>
                <a:close/>
              </a:path>
              <a:path w="1823084" h="1162684">
                <a:moveTo>
                  <a:pt x="1596522" y="931908"/>
                </a:moveTo>
                <a:lnTo>
                  <a:pt x="1413858" y="931908"/>
                </a:lnTo>
                <a:lnTo>
                  <a:pt x="1405261" y="942379"/>
                </a:lnTo>
                <a:lnTo>
                  <a:pt x="1605690" y="942379"/>
                </a:lnTo>
                <a:lnTo>
                  <a:pt x="1596522" y="931908"/>
                </a:lnTo>
                <a:close/>
              </a:path>
              <a:path w="1823084" h="1162684">
                <a:moveTo>
                  <a:pt x="586521" y="910967"/>
                </a:moveTo>
                <a:lnTo>
                  <a:pt x="467210" y="910967"/>
                </a:lnTo>
                <a:lnTo>
                  <a:pt x="456133" y="921437"/>
                </a:lnTo>
                <a:lnTo>
                  <a:pt x="445864" y="931908"/>
                </a:lnTo>
                <a:lnTo>
                  <a:pt x="609025" y="931908"/>
                </a:lnTo>
                <a:lnTo>
                  <a:pt x="598146" y="921437"/>
                </a:lnTo>
                <a:lnTo>
                  <a:pt x="586521" y="910967"/>
                </a:lnTo>
                <a:close/>
              </a:path>
              <a:path w="1823084" h="1162684">
                <a:moveTo>
                  <a:pt x="1563958" y="910967"/>
                </a:moveTo>
                <a:lnTo>
                  <a:pt x="1444646" y="910967"/>
                </a:lnTo>
                <a:lnTo>
                  <a:pt x="1433569" y="921437"/>
                </a:lnTo>
                <a:lnTo>
                  <a:pt x="1423300" y="931908"/>
                </a:lnTo>
                <a:lnTo>
                  <a:pt x="1586461" y="931908"/>
                </a:lnTo>
                <a:lnTo>
                  <a:pt x="1575582" y="921437"/>
                </a:lnTo>
                <a:lnTo>
                  <a:pt x="1563958" y="910967"/>
                </a:lnTo>
                <a:close/>
              </a:path>
              <a:path w="1823084" h="1162684">
                <a:moveTo>
                  <a:pt x="373767" y="910967"/>
                </a:moveTo>
                <a:lnTo>
                  <a:pt x="266684" y="910967"/>
                </a:lnTo>
                <a:lnTo>
                  <a:pt x="254464" y="921437"/>
                </a:lnTo>
                <a:lnTo>
                  <a:pt x="385524" y="921437"/>
                </a:lnTo>
                <a:lnTo>
                  <a:pt x="373767" y="910967"/>
                </a:lnTo>
                <a:close/>
              </a:path>
              <a:path w="1823084" h="1162684">
                <a:moveTo>
                  <a:pt x="1351202" y="910967"/>
                </a:moveTo>
                <a:lnTo>
                  <a:pt x="1244120" y="910967"/>
                </a:lnTo>
                <a:lnTo>
                  <a:pt x="1231900" y="921437"/>
                </a:lnTo>
                <a:lnTo>
                  <a:pt x="1362960" y="921437"/>
                </a:lnTo>
                <a:lnTo>
                  <a:pt x="1351202" y="910967"/>
                </a:lnTo>
                <a:close/>
              </a:path>
              <a:path w="1823084" h="1162684">
                <a:moveTo>
                  <a:pt x="349006" y="900496"/>
                </a:moveTo>
                <a:lnTo>
                  <a:pt x="293365" y="900496"/>
                </a:lnTo>
                <a:lnTo>
                  <a:pt x="279666" y="910967"/>
                </a:lnTo>
                <a:lnTo>
                  <a:pt x="361586" y="910967"/>
                </a:lnTo>
                <a:lnTo>
                  <a:pt x="349006" y="900496"/>
                </a:lnTo>
                <a:close/>
              </a:path>
              <a:path w="1823084" h="1162684">
                <a:moveTo>
                  <a:pt x="561334" y="900496"/>
                </a:moveTo>
                <a:lnTo>
                  <a:pt x="505099" y="900496"/>
                </a:lnTo>
                <a:lnTo>
                  <a:pt x="491712" y="910967"/>
                </a:lnTo>
                <a:lnTo>
                  <a:pt x="574226" y="910967"/>
                </a:lnTo>
                <a:lnTo>
                  <a:pt x="561334" y="900496"/>
                </a:lnTo>
                <a:close/>
              </a:path>
              <a:path w="1823084" h="1162684">
                <a:moveTo>
                  <a:pt x="1326440" y="900496"/>
                </a:moveTo>
                <a:lnTo>
                  <a:pt x="1270801" y="900496"/>
                </a:lnTo>
                <a:lnTo>
                  <a:pt x="1257102" y="910967"/>
                </a:lnTo>
                <a:lnTo>
                  <a:pt x="1339021" y="910967"/>
                </a:lnTo>
                <a:lnTo>
                  <a:pt x="1326440" y="900496"/>
                </a:lnTo>
                <a:close/>
              </a:path>
              <a:path w="1823084" h="1162684">
                <a:moveTo>
                  <a:pt x="1538770" y="900496"/>
                </a:moveTo>
                <a:lnTo>
                  <a:pt x="1482536" y="900496"/>
                </a:lnTo>
                <a:lnTo>
                  <a:pt x="1469148" y="910967"/>
                </a:lnTo>
                <a:lnTo>
                  <a:pt x="1551662" y="910967"/>
                </a:lnTo>
                <a:lnTo>
                  <a:pt x="1538770" y="900496"/>
                </a:lnTo>
                <a:close/>
              </a:path>
              <a:path w="1823084" h="1162684">
                <a:moveTo>
                  <a:pt x="1770783" y="0"/>
                </a:moveTo>
                <a:lnTo>
                  <a:pt x="50919" y="0"/>
                </a:lnTo>
                <a:lnTo>
                  <a:pt x="50919" y="827199"/>
                </a:lnTo>
                <a:lnTo>
                  <a:pt x="106499" y="827199"/>
                </a:lnTo>
                <a:lnTo>
                  <a:pt x="106499" y="62825"/>
                </a:lnTo>
                <a:lnTo>
                  <a:pt x="1770783" y="62825"/>
                </a:lnTo>
                <a:lnTo>
                  <a:pt x="1770783" y="0"/>
                </a:lnTo>
                <a:close/>
              </a:path>
              <a:path w="1823084" h="1162684">
                <a:moveTo>
                  <a:pt x="1770783" y="62825"/>
                </a:moveTo>
                <a:lnTo>
                  <a:pt x="1715204" y="62825"/>
                </a:lnTo>
                <a:lnTo>
                  <a:pt x="1715204" y="827199"/>
                </a:lnTo>
                <a:lnTo>
                  <a:pt x="1770783" y="827199"/>
                </a:lnTo>
                <a:lnTo>
                  <a:pt x="1770783" y="62825"/>
                </a:lnTo>
                <a:close/>
              </a:path>
            </a:pathLst>
          </a:custGeom>
          <a:solidFill>
            <a:srgbClr val="FFFFFF"/>
          </a:solidFill>
        </p:spPr>
        <p:txBody>
          <a:bodyPr wrap="square" lIns="0" tIns="0" rIns="0" bIns="0" rtlCol="0"/>
          <a:lstStyle/>
          <a:p>
            <a:endParaRPr dirty="0"/>
          </a:p>
        </p:txBody>
      </p:sp>
      <p:sp>
        <p:nvSpPr>
          <p:cNvPr id="21" name="object 21"/>
          <p:cNvSpPr/>
          <p:nvPr/>
        </p:nvSpPr>
        <p:spPr>
          <a:xfrm>
            <a:off x="9284188" y="8869640"/>
            <a:ext cx="52069" cy="0"/>
          </a:xfrm>
          <a:custGeom>
            <a:avLst/>
            <a:gdLst/>
            <a:ahLst/>
            <a:cxnLst/>
            <a:rect l="l" t="t" r="r" b="b"/>
            <a:pathLst>
              <a:path w="52070">
                <a:moveTo>
                  <a:pt x="0" y="0"/>
                </a:moveTo>
                <a:lnTo>
                  <a:pt x="51872" y="0"/>
                </a:lnTo>
              </a:path>
            </a:pathLst>
          </a:custGeom>
          <a:ln w="56859">
            <a:solidFill>
              <a:srgbClr val="FFFFFF"/>
            </a:solidFill>
          </a:ln>
        </p:spPr>
        <p:txBody>
          <a:bodyPr wrap="square" lIns="0" tIns="0" rIns="0" bIns="0" rtlCol="0"/>
          <a:lstStyle/>
          <a:p>
            <a:endParaRPr dirty="0"/>
          </a:p>
        </p:txBody>
      </p:sp>
      <p:sp>
        <p:nvSpPr>
          <p:cNvPr id="22" name="object 22"/>
          <p:cNvSpPr/>
          <p:nvPr/>
        </p:nvSpPr>
        <p:spPr>
          <a:xfrm>
            <a:off x="9076687" y="8841846"/>
            <a:ext cx="48260" cy="55880"/>
          </a:xfrm>
          <a:custGeom>
            <a:avLst/>
            <a:gdLst/>
            <a:ahLst/>
            <a:cxnLst/>
            <a:rect l="l" t="t" r="r" b="b"/>
            <a:pathLst>
              <a:path w="48259" h="55879">
                <a:moveTo>
                  <a:pt x="24083" y="0"/>
                </a:moveTo>
                <a:lnTo>
                  <a:pt x="24083" y="55589"/>
                </a:lnTo>
              </a:path>
            </a:pathLst>
          </a:custGeom>
          <a:ln w="49436">
            <a:solidFill>
              <a:srgbClr val="FFFFFF"/>
            </a:solidFill>
          </a:ln>
        </p:spPr>
        <p:txBody>
          <a:bodyPr wrap="square" lIns="0" tIns="0" rIns="0" bIns="0" rtlCol="0"/>
          <a:lstStyle/>
          <a:p>
            <a:endParaRPr dirty="0"/>
          </a:p>
        </p:txBody>
      </p:sp>
      <p:sp>
        <p:nvSpPr>
          <p:cNvPr id="23" name="object 23"/>
          <p:cNvSpPr/>
          <p:nvPr/>
        </p:nvSpPr>
        <p:spPr>
          <a:xfrm>
            <a:off x="8572734" y="8762178"/>
            <a:ext cx="289560" cy="0"/>
          </a:xfrm>
          <a:custGeom>
            <a:avLst/>
            <a:gdLst/>
            <a:ahLst/>
            <a:cxnLst/>
            <a:rect l="l" t="t" r="r" b="b"/>
            <a:pathLst>
              <a:path w="289559">
                <a:moveTo>
                  <a:pt x="0" y="0"/>
                </a:moveTo>
                <a:lnTo>
                  <a:pt x="289027" y="0"/>
                </a:lnTo>
              </a:path>
            </a:pathLst>
          </a:custGeom>
          <a:ln w="56859">
            <a:solidFill>
              <a:srgbClr val="FFFFFF"/>
            </a:solidFill>
          </a:ln>
        </p:spPr>
        <p:txBody>
          <a:bodyPr wrap="square" lIns="0" tIns="0" rIns="0" bIns="0" rtlCol="0"/>
          <a:lstStyle/>
          <a:p>
            <a:endParaRPr dirty="0"/>
          </a:p>
        </p:txBody>
      </p:sp>
      <p:sp>
        <p:nvSpPr>
          <p:cNvPr id="24" name="object 24"/>
          <p:cNvSpPr/>
          <p:nvPr/>
        </p:nvSpPr>
        <p:spPr>
          <a:xfrm>
            <a:off x="10035876" y="9672554"/>
            <a:ext cx="1131570" cy="1131570"/>
          </a:xfrm>
          <a:custGeom>
            <a:avLst/>
            <a:gdLst/>
            <a:ahLst/>
            <a:cxnLst/>
            <a:rect l="l" t="t" r="r" b="b"/>
            <a:pathLst>
              <a:path w="1131570" h="1131570">
                <a:moveTo>
                  <a:pt x="433863" y="978692"/>
                </a:moveTo>
                <a:lnTo>
                  <a:pt x="338994" y="978692"/>
                </a:lnTo>
                <a:lnTo>
                  <a:pt x="350232" y="984689"/>
                </a:lnTo>
                <a:lnTo>
                  <a:pt x="384824" y="1000795"/>
                </a:lnTo>
                <a:lnTo>
                  <a:pt x="420613" y="1014017"/>
                </a:lnTo>
                <a:lnTo>
                  <a:pt x="432781" y="1017771"/>
                </a:lnTo>
                <a:lnTo>
                  <a:pt x="433599" y="1131127"/>
                </a:lnTo>
                <a:lnTo>
                  <a:pt x="697538" y="1131127"/>
                </a:lnTo>
                <a:lnTo>
                  <a:pt x="697538" y="1093432"/>
                </a:lnTo>
                <a:lnTo>
                  <a:pt x="471294" y="1093432"/>
                </a:lnTo>
                <a:lnTo>
                  <a:pt x="471294" y="989111"/>
                </a:lnTo>
                <a:lnTo>
                  <a:pt x="457190" y="985446"/>
                </a:lnTo>
                <a:lnTo>
                  <a:pt x="444885" y="982070"/>
                </a:lnTo>
                <a:lnTo>
                  <a:pt x="433863" y="978692"/>
                </a:lnTo>
                <a:close/>
              </a:path>
              <a:path w="1131570" h="1131570">
                <a:moveTo>
                  <a:pt x="798153" y="931542"/>
                </a:moveTo>
                <a:lnTo>
                  <a:pt x="763249" y="951428"/>
                </a:lnTo>
                <a:lnTo>
                  <a:pt x="728557" y="967401"/>
                </a:lnTo>
                <a:lnTo>
                  <a:pt x="692575" y="980221"/>
                </a:lnTo>
                <a:lnTo>
                  <a:pt x="659833" y="989111"/>
                </a:lnTo>
                <a:lnTo>
                  <a:pt x="659833" y="1093432"/>
                </a:lnTo>
                <a:lnTo>
                  <a:pt x="697538" y="1093432"/>
                </a:lnTo>
                <a:lnTo>
                  <a:pt x="697538" y="1018010"/>
                </a:lnTo>
                <a:lnTo>
                  <a:pt x="709716" y="1014282"/>
                </a:lnTo>
                <a:lnTo>
                  <a:pt x="745538" y="1001127"/>
                </a:lnTo>
                <a:lnTo>
                  <a:pt x="780156" y="985081"/>
                </a:lnTo>
                <a:lnTo>
                  <a:pt x="791396" y="979104"/>
                </a:lnTo>
                <a:lnTo>
                  <a:pt x="845715" y="979104"/>
                </a:lnTo>
                <a:lnTo>
                  <a:pt x="798153" y="931542"/>
                </a:lnTo>
                <a:close/>
              </a:path>
              <a:path w="1131570" h="1131570">
                <a:moveTo>
                  <a:pt x="845715" y="979104"/>
                </a:moveTo>
                <a:lnTo>
                  <a:pt x="791396" y="979104"/>
                </a:lnTo>
                <a:lnTo>
                  <a:pt x="872109" y="1058794"/>
                </a:lnTo>
                <a:lnTo>
                  <a:pt x="925406" y="1005498"/>
                </a:lnTo>
                <a:lnTo>
                  <a:pt x="872109" y="1005498"/>
                </a:lnTo>
                <a:lnTo>
                  <a:pt x="845715" y="979104"/>
                </a:lnTo>
                <a:close/>
              </a:path>
              <a:path w="1131570" h="1131570">
                <a:moveTo>
                  <a:pt x="259028" y="72311"/>
                </a:moveTo>
                <a:lnTo>
                  <a:pt x="72385" y="258955"/>
                </a:lnTo>
                <a:lnTo>
                  <a:pt x="152435" y="338994"/>
                </a:lnTo>
                <a:lnTo>
                  <a:pt x="146434" y="350228"/>
                </a:lnTo>
                <a:lnTo>
                  <a:pt x="130320" y="384818"/>
                </a:lnTo>
                <a:lnTo>
                  <a:pt x="117093" y="420622"/>
                </a:lnTo>
                <a:lnTo>
                  <a:pt x="113346" y="432777"/>
                </a:lnTo>
                <a:lnTo>
                  <a:pt x="0" y="433599"/>
                </a:lnTo>
                <a:lnTo>
                  <a:pt x="0" y="697528"/>
                </a:lnTo>
                <a:lnTo>
                  <a:pt x="113106" y="697528"/>
                </a:lnTo>
                <a:lnTo>
                  <a:pt x="116838" y="709704"/>
                </a:lnTo>
                <a:lnTo>
                  <a:pt x="129996" y="745522"/>
                </a:lnTo>
                <a:lnTo>
                  <a:pt x="146040" y="780141"/>
                </a:lnTo>
                <a:lnTo>
                  <a:pt x="152017" y="791384"/>
                </a:lnTo>
                <a:lnTo>
                  <a:pt x="72322" y="872099"/>
                </a:lnTo>
                <a:lnTo>
                  <a:pt x="258955" y="1058732"/>
                </a:lnTo>
                <a:lnTo>
                  <a:pt x="312189" y="1005498"/>
                </a:lnTo>
                <a:lnTo>
                  <a:pt x="259028" y="1005498"/>
                </a:lnTo>
                <a:lnTo>
                  <a:pt x="125640" y="872099"/>
                </a:lnTo>
                <a:lnTo>
                  <a:pt x="199585" y="798143"/>
                </a:lnTo>
                <a:lnTo>
                  <a:pt x="192056" y="785546"/>
                </a:lnTo>
                <a:lnTo>
                  <a:pt x="185712" y="774478"/>
                </a:lnTo>
                <a:lnTo>
                  <a:pt x="168714" y="740257"/>
                </a:lnTo>
                <a:lnTo>
                  <a:pt x="154835" y="704680"/>
                </a:lnTo>
                <a:lnTo>
                  <a:pt x="142027" y="659812"/>
                </a:lnTo>
                <a:lnTo>
                  <a:pt x="37695" y="659812"/>
                </a:lnTo>
                <a:lnTo>
                  <a:pt x="37695" y="471294"/>
                </a:lnTo>
                <a:lnTo>
                  <a:pt x="142027" y="471294"/>
                </a:lnTo>
                <a:lnTo>
                  <a:pt x="145691" y="457179"/>
                </a:lnTo>
                <a:lnTo>
                  <a:pt x="156894" y="420609"/>
                </a:lnTo>
                <a:lnTo>
                  <a:pt x="171274" y="385248"/>
                </a:lnTo>
                <a:lnTo>
                  <a:pt x="188762" y="351270"/>
                </a:lnTo>
                <a:lnTo>
                  <a:pt x="199627" y="332984"/>
                </a:lnTo>
                <a:lnTo>
                  <a:pt x="125640" y="259018"/>
                </a:lnTo>
                <a:lnTo>
                  <a:pt x="259028" y="125629"/>
                </a:lnTo>
                <a:lnTo>
                  <a:pt x="313025" y="125629"/>
                </a:lnTo>
                <a:lnTo>
                  <a:pt x="259028" y="72311"/>
                </a:lnTo>
                <a:close/>
              </a:path>
              <a:path w="1131570" h="1131570">
                <a:moveTo>
                  <a:pt x="332974" y="931510"/>
                </a:moveTo>
                <a:lnTo>
                  <a:pt x="259028" y="1005498"/>
                </a:lnTo>
                <a:lnTo>
                  <a:pt x="312189" y="1005498"/>
                </a:lnTo>
                <a:lnTo>
                  <a:pt x="338994" y="978692"/>
                </a:lnTo>
                <a:lnTo>
                  <a:pt x="433863" y="978692"/>
                </a:lnTo>
                <a:lnTo>
                  <a:pt x="396906" y="965000"/>
                </a:lnTo>
                <a:lnTo>
                  <a:pt x="362441" y="948539"/>
                </a:lnTo>
                <a:lnTo>
                  <a:pt x="351283" y="942371"/>
                </a:lnTo>
                <a:lnTo>
                  <a:pt x="332974" y="931510"/>
                </a:lnTo>
                <a:close/>
              </a:path>
              <a:path w="1131570" h="1131570">
                <a:moveTo>
                  <a:pt x="925413" y="125629"/>
                </a:moveTo>
                <a:lnTo>
                  <a:pt x="872109" y="125629"/>
                </a:lnTo>
                <a:lnTo>
                  <a:pt x="1005498" y="259018"/>
                </a:lnTo>
                <a:lnTo>
                  <a:pt x="931552" y="332984"/>
                </a:lnTo>
                <a:lnTo>
                  <a:pt x="951440" y="367887"/>
                </a:lnTo>
                <a:lnTo>
                  <a:pt x="967413" y="402581"/>
                </a:lnTo>
                <a:lnTo>
                  <a:pt x="980228" y="438566"/>
                </a:lnTo>
                <a:lnTo>
                  <a:pt x="989142" y="471294"/>
                </a:lnTo>
                <a:lnTo>
                  <a:pt x="1093432" y="471294"/>
                </a:lnTo>
                <a:lnTo>
                  <a:pt x="1093432" y="659822"/>
                </a:lnTo>
                <a:lnTo>
                  <a:pt x="989111" y="659822"/>
                </a:lnTo>
                <a:lnTo>
                  <a:pt x="985446" y="673948"/>
                </a:lnTo>
                <a:lnTo>
                  <a:pt x="974241" y="710501"/>
                </a:lnTo>
                <a:lnTo>
                  <a:pt x="959854" y="745872"/>
                </a:lnTo>
                <a:lnTo>
                  <a:pt x="942367" y="779852"/>
                </a:lnTo>
                <a:lnTo>
                  <a:pt x="931510" y="798143"/>
                </a:lnTo>
                <a:lnTo>
                  <a:pt x="1005456" y="872099"/>
                </a:lnTo>
                <a:lnTo>
                  <a:pt x="872109" y="1005498"/>
                </a:lnTo>
                <a:lnTo>
                  <a:pt x="925406" y="1005498"/>
                </a:lnTo>
                <a:lnTo>
                  <a:pt x="1058742" y="872161"/>
                </a:lnTo>
                <a:lnTo>
                  <a:pt x="978692" y="792101"/>
                </a:lnTo>
                <a:lnTo>
                  <a:pt x="984694" y="780871"/>
                </a:lnTo>
                <a:lnTo>
                  <a:pt x="1000805" y="746283"/>
                </a:lnTo>
                <a:lnTo>
                  <a:pt x="1014031" y="710490"/>
                </a:lnTo>
                <a:lnTo>
                  <a:pt x="1017788" y="698322"/>
                </a:lnTo>
                <a:lnTo>
                  <a:pt x="1131138" y="697528"/>
                </a:lnTo>
                <a:lnTo>
                  <a:pt x="1131138" y="433599"/>
                </a:lnTo>
                <a:lnTo>
                  <a:pt x="1018021" y="433599"/>
                </a:lnTo>
                <a:lnTo>
                  <a:pt x="1014289" y="421420"/>
                </a:lnTo>
                <a:lnTo>
                  <a:pt x="1001131" y="385601"/>
                </a:lnTo>
                <a:lnTo>
                  <a:pt x="985087" y="350985"/>
                </a:lnTo>
                <a:lnTo>
                  <a:pt x="979110" y="339743"/>
                </a:lnTo>
                <a:lnTo>
                  <a:pt x="1058794" y="259018"/>
                </a:lnTo>
                <a:lnTo>
                  <a:pt x="925413" y="125629"/>
                </a:lnTo>
                <a:close/>
              </a:path>
              <a:path w="1131570" h="1131570">
                <a:moveTo>
                  <a:pt x="697804" y="37695"/>
                </a:moveTo>
                <a:lnTo>
                  <a:pt x="659833" y="37695"/>
                </a:lnTo>
                <a:lnTo>
                  <a:pt x="659833" y="142016"/>
                </a:lnTo>
                <a:lnTo>
                  <a:pt x="673948" y="145681"/>
                </a:lnTo>
                <a:lnTo>
                  <a:pt x="686253" y="149057"/>
                </a:lnTo>
                <a:lnTo>
                  <a:pt x="722440" y="161330"/>
                </a:lnTo>
                <a:lnTo>
                  <a:pt x="757370" y="176756"/>
                </a:lnTo>
                <a:lnTo>
                  <a:pt x="798153" y="199616"/>
                </a:lnTo>
                <a:lnTo>
                  <a:pt x="845325" y="152424"/>
                </a:lnTo>
                <a:lnTo>
                  <a:pt x="792122" y="152424"/>
                </a:lnTo>
                <a:lnTo>
                  <a:pt x="780889" y="146429"/>
                </a:lnTo>
                <a:lnTo>
                  <a:pt x="769504" y="140745"/>
                </a:lnTo>
                <a:lnTo>
                  <a:pt x="734496" y="125589"/>
                </a:lnTo>
                <a:lnTo>
                  <a:pt x="698338" y="113340"/>
                </a:lnTo>
                <a:lnTo>
                  <a:pt x="697804" y="37695"/>
                </a:lnTo>
                <a:close/>
              </a:path>
              <a:path w="1131570" h="1131570">
                <a:moveTo>
                  <a:pt x="313025" y="125629"/>
                </a:moveTo>
                <a:lnTo>
                  <a:pt x="259028" y="125629"/>
                </a:lnTo>
                <a:lnTo>
                  <a:pt x="332974" y="199585"/>
                </a:lnTo>
                <a:lnTo>
                  <a:pt x="345581" y="192056"/>
                </a:lnTo>
                <a:lnTo>
                  <a:pt x="356648" y="185709"/>
                </a:lnTo>
                <a:lnTo>
                  <a:pt x="390863" y="168704"/>
                </a:lnTo>
                <a:lnTo>
                  <a:pt x="426437" y="154824"/>
                </a:lnTo>
                <a:lnTo>
                  <a:pt x="435152" y="152008"/>
                </a:lnTo>
                <a:lnTo>
                  <a:pt x="339739" y="152008"/>
                </a:lnTo>
                <a:lnTo>
                  <a:pt x="313025" y="125629"/>
                </a:lnTo>
                <a:close/>
              </a:path>
              <a:path w="1131570" h="1131570">
                <a:moveTo>
                  <a:pt x="872172" y="72385"/>
                </a:moveTo>
                <a:lnTo>
                  <a:pt x="792122" y="152424"/>
                </a:lnTo>
                <a:lnTo>
                  <a:pt x="845325" y="152424"/>
                </a:lnTo>
                <a:lnTo>
                  <a:pt x="872109" y="125629"/>
                </a:lnTo>
                <a:lnTo>
                  <a:pt x="925413" y="125629"/>
                </a:lnTo>
                <a:lnTo>
                  <a:pt x="872172" y="72385"/>
                </a:lnTo>
                <a:close/>
              </a:path>
              <a:path w="1131570" h="1131570">
                <a:moveTo>
                  <a:pt x="697538" y="0"/>
                </a:moveTo>
                <a:lnTo>
                  <a:pt x="433599" y="0"/>
                </a:lnTo>
                <a:lnTo>
                  <a:pt x="433599" y="113106"/>
                </a:lnTo>
                <a:lnTo>
                  <a:pt x="421423" y="116837"/>
                </a:lnTo>
                <a:lnTo>
                  <a:pt x="385603" y="129991"/>
                </a:lnTo>
                <a:lnTo>
                  <a:pt x="350982" y="146032"/>
                </a:lnTo>
                <a:lnTo>
                  <a:pt x="339739" y="152008"/>
                </a:lnTo>
                <a:lnTo>
                  <a:pt x="435152" y="152008"/>
                </a:lnTo>
                <a:lnTo>
                  <a:pt x="438562" y="150906"/>
                </a:lnTo>
                <a:lnTo>
                  <a:pt x="450808" y="147348"/>
                </a:lnTo>
                <a:lnTo>
                  <a:pt x="471294" y="142016"/>
                </a:lnTo>
                <a:lnTo>
                  <a:pt x="471294" y="37695"/>
                </a:lnTo>
                <a:lnTo>
                  <a:pt x="697804" y="37695"/>
                </a:lnTo>
                <a:lnTo>
                  <a:pt x="697538" y="0"/>
                </a:lnTo>
                <a:close/>
              </a:path>
            </a:pathLst>
          </a:custGeom>
          <a:solidFill>
            <a:srgbClr val="FFFFFF"/>
          </a:solidFill>
        </p:spPr>
        <p:txBody>
          <a:bodyPr wrap="square" lIns="0" tIns="0" rIns="0" bIns="0" rtlCol="0"/>
          <a:lstStyle/>
          <a:p>
            <a:endParaRPr dirty="0"/>
          </a:p>
        </p:txBody>
      </p:sp>
      <p:sp>
        <p:nvSpPr>
          <p:cNvPr id="25" name="object 25"/>
          <p:cNvSpPr/>
          <p:nvPr/>
        </p:nvSpPr>
        <p:spPr>
          <a:xfrm>
            <a:off x="10280984" y="9918024"/>
            <a:ext cx="641350" cy="641350"/>
          </a:xfrm>
          <a:custGeom>
            <a:avLst/>
            <a:gdLst/>
            <a:ahLst/>
            <a:cxnLst/>
            <a:rect l="l" t="t" r="r" b="b"/>
            <a:pathLst>
              <a:path w="641350" h="641350">
                <a:moveTo>
                  <a:pt x="413296" y="627206"/>
                </a:moveTo>
                <a:lnTo>
                  <a:pt x="226193" y="627206"/>
                </a:lnTo>
                <a:lnTo>
                  <a:pt x="250839" y="633488"/>
                </a:lnTo>
                <a:lnTo>
                  <a:pt x="288539" y="639771"/>
                </a:lnTo>
                <a:lnTo>
                  <a:pt x="301239" y="640818"/>
                </a:lnTo>
                <a:lnTo>
                  <a:pt x="339310" y="640818"/>
                </a:lnTo>
                <a:lnTo>
                  <a:pt x="360440" y="638724"/>
                </a:lnTo>
                <a:lnTo>
                  <a:pt x="377016" y="636629"/>
                </a:lnTo>
                <a:lnTo>
                  <a:pt x="377016" y="635582"/>
                </a:lnTo>
                <a:lnTo>
                  <a:pt x="402694" y="630347"/>
                </a:lnTo>
                <a:lnTo>
                  <a:pt x="413296" y="627206"/>
                </a:lnTo>
                <a:close/>
              </a:path>
              <a:path w="641350" h="641350">
                <a:moveTo>
                  <a:pt x="320462" y="0"/>
                </a:moveTo>
                <a:lnTo>
                  <a:pt x="268500" y="4188"/>
                </a:lnTo>
                <a:lnTo>
                  <a:pt x="219204" y="16753"/>
                </a:lnTo>
                <a:lnTo>
                  <a:pt x="173234" y="35601"/>
                </a:lnTo>
                <a:lnTo>
                  <a:pt x="131248" y="61778"/>
                </a:lnTo>
                <a:lnTo>
                  <a:pt x="93908" y="94237"/>
                </a:lnTo>
                <a:lnTo>
                  <a:pt x="61872" y="130886"/>
                </a:lnTo>
                <a:lnTo>
                  <a:pt x="35800" y="172769"/>
                </a:lnTo>
                <a:lnTo>
                  <a:pt x="16353" y="218841"/>
                </a:lnTo>
                <a:lnTo>
                  <a:pt x="4189" y="268054"/>
                </a:lnTo>
                <a:lnTo>
                  <a:pt x="56" y="318314"/>
                </a:lnTo>
                <a:lnTo>
                  <a:pt x="0" y="321456"/>
                </a:lnTo>
                <a:lnTo>
                  <a:pt x="510" y="339256"/>
                </a:lnTo>
                <a:lnTo>
                  <a:pt x="8529" y="393705"/>
                </a:lnTo>
                <a:lnTo>
                  <a:pt x="25630" y="446059"/>
                </a:lnTo>
                <a:lnTo>
                  <a:pt x="51150" y="494225"/>
                </a:lnTo>
                <a:lnTo>
                  <a:pt x="84423" y="537156"/>
                </a:lnTo>
                <a:lnTo>
                  <a:pt x="124787" y="573804"/>
                </a:lnTo>
                <a:lnTo>
                  <a:pt x="171577" y="604170"/>
                </a:lnTo>
                <a:lnTo>
                  <a:pt x="200152" y="617782"/>
                </a:lnTo>
                <a:lnTo>
                  <a:pt x="226193" y="628253"/>
                </a:lnTo>
                <a:lnTo>
                  <a:pt x="226193" y="627206"/>
                </a:lnTo>
                <a:lnTo>
                  <a:pt x="413296" y="627206"/>
                </a:lnTo>
                <a:lnTo>
                  <a:pt x="427432" y="623017"/>
                </a:lnTo>
                <a:lnTo>
                  <a:pt x="451164" y="613593"/>
                </a:lnTo>
                <a:lnTo>
                  <a:pt x="471762" y="603122"/>
                </a:lnTo>
                <a:lnTo>
                  <a:pt x="301214" y="603122"/>
                </a:lnTo>
                <a:lnTo>
                  <a:pt x="288586" y="602075"/>
                </a:lnTo>
                <a:lnTo>
                  <a:pt x="263550" y="597887"/>
                </a:lnTo>
                <a:lnTo>
                  <a:pt x="238927" y="591605"/>
                </a:lnTo>
                <a:lnTo>
                  <a:pt x="226818" y="587416"/>
                </a:lnTo>
                <a:lnTo>
                  <a:pt x="226193" y="587416"/>
                </a:lnTo>
                <a:lnTo>
                  <a:pt x="226193" y="570663"/>
                </a:lnTo>
                <a:lnTo>
                  <a:pt x="188487" y="570663"/>
                </a:lnTo>
                <a:lnTo>
                  <a:pt x="168428" y="559145"/>
                </a:lnTo>
                <a:lnTo>
                  <a:pt x="132265" y="531920"/>
                </a:lnTo>
                <a:lnTo>
                  <a:pt x="101580" y="499461"/>
                </a:lnTo>
                <a:lnTo>
                  <a:pt x="76617" y="463860"/>
                </a:lnTo>
                <a:lnTo>
                  <a:pt x="57616" y="425117"/>
                </a:lnTo>
                <a:lnTo>
                  <a:pt x="44823" y="383234"/>
                </a:lnTo>
                <a:lnTo>
                  <a:pt x="38478" y="340303"/>
                </a:lnTo>
                <a:lnTo>
                  <a:pt x="37897" y="321456"/>
                </a:lnTo>
                <a:lnTo>
                  <a:pt x="37996" y="314126"/>
                </a:lnTo>
                <a:lnTo>
                  <a:pt x="41585" y="274337"/>
                </a:lnTo>
                <a:lnTo>
                  <a:pt x="52425" y="231406"/>
                </a:lnTo>
                <a:lnTo>
                  <a:pt x="70564" y="188475"/>
                </a:lnTo>
                <a:lnTo>
                  <a:pt x="95249" y="149733"/>
                </a:lnTo>
                <a:lnTo>
                  <a:pt x="125033" y="116226"/>
                </a:lnTo>
                <a:lnTo>
                  <a:pt x="159131" y="89002"/>
                </a:lnTo>
                <a:lnTo>
                  <a:pt x="196755" y="67013"/>
                </a:lnTo>
                <a:lnTo>
                  <a:pt x="237119" y="50260"/>
                </a:lnTo>
                <a:lnTo>
                  <a:pt x="279438" y="40836"/>
                </a:lnTo>
                <a:lnTo>
                  <a:pt x="322924" y="37695"/>
                </a:lnTo>
                <a:lnTo>
                  <a:pt x="471724" y="37695"/>
                </a:lnTo>
                <a:lnTo>
                  <a:pt x="451931" y="28271"/>
                </a:lnTo>
                <a:lnTo>
                  <a:pt x="410279" y="12565"/>
                </a:lnTo>
                <a:lnTo>
                  <a:pt x="366289" y="3141"/>
                </a:lnTo>
                <a:lnTo>
                  <a:pt x="343574" y="1047"/>
                </a:lnTo>
                <a:lnTo>
                  <a:pt x="320462" y="0"/>
                </a:lnTo>
                <a:close/>
              </a:path>
              <a:path w="641350" h="641350">
                <a:moveTo>
                  <a:pt x="507842" y="265960"/>
                </a:moveTo>
                <a:lnTo>
                  <a:pt x="470395" y="265960"/>
                </a:lnTo>
                <a:lnTo>
                  <a:pt x="470981" y="272243"/>
                </a:lnTo>
                <a:lnTo>
                  <a:pt x="471216" y="276431"/>
                </a:lnTo>
                <a:lnTo>
                  <a:pt x="465378" y="324597"/>
                </a:lnTo>
                <a:lnTo>
                  <a:pt x="449037" y="361245"/>
                </a:lnTo>
                <a:lnTo>
                  <a:pt x="423659" y="392658"/>
                </a:lnTo>
                <a:lnTo>
                  <a:pt x="390655" y="416741"/>
                </a:lnTo>
                <a:lnTo>
                  <a:pt x="339310" y="433494"/>
                </a:lnTo>
                <a:lnTo>
                  <a:pt x="339310" y="603122"/>
                </a:lnTo>
                <a:lnTo>
                  <a:pt x="471762" y="603122"/>
                </a:lnTo>
                <a:lnTo>
                  <a:pt x="473822" y="602075"/>
                </a:lnTo>
                <a:lnTo>
                  <a:pt x="480995" y="597887"/>
                </a:lnTo>
                <a:lnTo>
                  <a:pt x="377016" y="597887"/>
                </a:lnTo>
                <a:lnTo>
                  <a:pt x="377016" y="462813"/>
                </a:lnTo>
                <a:lnTo>
                  <a:pt x="414787" y="446059"/>
                </a:lnTo>
                <a:lnTo>
                  <a:pt x="447350" y="421976"/>
                </a:lnTo>
                <a:lnTo>
                  <a:pt x="473874" y="391611"/>
                </a:lnTo>
                <a:lnTo>
                  <a:pt x="493529" y="357057"/>
                </a:lnTo>
                <a:lnTo>
                  <a:pt x="505487" y="318314"/>
                </a:lnTo>
                <a:lnTo>
                  <a:pt x="508772" y="291090"/>
                </a:lnTo>
                <a:lnTo>
                  <a:pt x="508561" y="276431"/>
                </a:lnTo>
                <a:lnTo>
                  <a:pt x="507842" y="265960"/>
                </a:lnTo>
                <a:close/>
              </a:path>
              <a:path w="641350" h="641350">
                <a:moveTo>
                  <a:pt x="471724" y="37695"/>
                </a:moveTo>
                <a:lnTo>
                  <a:pt x="322924" y="37695"/>
                </a:lnTo>
                <a:lnTo>
                  <a:pt x="344859" y="38742"/>
                </a:lnTo>
                <a:lnTo>
                  <a:pt x="366790" y="41883"/>
                </a:lnTo>
                <a:lnTo>
                  <a:pt x="410252" y="52354"/>
                </a:lnTo>
                <a:lnTo>
                  <a:pt x="452521" y="71202"/>
                </a:lnTo>
                <a:lnTo>
                  <a:pt x="491332" y="95285"/>
                </a:lnTo>
                <a:lnTo>
                  <a:pt x="524787" y="125650"/>
                </a:lnTo>
                <a:lnTo>
                  <a:pt x="552642" y="159157"/>
                </a:lnTo>
                <a:lnTo>
                  <a:pt x="574656" y="196852"/>
                </a:lnTo>
                <a:lnTo>
                  <a:pt x="590584" y="237689"/>
                </a:lnTo>
                <a:lnTo>
                  <a:pt x="600184" y="279572"/>
                </a:lnTo>
                <a:lnTo>
                  <a:pt x="603116" y="320409"/>
                </a:lnTo>
                <a:lnTo>
                  <a:pt x="603164" y="324597"/>
                </a:lnTo>
                <a:lnTo>
                  <a:pt x="602187" y="345539"/>
                </a:lnTo>
                <a:lnTo>
                  <a:pt x="594904" y="388469"/>
                </a:lnTo>
                <a:lnTo>
                  <a:pt x="580443" y="431400"/>
                </a:lnTo>
                <a:lnTo>
                  <a:pt x="556958" y="475378"/>
                </a:lnTo>
                <a:lnTo>
                  <a:pt x="549476" y="486896"/>
                </a:lnTo>
                <a:lnTo>
                  <a:pt x="524282" y="516214"/>
                </a:lnTo>
                <a:lnTo>
                  <a:pt x="495319" y="542391"/>
                </a:lnTo>
                <a:lnTo>
                  <a:pt x="484906" y="550768"/>
                </a:lnTo>
                <a:lnTo>
                  <a:pt x="474142" y="558098"/>
                </a:lnTo>
                <a:lnTo>
                  <a:pt x="463044" y="564380"/>
                </a:lnTo>
                <a:lnTo>
                  <a:pt x="451629" y="571710"/>
                </a:lnTo>
                <a:lnTo>
                  <a:pt x="439914" y="576945"/>
                </a:lnTo>
                <a:lnTo>
                  <a:pt x="415650" y="587416"/>
                </a:lnTo>
                <a:lnTo>
                  <a:pt x="403136" y="591605"/>
                </a:lnTo>
                <a:lnTo>
                  <a:pt x="377427" y="597887"/>
                </a:lnTo>
                <a:lnTo>
                  <a:pt x="480995" y="597887"/>
                </a:lnTo>
                <a:lnTo>
                  <a:pt x="515653" y="574851"/>
                </a:lnTo>
                <a:lnTo>
                  <a:pt x="552391" y="541344"/>
                </a:lnTo>
                <a:lnTo>
                  <a:pt x="583504" y="503649"/>
                </a:lnTo>
                <a:lnTo>
                  <a:pt x="608458" y="461766"/>
                </a:lnTo>
                <a:lnTo>
                  <a:pt x="626720" y="415694"/>
                </a:lnTo>
                <a:lnTo>
                  <a:pt x="637757" y="366480"/>
                </a:lnTo>
                <a:lnTo>
                  <a:pt x="641036" y="316220"/>
                </a:lnTo>
                <a:lnTo>
                  <a:pt x="639599" y="290043"/>
                </a:lnTo>
                <a:lnTo>
                  <a:pt x="631144" y="241877"/>
                </a:lnTo>
                <a:lnTo>
                  <a:pt x="616879" y="197899"/>
                </a:lnTo>
                <a:lnTo>
                  <a:pt x="597026" y="158110"/>
                </a:lnTo>
                <a:lnTo>
                  <a:pt x="572083" y="121462"/>
                </a:lnTo>
                <a:lnTo>
                  <a:pt x="542552" y="89002"/>
                </a:lnTo>
                <a:lnTo>
                  <a:pt x="508932" y="61778"/>
                </a:lnTo>
                <a:lnTo>
                  <a:pt x="490745" y="49213"/>
                </a:lnTo>
                <a:lnTo>
                  <a:pt x="471724" y="37695"/>
                </a:lnTo>
                <a:close/>
              </a:path>
              <a:path w="641350" h="641350">
                <a:moveTo>
                  <a:pt x="330766" y="94237"/>
                </a:moveTo>
                <a:lnTo>
                  <a:pt x="281502" y="99473"/>
                </a:lnTo>
                <a:lnTo>
                  <a:pt x="237387" y="115179"/>
                </a:lnTo>
                <a:lnTo>
                  <a:pt x="199523" y="139262"/>
                </a:lnTo>
                <a:lnTo>
                  <a:pt x="169010" y="171722"/>
                </a:lnTo>
                <a:lnTo>
                  <a:pt x="146947" y="209417"/>
                </a:lnTo>
                <a:lnTo>
                  <a:pt x="134436" y="252348"/>
                </a:lnTo>
                <a:lnTo>
                  <a:pt x="131945" y="282713"/>
                </a:lnTo>
                <a:lnTo>
                  <a:pt x="132396" y="296326"/>
                </a:lnTo>
                <a:lnTo>
                  <a:pt x="139122" y="334021"/>
                </a:lnTo>
                <a:lnTo>
                  <a:pt x="153525" y="370669"/>
                </a:lnTo>
                <a:lnTo>
                  <a:pt x="175118" y="403129"/>
                </a:lnTo>
                <a:lnTo>
                  <a:pt x="183829" y="412552"/>
                </a:lnTo>
                <a:lnTo>
                  <a:pt x="188487" y="570663"/>
                </a:lnTo>
                <a:lnTo>
                  <a:pt x="226193" y="570663"/>
                </a:lnTo>
                <a:lnTo>
                  <a:pt x="226193" y="401034"/>
                </a:lnTo>
                <a:lnTo>
                  <a:pt x="219900" y="394752"/>
                </a:lnTo>
                <a:lnTo>
                  <a:pt x="210735" y="386375"/>
                </a:lnTo>
                <a:lnTo>
                  <a:pt x="202483" y="376951"/>
                </a:lnTo>
                <a:lnTo>
                  <a:pt x="178672" y="334021"/>
                </a:lnTo>
                <a:lnTo>
                  <a:pt x="169736" y="286902"/>
                </a:lnTo>
                <a:lnTo>
                  <a:pt x="169851" y="275384"/>
                </a:lnTo>
                <a:lnTo>
                  <a:pt x="179811" y="228265"/>
                </a:lnTo>
                <a:lnTo>
                  <a:pt x="205130" y="185334"/>
                </a:lnTo>
                <a:lnTo>
                  <a:pt x="235788" y="158110"/>
                </a:lnTo>
                <a:lnTo>
                  <a:pt x="270299" y="140309"/>
                </a:lnTo>
                <a:lnTo>
                  <a:pt x="320264" y="131933"/>
                </a:lnTo>
                <a:lnTo>
                  <a:pt x="391361" y="131933"/>
                </a:lnTo>
                <a:lnTo>
                  <a:pt x="409235" y="114132"/>
                </a:lnTo>
                <a:lnTo>
                  <a:pt x="380691" y="104708"/>
                </a:lnTo>
                <a:lnTo>
                  <a:pt x="368472" y="100520"/>
                </a:lnTo>
                <a:lnTo>
                  <a:pt x="356048" y="97379"/>
                </a:lnTo>
                <a:lnTo>
                  <a:pt x="343464" y="95285"/>
                </a:lnTo>
                <a:lnTo>
                  <a:pt x="330766" y="94237"/>
                </a:lnTo>
                <a:close/>
              </a:path>
              <a:path w="641350" h="641350">
                <a:moveTo>
                  <a:pt x="391361" y="131933"/>
                </a:moveTo>
                <a:lnTo>
                  <a:pt x="331520" y="131933"/>
                </a:lnTo>
                <a:lnTo>
                  <a:pt x="337027" y="132980"/>
                </a:lnTo>
                <a:lnTo>
                  <a:pt x="249365" y="220935"/>
                </a:lnTo>
                <a:lnTo>
                  <a:pt x="266108" y="337162"/>
                </a:lnTo>
                <a:lnTo>
                  <a:pt x="382743" y="353915"/>
                </a:lnTo>
                <a:lnTo>
                  <a:pt x="422395" y="314126"/>
                </a:lnTo>
                <a:lnTo>
                  <a:pt x="369477" y="314126"/>
                </a:lnTo>
                <a:lnTo>
                  <a:pt x="299458" y="303655"/>
                </a:lnTo>
                <a:lnTo>
                  <a:pt x="289374" y="233500"/>
                </a:lnTo>
                <a:lnTo>
                  <a:pt x="391361" y="131933"/>
                </a:lnTo>
                <a:close/>
              </a:path>
              <a:path w="641350" h="641350">
                <a:moveTo>
                  <a:pt x="489284" y="193711"/>
                </a:moveTo>
                <a:lnTo>
                  <a:pt x="369477" y="314126"/>
                </a:lnTo>
                <a:lnTo>
                  <a:pt x="422395" y="314126"/>
                </a:lnTo>
                <a:lnTo>
                  <a:pt x="470395" y="265960"/>
                </a:lnTo>
                <a:lnTo>
                  <a:pt x="507842" y="265960"/>
                </a:lnTo>
                <a:lnTo>
                  <a:pt x="507626" y="262819"/>
                </a:lnTo>
                <a:lnTo>
                  <a:pt x="505981" y="250254"/>
                </a:lnTo>
                <a:lnTo>
                  <a:pt x="503638" y="238736"/>
                </a:lnTo>
                <a:lnTo>
                  <a:pt x="500611" y="227218"/>
                </a:lnTo>
                <a:lnTo>
                  <a:pt x="489284" y="193711"/>
                </a:lnTo>
                <a:close/>
              </a:path>
            </a:pathLst>
          </a:custGeom>
          <a:solidFill>
            <a:srgbClr val="F86611"/>
          </a:solidFill>
        </p:spPr>
        <p:txBody>
          <a:bodyPr wrap="square" lIns="0" tIns="0" rIns="0" bIns="0" rtlCol="0"/>
          <a:lstStyle/>
          <a:p>
            <a:endParaRPr dirty="0"/>
          </a:p>
        </p:txBody>
      </p:sp>
      <p:sp>
        <p:nvSpPr>
          <p:cNvPr id="26" name="object 26"/>
          <p:cNvSpPr txBox="1">
            <a:spLocks noGrp="1"/>
          </p:cNvSpPr>
          <p:nvPr>
            <p:ph type="body" idx="1"/>
          </p:nvPr>
        </p:nvSpPr>
        <p:spPr>
          <a:xfrm>
            <a:off x="2372063" y="3113773"/>
            <a:ext cx="15359973" cy="7884210"/>
          </a:xfrm>
          <a:prstGeom prst="rect">
            <a:avLst/>
          </a:prstGeom>
        </p:spPr>
        <p:txBody>
          <a:bodyPr vert="horz" wrap="square" lIns="0" tIns="0" rIns="0" bIns="0" rtlCol="0">
            <a:noAutofit/>
          </a:bodyPr>
          <a:lstStyle/>
          <a:p>
            <a:pPr marL="1387475" marR="7576184">
              <a:lnSpc>
                <a:spcPct val="100000"/>
              </a:lnSpc>
            </a:pPr>
            <a:r>
              <a:rPr lang="en-US" dirty="0" smtClean="0"/>
              <a:t>Tax benefits during implementation of investment projects</a:t>
            </a:r>
            <a:endParaRPr dirty="0"/>
          </a:p>
          <a:p>
            <a:pPr marL="1374775">
              <a:lnSpc>
                <a:spcPct val="100000"/>
              </a:lnSpc>
              <a:spcBef>
                <a:spcPts val="31"/>
              </a:spcBef>
            </a:pPr>
            <a:endParaRPr sz="4250" dirty="0">
              <a:latin typeface="Times New Roman"/>
              <a:cs typeface="Times New Roman"/>
            </a:endParaRPr>
          </a:p>
          <a:p>
            <a:pPr marL="3522979" marR="3321685">
              <a:lnSpc>
                <a:spcPct val="100000"/>
              </a:lnSpc>
            </a:pPr>
            <a:r>
              <a:rPr lang="en-US" dirty="0" smtClean="0"/>
              <a:t>Renting out land plots </a:t>
            </a:r>
          </a:p>
          <a:p>
            <a:pPr marL="3522979" marR="3321685">
              <a:lnSpc>
                <a:spcPct val="100000"/>
              </a:lnSpc>
            </a:pPr>
            <a:r>
              <a:rPr lang="en-US" dirty="0" smtClean="0"/>
              <a:t>without tenders</a:t>
            </a:r>
            <a:endParaRPr dirty="0"/>
          </a:p>
          <a:p>
            <a:pPr marL="1374775">
              <a:lnSpc>
                <a:spcPct val="100000"/>
              </a:lnSpc>
              <a:spcBef>
                <a:spcPts val="8"/>
              </a:spcBef>
            </a:pPr>
            <a:endParaRPr sz="3950" dirty="0">
              <a:latin typeface="Times New Roman"/>
              <a:cs typeface="Times New Roman"/>
            </a:endParaRPr>
          </a:p>
          <a:p>
            <a:pPr marL="5459730">
              <a:lnSpc>
                <a:spcPct val="100000"/>
              </a:lnSpc>
            </a:pPr>
            <a:r>
              <a:rPr lang="en-US" dirty="0" smtClean="0"/>
              <a:t>Preferential loans</a:t>
            </a:r>
            <a:endParaRPr dirty="0"/>
          </a:p>
          <a:p>
            <a:pPr marL="1374775">
              <a:lnSpc>
                <a:spcPct val="100000"/>
              </a:lnSpc>
            </a:pPr>
            <a:endParaRPr sz="3500" dirty="0">
              <a:latin typeface="Times New Roman"/>
              <a:cs typeface="Times New Roman"/>
            </a:endParaRPr>
          </a:p>
          <a:p>
            <a:pPr marL="7806055" marR="1297940">
              <a:lnSpc>
                <a:spcPct val="100000"/>
              </a:lnSpc>
              <a:spcBef>
                <a:spcPts val="2945"/>
              </a:spcBef>
            </a:pPr>
            <a:r>
              <a:rPr lang="en-US" dirty="0" smtClean="0"/>
              <a:t>Support of foreign economic activities (export</a:t>
            </a:r>
            <a:r>
              <a:rPr dirty="0" smtClean="0"/>
              <a:t>)</a:t>
            </a:r>
            <a:endParaRPr dirty="0"/>
          </a:p>
          <a:p>
            <a:pPr marL="1374775">
              <a:lnSpc>
                <a:spcPct val="100000"/>
              </a:lnSpc>
            </a:pPr>
            <a:endParaRPr sz="3500" dirty="0">
              <a:latin typeface="Times New Roman"/>
              <a:cs typeface="Times New Roman"/>
            </a:endParaRPr>
          </a:p>
          <a:p>
            <a:pPr marL="9568180" marR="5080">
              <a:lnSpc>
                <a:spcPct val="100000"/>
              </a:lnSpc>
              <a:spcBef>
                <a:spcPts val="2039"/>
              </a:spcBef>
            </a:pPr>
            <a:r>
              <a:rPr lang="en-US" dirty="0" smtClean="0"/>
              <a:t>Subsidy for creation of utility infrastructure facilities</a:t>
            </a:r>
            <a:endParaRPr dirty="0"/>
          </a:p>
        </p:txBody>
      </p:sp>
      <p:sp>
        <p:nvSpPr>
          <p:cNvPr id="27" name="object 27"/>
          <p:cNvSpPr/>
          <p:nvPr/>
        </p:nvSpPr>
        <p:spPr>
          <a:xfrm>
            <a:off x="3760131" y="4243622"/>
            <a:ext cx="6520815" cy="0"/>
          </a:xfrm>
          <a:custGeom>
            <a:avLst/>
            <a:gdLst/>
            <a:ahLst/>
            <a:cxnLst/>
            <a:rect l="l" t="t" r="r" b="b"/>
            <a:pathLst>
              <a:path w="6520815">
                <a:moveTo>
                  <a:pt x="0" y="0"/>
                </a:moveTo>
                <a:lnTo>
                  <a:pt x="6520827" y="0"/>
                </a:lnTo>
              </a:path>
            </a:pathLst>
          </a:custGeom>
          <a:ln w="31412">
            <a:solidFill>
              <a:srgbClr val="999999"/>
            </a:solidFill>
          </a:ln>
        </p:spPr>
        <p:txBody>
          <a:bodyPr wrap="square" lIns="0" tIns="0" rIns="0" bIns="0" rtlCol="0"/>
          <a:lstStyle/>
          <a:p>
            <a:endParaRPr dirty="0"/>
          </a:p>
        </p:txBody>
      </p:sp>
      <p:sp>
        <p:nvSpPr>
          <p:cNvPr id="28" name="object 28"/>
          <p:cNvSpPr/>
          <p:nvPr/>
        </p:nvSpPr>
        <p:spPr>
          <a:xfrm>
            <a:off x="5968195" y="5972842"/>
            <a:ext cx="8375650" cy="0"/>
          </a:xfrm>
          <a:custGeom>
            <a:avLst/>
            <a:gdLst/>
            <a:ahLst/>
            <a:cxnLst/>
            <a:rect l="l" t="t" r="r" b="b"/>
            <a:pathLst>
              <a:path w="8375650">
                <a:moveTo>
                  <a:pt x="0" y="0"/>
                </a:moveTo>
                <a:lnTo>
                  <a:pt x="8375504" y="0"/>
                </a:lnTo>
              </a:path>
            </a:pathLst>
          </a:custGeom>
          <a:ln w="31412">
            <a:solidFill>
              <a:srgbClr val="999999"/>
            </a:solidFill>
          </a:ln>
        </p:spPr>
        <p:txBody>
          <a:bodyPr wrap="square" lIns="0" tIns="0" rIns="0" bIns="0" rtlCol="0"/>
          <a:lstStyle/>
          <a:p>
            <a:endParaRPr dirty="0"/>
          </a:p>
        </p:txBody>
      </p:sp>
      <p:sp>
        <p:nvSpPr>
          <p:cNvPr id="29" name="object 29"/>
          <p:cNvSpPr/>
          <p:nvPr/>
        </p:nvSpPr>
        <p:spPr>
          <a:xfrm>
            <a:off x="7867453" y="7044400"/>
            <a:ext cx="3054985" cy="0"/>
          </a:xfrm>
          <a:custGeom>
            <a:avLst/>
            <a:gdLst/>
            <a:ahLst/>
            <a:cxnLst/>
            <a:rect l="l" t="t" r="r" b="b"/>
            <a:pathLst>
              <a:path w="3054984">
                <a:moveTo>
                  <a:pt x="0" y="0"/>
                </a:moveTo>
                <a:lnTo>
                  <a:pt x="3054598" y="0"/>
                </a:lnTo>
              </a:path>
            </a:pathLst>
          </a:custGeom>
          <a:ln w="31412">
            <a:solidFill>
              <a:srgbClr val="999999"/>
            </a:solidFill>
          </a:ln>
        </p:spPr>
        <p:txBody>
          <a:bodyPr wrap="square" lIns="0" tIns="0" rIns="0" bIns="0" rtlCol="0"/>
          <a:lstStyle/>
          <a:p>
            <a:endParaRPr dirty="0"/>
          </a:p>
        </p:txBody>
      </p:sp>
      <p:sp>
        <p:nvSpPr>
          <p:cNvPr id="30" name="object 30"/>
          <p:cNvSpPr/>
          <p:nvPr/>
        </p:nvSpPr>
        <p:spPr>
          <a:xfrm>
            <a:off x="10203725" y="8999981"/>
            <a:ext cx="6238875" cy="0"/>
          </a:xfrm>
          <a:custGeom>
            <a:avLst/>
            <a:gdLst/>
            <a:ahLst/>
            <a:cxnLst/>
            <a:rect l="l" t="t" r="r" b="b"/>
            <a:pathLst>
              <a:path w="6238875">
                <a:moveTo>
                  <a:pt x="0" y="0"/>
                </a:moveTo>
                <a:lnTo>
                  <a:pt x="6238584" y="0"/>
                </a:lnTo>
              </a:path>
            </a:pathLst>
          </a:custGeom>
          <a:ln w="31412">
            <a:solidFill>
              <a:srgbClr val="999999"/>
            </a:solidFill>
          </a:ln>
        </p:spPr>
        <p:txBody>
          <a:bodyPr wrap="square" lIns="0" tIns="0" rIns="0" bIns="0" rtlCol="0"/>
          <a:lstStyle/>
          <a:p>
            <a:endParaRPr dirty="0"/>
          </a:p>
        </p:txBody>
      </p:sp>
      <p:sp>
        <p:nvSpPr>
          <p:cNvPr id="31" name="object 31"/>
          <p:cNvSpPr/>
          <p:nvPr/>
        </p:nvSpPr>
        <p:spPr>
          <a:xfrm>
            <a:off x="11953118" y="10883687"/>
            <a:ext cx="5909310" cy="0"/>
          </a:xfrm>
          <a:custGeom>
            <a:avLst/>
            <a:gdLst/>
            <a:ahLst/>
            <a:cxnLst/>
            <a:rect l="l" t="t" r="r" b="b"/>
            <a:pathLst>
              <a:path w="5909309">
                <a:moveTo>
                  <a:pt x="0" y="0"/>
                </a:moveTo>
                <a:lnTo>
                  <a:pt x="5909108" y="0"/>
                </a:lnTo>
              </a:path>
            </a:pathLst>
          </a:custGeom>
          <a:ln w="31412">
            <a:solidFill>
              <a:srgbClr val="999999"/>
            </a:solidFill>
          </a:ln>
        </p:spPr>
        <p:txBody>
          <a:bodyPr wrap="square" lIns="0" tIns="0" rIns="0" bIns="0" rtlCol="0"/>
          <a:lstStyle/>
          <a:p>
            <a:endParaRPr dirty="0"/>
          </a:p>
        </p:txBody>
      </p:sp>
      <p:sp>
        <p:nvSpPr>
          <p:cNvPr id="32" name="object 32"/>
          <p:cNvSpPr/>
          <p:nvPr/>
        </p:nvSpPr>
        <p:spPr>
          <a:xfrm>
            <a:off x="17930" y="0"/>
            <a:ext cx="7784465" cy="1718310"/>
          </a:xfrm>
          <a:custGeom>
            <a:avLst/>
            <a:gdLst/>
            <a:ahLst/>
            <a:cxnLst/>
            <a:rect l="l" t="t" r="r" b="b"/>
            <a:pathLst>
              <a:path w="7784465" h="1718310">
                <a:moveTo>
                  <a:pt x="0" y="1592055"/>
                </a:moveTo>
                <a:lnTo>
                  <a:pt x="723031" y="1615929"/>
                </a:lnTo>
                <a:lnTo>
                  <a:pt x="1374220" y="1637289"/>
                </a:lnTo>
                <a:lnTo>
                  <a:pt x="1957761" y="1656137"/>
                </a:lnTo>
                <a:lnTo>
                  <a:pt x="2477846" y="1672471"/>
                </a:lnTo>
                <a:lnTo>
                  <a:pt x="2938670" y="1686293"/>
                </a:lnTo>
                <a:lnTo>
                  <a:pt x="3344425" y="1697602"/>
                </a:lnTo>
                <a:lnTo>
                  <a:pt x="3699305" y="1706397"/>
                </a:lnTo>
                <a:lnTo>
                  <a:pt x="4007502" y="1712680"/>
                </a:lnTo>
                <a:lnTo>
                  <a:pt x="4273210" y="1716449"/>
                </a:lnTo>
                <a:lnTo>
                  <a:pt x="4500623" y="1717706"/>
                </a:lnTo>
                <a:lnTo>
                  <a:pt x="4693933" y="1716449"/>
                </a:lnTo>
                <a:lnTo>
                  <a:pt x="4857334" y="1712680"/>
                </a:lnTo>
                <a:lnTo>
                  <a:pt x="4995019" y="1706397"/>
                </a:lnTo>
                <a:lnTo>
                  <a:pt x="5111182" y="1697602"/>
                </a:lnTo>
                <a:lnTo>
                  <a:pt x="5210015" y="1686293"/>
                </a:lnTo>
                <a:lnTo>
                  <a:pt x="5295712" y="1672471"/>
                </a:lnTo>
                <a:lnTo>
                  <a:pt x="5372465" y="1656137"/>
                </a:lnTo>
                <a:lnTo>
                  <a:pt x="5444470" y="1637289"/>
                </a:lnTo>
                <a:lnTo>
                  <a:pt x="5515917" y="1615929"/>
                </a:lnTo>
                <a:lnTo>
                  <a:pt x="5591002" y="1592055"/>
                </a:lnTo>
                <a:lnTo>
                  <a:pt x="5677653" y="1557760"/>
                </a:lnTo>
                <a:lnTo>
                  <a:pt x="5779586" y="1506487"/>
                </a:lnTo>
                <a:lnTo>
                  <a:pt x="5894669" y="1440261"/>
                </a:lnTo>
                <a:lnTo>
                  <a:pt x="6020767" y="1361109"/>
                </a:lnTo>
                <a:lnTo>
                  <a:pt x="6155748" y="1271057"/>
                </a:lnTo>
                <a:lnTo>
                  <a:pt x="6297480" y="1172131"/>
                </a:lnTo>
                <a:lnTo>
                  <a:pt x="6443828" y="1066356"/>
                </a:lnTo>
                <a:lnTo>
                  <a:pt x="6592660" y="955760"/>
                </a:lnTo>
                <a:lnTo>
                  <a:pt x="6741844" y="842368"/>
                </a:lnTo>
                <a:lnTo>
                  <a:pt x="6889245" y="728207"/>
                </a:lnTo>
                <a:lnTo>
                  <a:pt x="7032732" y="615302"/>
                </a:lnTo>
                <a:lnTo>
                  <a:pt x="7170170" y="505680"/>
                </a:lnTo>
                <a:lnTo>
                  <a:pt x="7299428" y="401366"/>
                </a:lnTo>
                <a:lnTo>
                  <a:pt x="7418372" y="304387"/>
                </a:lnTo>
                <a:lnTo>
                  <a:pt x="7524868" y="216770"/>
                </a:lnTo>
                <a:lnTo>
                  <a:pt x="7616785" y="140539"/>
                </a:lnTo>
                <a:lnTo>
                  <a:pt x="7691989" y="77722"/>
                </a:lnTo>
                <a:lnTo>
                  <a:pt x="7748347" y="30343"/>
                </a:lnTo>
                <a:lnTo>
                  <a:pt x="7783726" y="431"/>
                </a:lnTo>
                <a:lnTo>
                  <a:pt x="7784233" y="0"/>
                </a:lnTo>
              </a:path>
            </a:pathLst>
          </a:custGeom>
          <a:ln w="10470">
            <a:solidFill>
              <a:srgbClr val="FFFFFF"/>
            </a:solidFill>
          </a:ln>
        </p:spPr>
        <p:txBody>
          <a:bodyPr wrap="square" lIns="0" tIns="0" rIns="0" bIns="0" rtlCol="0"/>
          <a:lstStyle/>
          <a:p>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433705">
              <a:lnSpc>
                <a:spcPct val="100000"/>
              </a:lnSpc>
            </a:pPr>
            <a:r>
              <a:rPr lang="en-US" spc="245" dirty="0" smtClean="0"/>
              <a:t>HELPFUL INFORMATION</a:t>
            </a:r>
            <a:endParaRPr spc="175" dirty="0"/>
          </a:p>
        </p:txBody>
      </p:sp>
      <p:sp>
        <p:nvSpPr>
          <p:cNvPr id="6" name="object 6"/>
          <p:cNvSpPr/>
          <p:nvPr/>
        </p:nvSpPr>
        <p:spPr>
          <a:xfrm>
            <a:off x="684" y="0"/>
            <a:ext cx="10036810" cy="1718310"/>
          </a:xfrm>
          <a:custGeom>
            <a:avLst/>
            <a:gdLst/>
            <a:ahLst/>
            <a:cxnLst/>
            <a:rect l="l" t="t" r="r" b="b"/>
            <a:pathLst>
              <a:path w="10036810" h="1718310">
                <a:moveTo>
                  <a:pt x="0" y="1592055"/>
                </a:moveTo>
                <a:lnTo>
                  <a:pt x="932203" y="1615929"/>
                </a:lnTo>
                <a:lnTo>
                  <a:pt x="1771781" y="1637289"/>
                </a:lnTo>
                <a:lnTo>
                  <a:pt x="2524140" y="1656137"/>
                </a:lnTo>
                <a:lnTo>
                  <a:pt x="3194686" y="1672471"/>
                </a:lnTo>
                <a:lnTo>
                  <a:pt x="3788826" y="1686293"/>
                </a:lnTo>
                <a:lnTo>
                  <a:pt x="4311965" y="1697602"/>
                </a:lnTo>
                <a:lnTo>
                  <a:pt x="4769511" y="1706397"/>
                </a:lnTo>
                <a:lnTo>
                  <a:pt x="5166870" y="1712680"/>
                </a:lnTo>
                <a:lnTo>
                  <a:pt x="5509447" y="1716449"/>
                </a:lnTo>
                <a:lnTo>
                  <a:pt x="5802650" y="1717706"/>
                </a:lnTo>
                <a:lnTo>
                  <a:pt x="6051885" y="1716449"/>
                </a:lnTo>
                <a:lnTo>
                  <a:pt x="6262557" y="1712680"/>
                </a:lnTo>
                <a:lnTo>
                  <a:pt x="6440074" y="1706397"/>
                </a:lnTo>
                <a:lnTo>
                  <a:pt x="6589842" y="1697602"/>
                </a:lnTo>
                <a:lnTo>
                  <a:pt x="6717267" y="1686293"/>
                </a:lnTo>
                <a:lnTo>
                  <a:pt x="6827756" y="1672471"/>
                </a:lnTo>
                <a:lnTo>
                  <a:pt x="6926714" y="1656137"/>
                </a:lnTo>
                <a:lnTo>
                  <a:pt x="7019548" y="1637289"/>
                </a:lnTo>
                <a:lnTo>
                  <a:pt x="7111665" y="1615929"/>
                </a:lnTo>
                <a:lnTo>
                  <a:pt x="7208471" y="1592055"/>
                </a:lnTo>
                <a:lnTo>
                  <a:pt x="7320190" y="1557760"/>
                </a:lnTo>
                <a:lnTo>
                  <a:pt x="7451613" y="1506487"/>
                </a:lnTo>
                <a:lnTo>
                  <a:pt x="7599988" y="1440261"/>
                </a:lnTo>
                <a:lnTo>
                  <a:pt x="7762567" y="1361109"/>
                </a:lnTo>
                <a:lnTo>
                  <a:pt x="7936598" y="1271057"/>
                </a:lnTo>
                <a:lnTo>
                  <a:pt x="8119333" y="1172131"/>
                </a:lnTo>
                <a:lnTo>
                  <a:pt x="8308020" y="1066356"/>
                </a:lnTo>
                <a:lnTo>
                  <a:pt x="8499910" y="955760"/>
                </a:lnTo>
                <a:lnTo>
                  <a:pt x="8692252" y="842368"/>
                </a:lnTo>
                <a:lnTo>
                  <a:pt x="8882297" y="728207"/>
                </a:lnTo>
                <a:lnTo>
                  <a:pt x="9067295" y="615302"/>
                </a:lnTo>
                <a:lnTo>
                  <a:pt x="9244494" y="505680"/>
                </a:lnTo>
                <a:lnTo>
                  <a:pt x="9411147" y="401366"/>
                </a:lnTo>
                <a:lnTo>
                  <a:pt x="9564501" y="304387"/>
                </a:lnTo>
                <a:lnTo>
                  <a:pt x="9701807" y="216770"/>
                </a:lnTo>
                <a:lnTo>
                  <a:pt x="9820316" y="140539"/>
                </a:lnTo>
                <a:lnTo>
                  <a:pt x="9917277" y="77722"/>
                </a:lnTo>
                <a:lnTo>
                  <a:pt x="9989939" y="30343"/>
                </a:lnTo>
                <a:lnTo>
                  <a:pt x="10035553" y="431"/>
                </a:lnTo>
                <a:lnTo>
                  <a:pt x="10036207" y="0"/>
                </a:lnTo>
              </a:path>
            </a:pathLst>
          </a:custGeom>
          <a:ln w="10470">
            <a:solidFill>
              <a:srgbClr val="FFFFFF"/>
            </a:solidFill>
          </a:ln>
        </p:spPr>
        <p:txBody>
          <a:bodyPr wrap="square" lIns="0" tIns="0" rIns="0" bIns="0" rtlCol="0"/>
          <a:lstStyle/>
          <a:p>
            <a:endParaRPr dirty="0"/>
          </a:p>
        </p:txBody>
      </p:sp>
      <p:sp>
        <p:nvSpPr>
          <p:cNvPr id="21" name="object 21"/>
          <p:cNvSpPr/>
          <p:nvPr/>
        </p:nvSpPr>
        <p:spPr>
          <a:xfrm>
            <a:off x="16079206" y="4685115"/>
            <a:ext cx="1950977" cy="2722334"/>
          </a:xfrm>
          <a:prstGeom prst="rect">
            <a:avLst/>
          </a:prstGeom>
          <a:blipFill>
            <a:blip r:embed="rId3" cstate="print"/>
            <a:stretch>
              <a:fillRect/>
            </a:stretch>
          </a:blipFill>
        </p:spPr>
        <p:txBody>
          <a:bodyPr wrap="square" lIns="0" tIns="0" rIns="0" bIns="0" rtlCol="0"/>
          <a:lstStyle/>
          <a:p>
            <a:endParaRPr dirty="0"/>
          </a:p>
        </p:txBody>
      </p:sp>
      <p:sp>
        <p:nvSpPr>
          <p:cNvPr id="22" name="object 22"/>
          <p:cNvSpPr txBox="1"/>
          <p:nvPr/>
        </p:nvSpPr>
        <p:spPr>
          <a:xfrm>
            <a:off x="698400" y="2791179"/>
            <a:ext cx="14002321" cy="1292662"/>
          </a:xfrm>
          <a:prstGeom prst="rect">
            <a:avLst/>
          </a:prstGeom>
        </p:spPr>
        <p:txBody>
          <a:bodyPr vert="horz" wrap="square" lIns="0" tIns="0" rIns="0" bIns="0" rtlCol="0">
            <a:noAutofit/>
          </a:bodyPr>
          <a:lstStyle/>
          <a:p>
            <a:pPr marL="12700">
              <a:lnSpc>
                <a:spcPct val="100000"/>
              </a:lnSpc>
            </a:pPr>
            <a:r>
              <a:rPr lang="en-US" sz="4200" dirty="0" smtClean="0">
                <a:solidFill>
                  <a:srgbClr val="FFFFFF"/>
                </a:solidFill>
                <a:latin typeface="Arial"/>
                <a:cs typeface="Arial"/>
              </a:rPr>
              <a:t>GENERAL MATTERS OF IMPLEMENTATION OF INVESTMENT PROJECTS</a:t>
            </a:r>
            <a:endParaRPr sz="4200" dirty="0">
              <a:latin typeface="Arial"/>
              <a:cs typeface="Arial"/>
            </a:endParaRPr>
          </a:p>
        </p:txBody>
      </p:sp>
      <p:sp>
        <p:nvSpPr>
          <p:cNvPr id="23" name="object 23"/>
          <p:cNvSpPr/>
          <p:nvPr/>
        </p:nvSpPr>
        <p:spPr>
          <a:xfrm>
            <a:off x="1701239" y="5552700"/>
            <a:ext cx="1266190" cy="1195070"/>
          </a:xfrm>
          <a:custGeom>
            <a:avLst/>
            <a:gdLst/>
            <a:ahLst/>
            <a:cxnLst/>
            <a:rect l="l" t="t" r="r" b="b"/>
            <a:pathLst>
              <a:path w="1266189" h="1195070">
                <a:moveTo>
                  <a:pt x="483348" y="707057"/>
                </a:moveTo>
                <a:lnTo>
                  <a:pt x="480490" y="707779"/>
                </a:lnTo>
                <a:lnTo>
                  <a:pt x="235034" y="855492"/>
                </a:lnTo>
                <a:lnTo>
                  <a:pt x="69466" y="953719"/>
                </a:lnTo>
                <a:lnTo>
                  <a:pt x="41347" y="979849"/>
                </a:lnTo>
                <a:lnTo>
                  <a:pt x="21944" y="1016974"/>
                </a:lnTo>
                <a:lnTo>
                  <a:pt x="9684" y="1060100"/>
                </a:lnTo>
                <a:lnTo>
                  <a:pt x="2989" y="1104235"/>
                </a:lnTo>
                <a:lnTo>
                  <a:pt x="286" y="1144384"/>
                </a:lnTo>
                <a:lnTo>
                  <a:pt x="0" y="1175553"/>
                </a:lnTo>
                <a:lnTo>
                  <a:pt x="326" y="1189010"/>
                </a:lnTo>
                <a:lnTo>
                  <a:pt x="6368" y="1194591"/>
                </a:lnTo>
                <a:lnTo>
                  <a:pt x="1259649" y="1194591"/>
                </a:lnTo>
                <a:lnTo>
                  <a:pt x="1265796" y="1188654"/>
                </a:lnTo>
                <a:lnTo>
                  <a:pt x="1265476" y="1172879"/>
                </a:lnTo>
                <a:lnTo>
                  <a:pt x="1264145" y="1124370"/>
                </a:lnTo>
                <a:lnTo>
                  <a:pt x="1262332" y="1079820"/>
                </a:lnTo>
                <a:lnTo>
                  <a:pt x="1259667" y="1035661"/>
                </a:lnTo>
                <a:lnTo>
                  <a:pt x="1254547" y="988886"/>
                </a:lnTo>
                <a:lnTo>
                  <a:pt x="1225465" y="952925"/>
                </a:lnTo>
                <a:lnTo>
                  <a:pt x="1185248" y="923799"/>
                </a:lnTo>
                <a:lnTo>
                  <a:pt x="1133456" y="890611"/>
                </a:lnTo>
                <a:lnTo>
                  <a:pt x="1074822" y="855483"/>
                </a:lnTo>
                <a:lnTo>
                  <a:pt x="1014146" y="820573"/>
                </a:lnTo>
                <a:lnTo>
                  <a:pt x="867130" y="738324"/>
                </a:lnTo>
                <a:lnTo>
                  <a:pt x="853976" y="730695"/>
                </a:lnTo>
                <a:lnTo>
                  <a:pt x="845648" y="725514"/>
                </a:lnTo>
                <a:lnTo>
                  <a:pt x="842740" y="723046"/>
                </a:lnTo>
                <a:lnTo>
                  <a:pt x="835692" y="715158"/>
                </a:lnTo>
                <a:lnTo>
                  <a:pt x="824777" y="707496"/>
                </a:lnTo>
                <a:lnTo>
                  <a:pt x="488175" y="707496"/>
                </a:lnTo>
                <a:lnTo>
                  <a:pt x="483348" y="707057"/>
                </a:lnTo>
                <a:close/>
              </a:path>
              <a:path w="1266189" h="1195070">
                <a:moveTo>
                  <a:pt x="517044" y="37580"/>
                </a:moveTo>
                <a:lnTo>
                  <a:pt x="512635" y="38271"/>
                </a:lnTo>
                <a:lnTo>
                  <a:pt x="503851" y="42024"/>
                </a:lnTo>
                <a:lnTo>
                  <a:pt x="492969" y="50928"/>
                </a:lnTo>
                <a:lnTo>
                  <a:pt x="484102" y="64033"/>
                </a:lnTo>
                <a:lnTo>
                  <a:pt x="474610" y="72557"/>
                </a:lnTo>
                <a:lnTo>
                  <a:pt x="465150" y="78815"/>
                </a:lnTo>
                <a:lnTo>
                  <a:pt x="456377" y="85123"/>
                </a:lnTo>
                <a:lnTo>
                  <a:pt x="449350" y="98246"/>
                </a:lnTo>
                <a:lnTo>
                  <a:pt x="447988" y="109811"/>
                </a:lnTo>
                <a:lnTo>
                  <a:pt x="450339" y="119956"/>
                </a:lnTo>
                <a:lnTo>
                  <a:pt x="453873" y="127755"/>
                </a:lnTo>
                <a:lnTo>
                  <a:pt x="454302" y="129744"/>
                </a:lnTo>
                <a:lnTo>
                  <a:pt x="454311" y="135845"/>
                </a:lnTo>
                <a:lnTo>
                  <a:pt x="454533" y="146536"/>
                </a:lnTo>
                <a:lnTo>
                  <a:pt x="455179" y="160908"/>
                </a:lnTo>
                <a:lnTo>
                  <a:pt x="454363" y="172577"/>
                </a:lnTo>
                <a:lnTo>
                  <a:pt x="444520" y="184786"/>
                </a:lnTo>
                <a:lnTo>
                  <a:pt x="437561" y="192117"/>
                </a:lnTo>
                <a:lnTo>
                  <a:pt x="434292" y="195407"/>
                </a:lnTo>
                <a:lnTo>
                  <a:pt x="432962" y="199344"/>
                </a:lnTo>
                <a:lnTo>
                  <a:pt x="434397" y="209072"/>
                </a:lnTo>
                <a:lnTo>
                  <a:pt x="430418" y="223574"/>
                </a:lnTo>
                <a:lnTo>
                  <a:pt x="434397" y="227364"/>
                </a:lnTo>
                <a:lnTo>
                  <a:pt x="437608" y="233352"/>
                </a:lnTo>
                <a:lnTo>
                  <a:pt x="438031" y="245100"/>
                </a:lnTo>
                <a:lnTo>
                  <a:pt x="436446" y="256862"/>
                </a:lnTo>
                <a:lnTo>
                  <a:pt x="436128" y="269371"/>
                </a:lnTo>
                <a:lnTo>
                  <a:pt x="440741" y="308630"/>
                </a:lnTo>
                <a:lnTo>
                  <a:pt x="449407" y="344696"/>
                </a:lnTo>
                <a:lnTo>
                  <a:pt x="449231" y="358704"/>
                </a:lnTo>
                <a:lnTo>
                  <a:pt x="441201" y="365474"/>
                </a:lnTo>
                <a:lnTo>
                  <a:pt x="439339" y="365936"/>
                </a:lnTo>
                <a:lnTo>
                  <a:pt x="437999" y="366302"/>
                </a:lnTo>
                <a:lnTo>
                  <a:pt x="436585" y="366721"/>
                </a:lnTo>
                <a:lnTo>
                  <a:pt x="432098" y="369865"/>
                </a:lnTo>
                <a:lnTo>
                  <a:pt x="430050" y="375549"/>
                </a:lnTo>
                <a:lnTo>
                  <a:pt x="430083" y="383442"/>
                </a:lnTo>
                <a:lnTo>
                  <a:pt x="443914" y="430454"/>
                </a:lnTo>
                <a:lnTo>
                  <a:pt x="449014" y="444407"/>
                </a:lnTo>
                <a:lnTo>
                  <a:pt x="454058" y="458576"/>
                </a:lnTo>
                <a:lnTo>
                  <a:pt x="458690" y="472629"/>
                </a:lnTo>
                <a:lnTo>
                  <a:pt x="462553" y="486233"/>
                </a:lnTo>
                <a:lnTo>
                  <a:pt x="465291" y="499057"/>
                </a:lnTo>
                <a:lnTo>
                  <a:pt x="471293" y="516673"/>
                </a:lnTo>
                <a:lnTo>
                  <a:pt x="480255" y="523083"/>
                </a:lnTo>
                <a:lnTo>
                  <a:pt x="496366" y="524961"/>
                </a:lnTo>
                <a:lnTo>
                  <a:pt x="502976" y="532665"/>
                </a:lnTo>
                <a:lnTo>
                  <a:pt x="509757" y="574948"/>
                </a:lnTo>
                <a:lnTo>
                  <a:pt x="512738" y="615706"/>
                </a:lnTo>
                <a:lnTo>
                  <a:pt x="512716" y="629775"/>
                </a:lnTo>
                <a:lnTo>
                  <a:pt x="507994" y="670174"/>
                </a:lnTo>
                <a:lnTo>
                  <a:pt x="490207" y="707475"/>
                </a:lnTo>
                <a:lnTo>
                  <a:pt x="488175" y="707496"/>
                </a:lnTo>
                <a:lnTo>
                  <a:pt x="824777" y="707496"/>
                </a:lnTo>
                <a:lnTo>
                  <a:pt x="813950" y="663370"/>
                </a:lnTo>
                <a:lnTo>
                  <a:pt x="812514" y="634278"/>
                </a:lnTo>
                <a:lnTo>
                  <a:pt x="812917" y="619953"/>
                </a:lnTo>
                <a:lnTo>
                  <a:pt x="817406" y="579231"/>
                </a:lnTo>
                <a:lnTo>
                  <a:pt x="827287" y="534449"/>
                </a:lnTo>
                <a:lnTo>
                  <a:pt x="847431" y="502246"/>
                </a:lnTo>
                <a:lnTo>
                  <a:pt x="848416" y="502120"/>
                </a:lnTo>
                <a:lnTo>
                  <a:pt x="866089" y="466611"/>
                </a:lnTo>
                <a:lnTo>
                  <a:pt x="879986" y="417940"/>
                </a:lnTo>
                <a:lnTo>
                  <a:pt x="887419" y="378035"/>
                </a:lnTo>
                <a:lnTo>
                  <a:pt x="885352" y="369297"/>
                </a:lnTo>
                <a:lnTo>
                  <a:pt x="464291" y="369297"/>
                </a:lnTo>
                <a:lnTo>
                  <a:pt x="463789" y="368323"/>
                </a:lnTo>
                <a:lnTo>
                  <a:pt x="462522" y="367234"/>
                </a:lnTo>
                <a:lnTo>
                  <a:pt x="463380" y="365685"/>
                </a:lnTo>
                <a:lnTo>
                  <a:pt x="884498" y="365685"/>
                </a:lnTo>
                <a:lnTo>
                  <a:pt x="883486" y="361406"/>
                </a:lnTo>
                <a:lnTo>
                  <a:pt x="875789" y="354489"/>
                </a:lnTo>
                <a:lnTo>
                  <a:pt x="868823" y="351748"/>
                </a:lnTo>
                <a:lnTo>
                  <a:pt x="865117" y="346523"/>
                </a:lnTo>
                <a:lnTo>
                  <a:pt x="869561" y="298784"/>
                </a:lnTo>
                <a:lnTo>
                  <a:pt x="873474" y="254005"/>
                </a:lnTo>
                <a:lnTo>
                  <a:pt x="874862" y="209072"/>
                </a:lnTo>
                <a:lnTo>
                  <a:pt x="874593" y="207742"/>
                </a:lnTo>
                <a:lnTo>
                  <a:pt x="871944" y="201470"/>
                </a:lnTo>
                <a:lnTo>
                  <a:pt x="867452" y="190318"/>
                </a:lnTo>
                <a:lnTo>
                  <a:pt x="866939" y="184476"/>
                </a:lnTo>
                <a:lnTo>
                  <a:pt x="865817" y="166378"/>
                </a:lnTo>
                <a:lnTo>
                  <a:pt x="864720" y="151748"/>
                </a:lnTo>
                <a:lnTo>
                  <a:pt x="858074" y="107562"/>
                </a:lnTo>
                <a:lnTo>
                  <a:pt x="822427" y="75872"/>
                </a:lnTo>
                <a:lnTo>
                  <a:pt x="806777" y="69038"/>
                </a:lnTo>
                <a:lnTo>
                  <a:pt x="797812" y="60421"/>
                </a:lnTo>
                <a:lnTo>
                  <a:pt x="788062" y="52435"/>
                </a:lnTo>
                <a:lnTo>
                  <a:pt x="777500" y="45143"/>
                </a:lnTo>
                <a:lnTo>
                  <a:pt x="766512" y="38794"/>
                </a:lnTo>
                <a:lnTo>
                  <a:pt x="765687" y="38218"/>
                </a:lnTo>
                <a:lnTo>
                  <a:pt x="531776" y="38218"/>
                </a:lnTo>
                <a:lnTo>
                  <a:pt x="525797" y="37915"/>
                </a:lnTo>
                <a:lnTo>
                  <a:pt x="517044" y="37580"/>
                </a:lnTo>
                <a:close/>
              </a:path>
              <a:path w="1266189" h="1195070">
                <a:moveTo>
                  <a:pt x="884498" y="365685"/>
                </a:moveTo>
                <a:lnTo>
                  <a:pt x="463380" y="365685"/>
                </a:lnTo>
                <a:lnTo>
                  <a:pt x="464028" y="368323"/>
                </a:lnTo>
                <a:lnTo>
                  <a:pt x="464291" y="369297"/>
                </a:lnTo>
                <a:lnTo>
                  <a:pt x="885352" y="369297"/>
                </a:lnTo>
                <a:lnTo>
                  <a:pt x="884498" y="365685"/>
                </a:lnTo>
                <a:close/>
              </a:path>
              <a:path w="1266189" h="1195070">
                <a:moveTo>
                  <a:pt x="806806" y="69038"/>
                </a:moveTo>
                <a:close/>
              </a:path>
              <a:path w="1266189" h="1195070">
                <a:moveTo>
                  <a:pt x="672327" y="0"/>
                </a:moveTo>
                <a:lnTo>
                  <a:pt x="625222" y="9845"/>
                </a:lnTo>
                <a:lnTo>
                  <a:pt x="580831" y="22982"/>
                </a:lnTo>
                <a:lnTo>
                  <a:pt x="533430" y="38009"/>
                </a:lnTo>
                <a:lnTo>
                  <a:pt x="531776" y="38218"/>
                </a:lnTo>
                <a:lnTo>
                  <a:pt x="765687" y="38218"/>
                </a:lnTo>
                <a:lnTo>
                  <a:pt x="754467" y="30768"/>
                </a:lnTo>
                <a:lnTo>
                  <a:pt x="740879" y="25623"/>
                </a:lnTo>
                <a:lnTo>
                  <a:pt x="727326" y="22384"/>
                </a:lnTo>
                <a:lnTo>
                  <a:pt x="715411" y="20120"/>
                </a:lnTo>
                <a:lnTo>
                  <a:pt x="702163" y="11860"/>
                </a:lnTo>
                <a:lnTo>
                  <a:pt x="702161" y="9455"/>
                </a:lnTo>
                <a:lnTo>
                  <a:pt x="683960" y="9455"/>
                </a:lnTo>
                <a:lnTo>
                  <a:pt x="682002" y="8282"/>
                </a:lnTo>
                <a:lnTo>
                  <a:pt x="677656" y="2335"/>
                </a:lnTo>
                <a:lnTo>
                  <a:pt x="672327" y="0"/>
                </a:lnTo>
                <a:close/>
              </a:path>
              <a:path w="1266189" h="1195070">
                <a:moveTo>
                  <a:pt x="702158" y="6154"/>
                </a:moveTo>
                <a:lnTo>
                  <a:pt x="695509" y="7518"/>
                </a:lnTo>
                <a:lnTo>
                  <a:pt x="683960" y="9455"/>
                </a:lnTo>
                <a:lnTo>
                  <a:pt x="702161" y="9455"/>
                </a:lnTo>
                <a:lnTo>
                  <a:pt x="702158" y="6154"/>
                </a:lnTo>
                <a:close/>
              </a:path>
            </a:pathLst>
          </a:custGeom>
          <a:solidFill>
            <a:srgbClr val="060606"/>
          </a:solidFill>
        </p:spPr>
        <p:txBody>
          <a:bodyPr wrap="square" lIns="0" tIns="0" rIns="0" bIns="0" rtlCol="0"/>
          <a:lstStyle/>
          <a:p>
            <a:endParaRPr dirty="0"/>
          </a:p>
        </p:txBody>
      </p:sp>
      <p:sp>
        <p:nvSpPr>
          <p:cNvPr id="24" name="object 24"/>
          <p:cNvSpPr/>
          <p:nvPr/>
        </p:nvSpPr>
        <p:spPr>
          <a:xfrm>
            <a:off x="2197039" y="6252429"/>
            <a:ext cx="348615" cy="499745"/>
          </a:xfrm>
          <a:custGeom>
            <a:avLst/>
            <a:gdLst/>
            <a:ahLst/>
            <a:cxnLst/>
            <a:rect l="l" t="t" r="r" b="b"/>
            <a:pathLst>
              <a:path w="348614" h="499745">
                <a:moveTo>
                  <a:pt x="230" y="0"/>
                </a:moveTo>
                <a:lnTo>
                  <a:pt x="38" y="7235"/>
                </a:lnTo>
                <a:lnTo>
                  <a:pt x="0" y="12051"/>
                </a:lnTo>
                <a:lnTo>
                  <a:pt x="94363" y="494854"/>
                </a:lnTo>
                <a:lnTo>
                  <a:pt x="100227" y="499335"/>
                </a:lnTo>
                <a:lnTo>
                  <a:pt x="258452" y="494979"/>
                </a:lnTo>
                <a:lnTo>
                  <a:pt x="263908" y="490487"/>
                </a:lnTo>
                <a:lnTo>
                  <a:pt x="335804" y="90845"/>
                </a:lnTo>
                <a:lnTo>
                  <a:pt x="173450" y="90845"/>
                </a:lnTo>
                <a:lnTo>
                  <a:pt x="230" y="0"/>
                </a:lnTo>
                <a:close/>
              </a:path>
              <a:path w="348614" h="499745">
                <a:moveTo>
                  <a:pt x="329099" y="7235"/>
                </a:moveTo>
                <a:lnTo>
                  <a:pt x="323696" y="7256"/>
                </a:lnTo>
                <a:lnTo>
                  <a:pt x="178664" y="90740"/>
                </a:lnTo>
                <a:lnTo>
                  <a:pt x="173450" y="90845"/>
                </a:lnTo>
                <a:lnTo>
                  <a:pt x="335804" y="90845"/>
                </a:lnTo>
                <a:lnTo>
                  <a:pt x="348209" y="21894"/>
                </a:lnTo>
                <a:lnTo>
                  <a:pt x="345643" y="16617"/>
                </a:lnTo>
                <a:lnTo>
                  <a:pt x="329099" y="7235"/>
                </a:lnTo>
                <a:close/>
              </a:path>
            </a:pathLst>
          </a:custGeom>
          <a:solidFill>
            <a:srgbClr val="FFFFFF"/>
          </a:solidFill>
        </p:spPr>
        <p:txBody>
          <a:bodyPr wrap="square" lIns="0" tIns="0" rIns="0" bIns="0" rtlCol="0"/>
          <a:lstStyle/>
          <a:p>
            <a:endParaRPr dirty="0"/>
          </a:p>
        </p:txBody>
      </p:sp>
      <p:sp>
        <p:nvSpPr>
          <p:cNvPr id="25" name="object 25"/>
          <p:cNvSpPr/>
          <p:nvPr/>
        </p:nvSpPr>
        <p:spPr>
          <a:xfrm>
            <a:off x="2314017" y="6356776"/>
            <a:ext cx="133985" cy="390525"/>
          </a:xfrm>
          <a:custGeom>
            <a:avLst/>
            <a:gdLst/>
            <a:ahLst/>
            <a:cxnLst/>
            <a:rect l="l" t="t" r="r" b="b"/>
            <a:pathLst>
              <a:path w="133985" h="390525">
                <a:moveTo>
                  <a:pt x="60629" y="0"/>
                </a:moveTo>
                <a:lnTo>
                  <a:pt x="49503" y="3632"/>
                </a:lnTo>
                <a:lnTo>
                  <a:pt x="47409" y="6167"/>
                </a:lnTo>
                <a:lnTo>
                  <a:pt x="4722" y="72930"/>
                </a:lnTo>
                <a:lnTo>
                  <a:pt x="5277" y="79086"/>
                </a:lnTo>
                <a:lnTo>
                  <a:pt x="27810" y="103683"/>
                </a:lnTo>
                <a:lnTo>
                  <a:pt x="28993" y="107222"/>
                </a:lnTo>
                <a:lnTo>
                  <a:pt x="0" y="383904"/>
                </a:lnTo>
                <a:lnTo>
                  <a:pt x="6293" y="390512"/>
                </a:lnTo>
                <a:lnTo>
                  <a:pt x="127420" y="390512"/>
                </a:lnTo>
                <a:lnTo>
                  <a:pt x="133796" y="383527"/>
                </a:lnTo>
                <a:lnTo>
                  <a:pt x="92573" y="111222"/>
                </a:lnTo>
                <a:lnTo>
                  <a:pt x="91986" y="107421"/>
                </a:lnTo>
                <a:lnTo>
                  <a:pt x="93232" y="103567"/>
                </a:lnTo>
                <a:lnTo>
                  <a:pt x="114143" y="81579"/>
                </a:lnTo>
                <a:lnTo>
                  <a:pt x="114781" y="75327"/>
                </a:lnTo>
                <a:lnTo>
                  <a:pt x="70751" y="6167"/>
                </a:lnTo>
                <a:lnTo>
                  <a:pt x="60629" y="0"/>
                </a:lnTo>
                <a:close/>
              </a:path>
            </a:pathLst>
          </a:custGeom>
          <a:solidFill>
            <a:srgbClr val="060606"/>
          </a:solidFill>
        </p:spPr>
        <p:txBody>
          <a:bodyPr wrap="square" lIns="0" tIns="0" rIns="0" bIns="0" rtlCol="0"/>
          <a:lstStyle/>
          <a:p>
            <a:endParaRPr dirty="0"/>
          </a:p>
        </p:txBody>
      </p:sp>
      <p:sp>
        <p:nvSpPr>
          <p:cNvPr id="26" name="object 26"/>
          <p:cNvSpPr/>
          <p:nvPr/>
        </p:nvSpPr>
        <p:spPr>
          <a:xfrm>
            <a:off x="1398232" y="5410099"/>
            <a:ext cx="1871980" cy="1640205"/>
          </a:xfrm>
          <a:custGeom>
            <a:avLst/>
            <a:gdLst/>
            <a:ahLst/>
            <a:cxnLst/>
            <a:rect l="l" t="t" r="r" b="b"/>
            <a:pathLst>
              <a:path w="1871979" h="1640204">
                <a:moveTo>
                  <a:pt x="1871597" y="819975"/>
                </a:moveTo>
                <a:lnTo>
                  <a:pt x="1868495" y="887223"/>
                </a:lnTo>
                <a:lnTo>
                  <a:pt x="1859349" y="952975"/>
                </a:lnTo>
                <a:lnTo>
                  <a:pt x="1844400" y="1017019"/>
                </a:lnTo>
                <a:lnTo>
                  <a:pt x="1823888" y="1079143"/>
                </a:lnTo>
                <a:lnTo>
                  <a:pt x="1798056" y="1139138"/>
                </a:lnTo>
                <a:lnTo>
                  <a:pt x="1767143" y="1196791"/>
                </a:lnTo>
                <a:lnTo>
                  <a:pt x="1731390" y="1251893"/>
                </a:lnTo>
                <a:lnTo>
                  <a:pt x="1691039" y="1304231"/>
                </a:lnTo>
                <a:lnTo>
                  <a:pt x="1646329" y="1353595"/>
                </a:lnTo>
                <a:lnTo>
                  <a:pt x="1597503" y="1399774"/>
                </a:lnTo>
                <a:lnTo>
                  <a:pt x="1544801" y="1442556"/>
                </a:lnTo>
                <a:lnTo>
                  <a:pt x="1488463" y="1481731"/>
                </a:lnTo>
                <a:lnTo>
                  <a:pt x="1428731" y="1517087"/>
                </a:lnTo>
                <a:lnTo>
                  <a:pt x="1365845" y="1548414"/>
                </a:lnTo>
                <a:lnTo>
                  <a:pt x="1300047" y="1575501"/>
                </a:lnTo>
                <a:lnTo>
                  <a:pt x="1231576" y="1598136"/>
                </a:lnTo>
                <a:lnTo>
                  <a:pt x="1160675" y="1616108"/>
                </a:lnTo>
                <a:lnTo>
                  <a:pt x="1087583" y="1629207"/>
                </a:lnTo>
                <a:lnTo>
                  <a:pt x="1012542" y="1637221"/>
                </a:lnTo>
                <a:lnTo>
                  <a:pt x="935793" y="1639939"/>
                </a:lnTo>
                <a:lnTo>
                  <a:pt x="859044" y="1637221"/>
                </a:lnTo>
                <a:lnTo>
                  <a:pt x="784003" y="1629207"/>
                </a:lnTo>
                <a:lnTo>
                  <a:pt x="710912" y="1616108"/>
                </a:lnTo>
                <a:lnTo>
                  <a:pt x="640011" y="1598136"/>
                </a:lnTo>
                <a:lnTo>
                  <a:pt x="571541" y="1575501"/>
                </a:lnTo>
                <a:lnTo>
                  <a:pt x="505743" y="1548414"/>
                </a:lnTo>
                <a:lnTo>
                  <a:pt x="442858" y="1517087"/>
                </a:lnTo>
                <a:lnTo>
                  <a:pt x="383127" y="1481731"/>
                </a:lnTo>
                <a:lnTo>
                  <a:pt x="326790" y="1442556"/>
                </a:lnTo>
                <a:lnTo>
                  <a:pt x="274088" y="1399774"/>
                </a:lnTo>
                <a:lnTo>
                  <a:pt x="225263" y="1353595"/>
                </a:lnTo>
                <a:lnTo>
                  <a:pt x="180554" y="1304231"/>
                </a:lnTo>
                <a:lnTo>
                  <a:pt x="140203" y="1251893"/>
                </a:lnTo>
                <a:lnTo>
                  <a:pt x="104452" y="1196791"/>
                </a:lnTo>
                <a:lnTo>
                  <a:pt x="73539" y="1139138"/>
                </a:lnTo>
                <a:lnTo>
                  <a:pt x="47707" y="1079143"/>
                </a:lnTo>
                <a:lnTo>
                  <a:pt x="27196" y="1017019"/>
                </a:lnTo>
                <a:lnTo>
                  <a:pt x="12248" y="952975"/>
                </a:lnTo>
                <a:lnTo>
                  <a:pt x="3102" y="887223"/>
                </a:lnTo>
                <a:lnTo>
                  <a:pt x="0" y="819975"/>
                </a:lnTo>
                <a:lnTo>
                  <a:pt x="3102" y="752724"/>
                </a:lnTo>
                <a:lnTo>
                  <a:pt x="12248" y="686971"/>
                </a:lnTo>
                <a:lnTo>
                  <a:pt x="27196" y="622926"/>
                </a:lnTo>
                <a:lnTo>
                  <a:pt x="47707" y="560801"/>
                </a:lnTo>
                <a:lnTo>
                  <a:pt x="73539" y="500805"/>
                </a:lnTo>
                <a:lnTo>
                  <a:pt x="104452" y="443151"/>
                </a:lnTo>
                <a:lnTo>
                  <a:pt x="140203" y="388049"/>
                </a:lnTo>
                <a:lnTo>
                  <a:pt x="180554" y="335710"/>
                </a:lnTo>
                <a:lnTo>
                  <a:pt x="225263" y="286345"/>
                </a:lnTo>
                <a:lnTo>
                  <a:pt x="274088" y="240166"/>
                </a:lnTo>
                <a:lnTo>
                  <a:pt x="326790" y="197384"/>
                </a:lnTo>
                <a:lnTo>
                  <a:pt x="383127" y="158208"/>
                </a:lnTo>
                <a:lnTo>
                  <a:pt x="442858" y="122852"/>
                </a:lnTo>
                <a:lnTo>
                  <a:pt x="505743" y="91524"/>
                </a:lnTo>
                <a:lnTo>
                  <a:pt x="571541" y="64438"/>
                </a:lnTo>
                <a:lnTo>
                  <a:pt x="640011" y="41803"/>
                </a:lnTo>
                <a:lnTo>
                  <a:pt x="710912" y="23830"/>
                </a:lnTo>
                <a:lnTo>
                  <a:pt x="784003" y="10732"/>
                </a:lnTo>
                <a:lnTo>
                  <a:pt x="859044" y="2718"/>
                </a:lnTo>
                <a:lnTo>
                  <a:pt x="935793" y="0"/>
                </a:lnTo>
                <a:lnTo>
                  <a:pt x="1012542" y="2718"/>
                </a:lnTo>
                <a:lnTo>
                  <a:pt x="1087583" y="10732"/>
                </a:lnTo>
                <a:lnTo>
                  <a:pt x="1160675" y="23830"/>
                </a:lnTo>
                <a:lnTo>
                  <a:pt x="1231576" y="41803"/>
                </a:lnTo>
                <a:lnTo>
                  <a:pt x="1300047" y="64438"/>
                </a:lnTo>
                <a:lnTo>
                  <a:pt x="1365845" y="91524"/>
                </a:lnTo>
                <a:lnTo>
                  <a:pt x="1428731" y="122852"/>
                </a:lnTo>
                <a:lnTo>
                  <a:pt x="1488463" y="158208"/>
                </a:lnTo>
                <a:lnTo>
                  <a:pt x="1544801" y="197384"/>
                </a:lnTo>
                <a:lnTo>
                  <a:pt x="1597503" y="240166"/>
                </a:lnTo>
                <a:lnTo>
                  <a:pt x="1646329" y="286345"/>
                </a:lnTo>
                <a:lnTo>
                  <a:pt x="1691039" y="335710"/>
                </a:lnTo>
                <a:lnTo>
                  <a:pt x="1731390" y="388049"/>
                </a:lnTo>
                <a:lnTo>
                  <a:pt x="1767143" y="443151"/>
                </a:lnTo>
                <a:lnTo>
                  <a:pt x="1798056" y="500805"/>
                </a:lnTo>
                <a:lnTo>
                  <a:pt x="1823888" y="560801"/>
                </a:lnTo>
                <a:lnTo>
                  <a:pt x="1844400" y="622926"/>
                </a:lnTo>
                <a:lnTo>
                  <a:pt x="1859349" y="686971"/>
                </a:lnTo>
                <a:lnTo>
                  <a:pt x="1868495" y="752724"/>
                </a:lnTo>
                <a:lnTo>
                  <a:pt x="1871597" y="819975"/>
                </a:lnTo>
                <a:close/>
              </a:path>
            </a:pathLst>
          </a:custGeom>
          <a:ln w="83767">
            <a:solidFill>
              <a:srgbClr val="DB6C2A"/>
            </a:solidFill>
          </a:ln>
        </p:spPr>
        <p:txBody>
          <a:bodyPr wrap="square" lIns="0" tIns="0" rIns="0" bIns="0" rtlCol="0"/>
          <a:lstStyle/>
          <a:p>
            <a:endParaRPr dirty="0"/>
          </a:p>
        </p:txBody>
      </p:sp>
      <p:sp>
        <p:nvSpPr>
          <p:cNvPr id="27" name="object 27"/>
          <p:cNvSpPr txBox="1"/>
          <p:nvPr/>
        </p:nvSpPr>
        <p:spPr>
          <a:xfrm>
            <a:off x="3874039" y="5399297"/>
            <a:ext cx="8180070" cy="3709734"/>
          </a:xfrm>
          <a:prstGeom prst="rect">
            <a:avLst/>
          </a:prstGeom>
        </p:spPr>
        <p:txBody>
          <a:bodyPr vert="horz" wrap="square" lIns="0" tIns="0" rIns="0" bIns="0" rtlCol="0">
            <a:spAutoFit/>
          </a:bodyPr>
          <a:lstStyle/>
          <a:p>
            <a:pPr algn="ctr">
              <a:lnSpc>
                <a:spcPct val="100000"/>
              </a:lnSpc>
            </a:pPr>
            <a:r>
              <a:rPr lang="en-US" sz="3700" b="1" dirty="0" smtClean="0">
                <a:solidFill>
                  <a:srgbClr val="DB6C2A"/>
                </a:solidFill>
                <a:latin typeface="Arial"/>
                <a:cs typeface="Arial"/>
              </a:rPr>
              <a:t>Pavel Andreevich GOROKHOV</a:t>
            </a:r>
            <a:endParaRPr sz="3700" dirty="0">
              <a:latin typeface="Arial"/>
              <a:cs typeface="Arial"/>
            </a:endParaRPr>
          </a:p>
          <a:p>
            <a:pPr marR="5080" algn="ctr">
              <a:lnSpc>
                <a:spcPct val="101299"/>
              </a:lnSpc>
              <a:spcBef>
                <a:spcPts val="1170"/>
              </a:spcBef>
            </a:pPr>
            <a:r>
              <a:rPr lang="en-US" sz="2850" spc="-220" dirty="0" smtClean="0">
                <a:solidFill>
                  <a:srgbClr val="FFFFFF"/>
                </a:solidFill>
                <a:latin typeface="Arial"/>
                <a:cs typeface="Arial"/>
              </a:rPr>
              <a:t>Deputy Chairman of the Committee for Economy – Head of the Investment and Entrepreneurship Section</a:t>
            </a:r>
            <a:endParaRPr sz="2850" dirty="0">
              <a:latin typeface="Arial"/>
              <a:cs typeface="Arial"/>
            </a:endParaRPr>
          </a:p>
          <a:p>
            <a:pPr>
              <a:lnSpc>
                <a:spcPct val="100000"/>
              </a:lnSpc>
              <a:spcBef>
                <a:spcPts val="50"/>
              </a:spcBef>
            </a:pPr>
            <a:endParaRPr sz="3000" dirty="0">
              <a:latin typeface="Times New Roman"/>
              <a:cs typeface="Times New Roman"/>
            </a:endParaRPr>
          </a:p>
          <a:p>
            <a:pPr algn="ctr">
              <a:lnSpc>
                <a:spcPct val="100000"/>
              </a:lnSpc>
            </a:pPr>
            <a:r>
              <a:rPr lang="en-US" sz="3700" b="1" dirty="0" smtClean="0">
                <a:solidFill>
                  <a:srgbClr val="DB6C2A"/>
                </a:solidFill>
                <a:latin typeface="Arial"/>
                <a:cs typeface="Arial"/>
              </a:rPr>
              <a:t>Contacts</a:t>
            </a:r>
            <a:r>
              <a:rPr sz="3700" b="1" dirty="0" smtClean="0">
                <a:solidFill>
                  <a:srgbClr val="DB6C2A"/>
                </a:solidFill>
                <a:latin typeface="Arial"/>
                <a:cs typeface="Arial"/>
              </a:rPr>
              <a:t>:</a:t>
            </a:r>
            <a:endParaRPr sz="3700" dirty="0">
              <a:latin typeface="Arial"/>
              <a:cs typeface="Arial"/>
            </a:endParaRPr>
          </a:p>
          <a:p>
            <a:pPr marL="1497330">
              <a:lnSpc>
                <a:spcPct val="100000"/>
              </a:lnSpc>
              <a:spcBef>
                <a:spcPts val="1400"/>
              </a:spcBef>
              <a:tabLst>
                <a:tab pos="3121660" algn="l"/>
              </a:tabLst>
            </a:pPr>
            <a:r>
              <a:rPr lang="en-US" sz="2850" dirty="0" smtClean="0">
                <a:solidFill>
                  <a:srgbClr val="FFFFFF"/>
                </a:solidFill>
                <a:latin typeface="Arial"/>
                <a:cs typeface="Arial"/>
              </a:rPr>
              <a:t>Telephone</a:t>
            </a:r>
            <a:r>
              <a:rPr sz="2850" dirty="0" smtClean="0">
                <a:solidFill>
                  <a:srgbClr val="FFFFFF"/>
                </a:solidFill>
                <a:latin typeface="Arial"/>
                <a:cs typeface="Arial"/>
              </a:rPr>
              <a:t>:</a:t>
            </a:r>
            <a:r>
              <a:rPr sz="2850" dirty="0">
                <a:solidFill>
                  <a:srgbClr val="FFFFFF"/>
                </a:solidFill>
                <a:latin typeface="Arial"/>
                <a:cs typeface="Arial"/>
              </a:rPr>
              <a:t>	+7(496) 792-41-27</a:t>
            </a:r>
            <a:endParaRPr sz="2850" dirty="0">
              <a:latin typeface="Arial"/>
              <a:cs typeface="Arial"/>
            </a:endParaRPr>
          </a:p>
          <a:p>
            <a:pPr marL="1558290">
              <a:lnSpc>
                <a:spcPct val="100000"/>
              </a:lnSpc>
              <a:spcBef>
                <a:spcPts val="40"/>
              </a:spcBef>
              <a:tabLst>
                <a:tab pos="2734310" algn="l"/>
              </a:tabLst>
            </a:pPr>
            <a:r>
              <a:rPr sz="2850" dirty="0">
                <a:solidFill>
                  <a:srgbClr val="FFFFFF"/>
                </a:solidFill>
                <a:latin typeface="Arial"/>
                <a:cs typeface="Arial"/>
              </a:rPr>
              <a:t>E-mail:	gorohov@domod.ru</a:t>
            </a:r>
            <a:endParaRPr sz="2850" dirty="0">
              <a:latin typeface="Arial"/>
              <a:cs typeface="Arial"/>
            </a:endParaRPr>
          </a:p>
        </p:txBody>
      </p:sp>
      <p:sp>
        <p:nvSpPr>
          <p:cNvPr id="28" name="object 28"/>
          <p:cNvSpPr/>
          <p:nvPr/>
        </p:nvSpPr>
        <p:spPr>
          <a:xfrm>
            <a:off x="2848406" y="7431118"/>
            <a:ext cx="1598364" cy="1466541"/>
          </a:xfrm>
          <a:prstGeom prst="rect">
            <a:avLst/>
          </a:prstGeom>
          <a:blipFill>
            <a:blip r:embed="rId4" cstate="print"/>
            <a:stretch>
              <a:fillRect/>
            </a:stretch>
          </a:blipFill>
        </p:spPr>
        <p:txBody>
          <a:bodyPr wrap="square" lIns="0" tIns="0" rIns="0" bIns="0" rtlCol="0"/>
          <a:lstStyle/>
          <a:p>
            <a:endParaRPr dirty="0"/>
          </a:p>
        </p:txBody>
      </p:sp>
      <p:sp>
        <p:nvSpPr>
          <p:cNvPr id="29" name="object 29"/>
          <p:cNvSpPr/>
          <p:nvPr/>
        </p:nvSpPr>
        <p:spPr>
          <a:xfrm>
            <a:off x="20103408" y="0"/>
            <a:ext cx="1270" cy="11109325"/>
          </a:xfrm>
          <a:custGeom>
            <a:avLst/>
            <a:gdLst/>
            <a:ahLst/>
            <a:cxnLst/>
            <a:rect l="l" t="t" r="r" b="b"/>
            <a:pathLst>
              <a:path w="1269" h="11109325">
                <a:moveTo>
                  <a:pt x="0" y="11109127"/>
                </a:moveTo>
                <a:lnTo>
                  <a:pt x="691" y="11109127"/>
                </a:lnTo>
                <a:lnTo>
                  <a:pt x="691" y="0"/>
                </a:lnTo>
                <a:lnTo>
                  <a:pt x="0" y="0"/>
                </a:lnTo>
                <a:lnTo>
                  <a:pt x="0" y="11109127"/>
                </a:lnTo>
              </a:path>
            </a:pathLst>
          </a:custGeom>
        </p:spPr>
        <p:txBody>
          <a:bodyPr wrap="square" lIns="0" tIns="0" rIns="0" bIns="0" rtlCol="0"/>
          <a:lstStyle/>
          <a:p>
            <a:endParaRPr dirty="0"/>
          </a:p>
        </p:txBody>
      </p:sp>
      <p:sp>
        <p:nvSpPr>
          <p:cNvPr id="30" name="TextBox 29"/>
          <p:cNvSpPr txBox="1"/>
          <p:nvPr/>
        </p:nvSpPr>
        <p:spPr>
          <a:xfrm>
            <a:off x="14700248" y="7518057"/>
            <a:ext cx="4876802" cy="646331"/>
          </a:xfrm>
          <a:prstGeom prst="rect">
            <a:avLst/>
          </a:prstGeom>
          <a:noFill/>
        </p:spPr>
        <p:txBody>
          <a:bodyPr wrap="square" rtlCol="0">
            <a:spAutoFit/>
          </a:bodyPr>
          <a:lstStyle/>
          <a:p>
            <a:pPr algn="ctr"/>
            <a:r>
              <a:rPr lang="ru-RU" sz="3600" b="1" spc="300" dirty="0" smtClean="0">
                <a:solidFill>
                  <a:schemeClr val="bg1"/>
                </a:solidFill>
                <a:latin typeface="Arial" panose="020B0604020202020204" pitchFamily="34" charset="0"/>
                <a:cs typeface="Arial" panose="020B0604020202020204" pitchFamily="34" charset="0"/>
              </a:rPr>
              <a:t>ДОМОДЕДОВО</a:t>
            </a:r>
            <a:endParaRPr lang="ru-RU" sz="3600" b="1" spc="3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Рисунок 3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2" name="object 2"/>
          <p:cNvSpPr/>
          <p:nvPr/>
        </p:nvSpPr>
        <p:spPr>
          <a:xfrm>
            <a:off x="0" y="199428"/>
            <a:ext cx="635" cy="11109325"/>
          </a:xfrm>
          <a:custGeom>
            <a:avLst/>
            <a:gdLst/>
            <a:ahLst/>
            <a:cxnLst/>
            <a:rect l="l" t="t" r="r" b="b"/>
            <a:pathLst>
              <a:path w="635" h="11109325">
                <a:moveTo>
                  <a:pt x="0" y="11109127"/>
                </a:moveTo>
                <a:lnTo>
                  <a:pt x="230" y="11109127"/>
                </a:lnTo>
                <a:lnTo>
                  <a:pt x="230" y="0"/>
                </a:lnTo>
                <a:lnTo>
                  <a:pt x="0" y="0"/>
                </a:lnTo>
                <a:lnTo>
                  <a:pt x="0" y="11109127"/>
                </a:lnTo>
              </a:path>
            </a:pathLst>
          </a:custGeom>
        </p:spPr>
        <p:txBody>
          <a:bodyPr wrap="square" lIns="0" tIns="0" rIns="0" bIns="0" rtlCol="0"/>
          <a:lstStyle/>
          <a:p>
            <a:endParaRPr dirty="0"/>
          </a:p>
        </p:txBody>
      </p:sp>
      <p:sp>
        <p:nvSpPr>
          <p:cNvPr id="3" name="object 3"/>
          <p:cNvSpPr/>
          <p:nvPr/>
        </p:nvSpPr>
        <p:spPr>
          <a:xfrm>
            <a:off x="20102487" y="225008"/>
            <a:ext cx="1905" cy="11083925"/>
          </a:xfrm>
          <a:custGeom>
            <a:avLst/>
            <a:gdLst/>
            <a:ahLst/>
            <a:cxnLst/>
            <a:rect l="l" t="t" r="r" b="b"/>
            <a:pathLst>
              <a:path w="1905" h="11083925">
                <a:moveTo>
                  <a:pt x="0" y="11083547"/>
                </a:moveTo>
                <a:lnTo>
                  <a:pt x="1602" y="11083547"/>
                </a:lnTo>
                <a:lnTo>
                  <a:pt x="1602" y="0"/>
                </a:lnTo>
                <a:lnTo>
                  <a:pt x="0" y="0"/>
                </a:lnTo>
                <a:lnTo>
                  <a:pt x="0" y="11083547"/>
                </a:lnTo>
              </a:path>
            </a:pathLst>
          </a:custGeom>
        </p:spPr>
        <p:txBody>
          <a:bodyPr wrap="square" lIns="0" tIns="0" rIns="0" bIns="0" rtlCol="0"/>
          <a:lstStyle/>
          <a:p>
            <a:endParaRPr dirty="0"/>
          </a:p>
        </p:txBody>
      </p:sp>
      <p:sp>
        <p:nvSpPr>
          <p:cNvPr id="4" name="object 4"/>
          <p:cNvSpPr/>
          <p:nvPr/>
        </p:nvSpPr>
        <p:spPr>
          <a:xfrm>
            <a:off x="20103408" y="225019"/>
            <a:ext cx="1270" cy="1919605"/>
          </a:xfrm>
          <a:custGeom>
            <a:avLst/>
            <a:gdLst/>
            <a:ahLst/>
            <a:cxnLst/>
            <a:rect l="l" t="t" r="r" b="b"/>
            <a:pathLst>
              <a:path w="1269" h="1919605">
                <a:moveTo>
                  <a:pt x="691" y="1919084"/>
                </a:moveTo>
                <a:lnTo>
                  <a:pt x="691" y="0"/>
                </a:lnTo>
                <a:lnTo>
                  <a:pt x="0" y="0"/>
                </a:lnTo>
                <a:lnTo>
                  <a:pt x="0" y="1917707"/>
                </a:lnTo>
                <a:lnTo>
                  <a:pt x="691" y="1919084"/>
                </a:lnTo>
              </a:path>
            </a:pathLst>
          </a:custGeom>
        </p:spPr>
        <p:txBody>
          <a:bodyPr wrap="square" lIns="0" tIns="0" rIns="0" bIns="0" rtlCol="0"/>
          <a:lstStyle/>
          <a:p>
            <a:endParaRPr dirty="0"/>
          </a:p>
        </p:txBody>
      </p:sp>
      <p:sp>
        <p:nvSpPr>
          <p:cNvPr id="5" name="object 5"/>
          <p:cNvSpPr/>
          <p:nvPr/>
        </p:nvSpPr>
        <p:spPr>
          <a:xfrm>
            <a:off x="20103298" y="225008"/>
            <a:ext cx="0" cy="11083925"/>
          </a:xfrm>
          <a:custGeom>
            <a:avLst/>
            <a:gdLst/>
            <a:ahLst/>
            <a:cxnLst/>
            <a:rect l="l" t="t" r="r" b="b"/>
            <a:pathLst>
              <a:path h="11083925">
                <a:moveTo>
                  <a:pt x="0" y="0"/>
                </a:moveTo>
                <a:lnTo>
                  <a:pt x="0" y="11083547"/>
                </a:lnTo>
              </a:path>
            </a:pathLst>
          </a:custGeom>
          <a:ln w="3175">
            <a:solidFill>
              <a:srgbClr val="000000"/>
            </a:solidFill>
          </a:ln>
        </p:spPr>
        <p:txBody>
          <a:bodyPr wrap="square" lIns="0" tIns="0" rIns="0" bIns="0" rtlCol="0"/>
          <a:lstStyle/>
          <a:p>
            <a:endParaRPr dirty="0"/>
          </a:p>
        </p:txBody>
      </p:sp>
      <p:sp>
        <p:nvSpPr>
          <p:cNvPr id="10" name="object 10"/>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434340">
              <a:lnSpc>
                <a:spcPct val="100000"/>
              </a:lnSpc>
            </a:pPr>
            <a:r>
              <a:rPr lang="en-US" spc="245" dirty="0" smtClean="0"/>
              <a:t>HELPFUL INFORMATION</a:t>
            </a:r>
            <a:endParaRPr spc="175" dirty="0"/>
          </a:p>
        </p:txBody>
      </p:sp>
      <p:sp>
        <p:nvSpPr>
          <p:cNvPr id="11" name="object 11"/>
          <p:cNvSpPr/>
          <p:nvPr/>
        </p:nvSpPr>
        <p:spPr>
          <a:xfrm>
            <a:off x="920" y="0"/>
            <a:ext cx="10051415" cy="1727835"/>
          </a:xfrm>
          <a:custGeom>
            <a:avLst/>
            <a:gdLst/>
            <a:ahLst/>
            <a:cxnLst/>
            <a:rect l="l" t="t" r="r" b="b"/>
            <a:pathLst>
              <a:path w="10051415" h="1727835">
                <a:moveTo>
                  <a:pt x="0" y="1602045"/>
                </a:moveTo>
                <a:lnTo>
                  <a:pt x="932203" y="1625919"/>
                </a:lnTo>
                <a:lnTo>
                  <a:pt x="1771781" y="1647279"/>
                </a:lnTo>
                <a:lnTo>
                  <a:pt x="2524140" y="1666127"/>
                </a:lnTo>
                <a:lnTo>
                  <a:pt x="3194686" y="1682461"/>
                </a:lnTo>
                <a:lnTo>
                  <a:pt x="3788826" y="1696283"/>
                </a:lnTo>
                <a:lnTo>
                  <a:pt x="4311965" y="1707591"/>
                </a:lnTo>
                <a:lnTo>
                  <a:pt x="4769511" y="1716387"/>
                </a:lnTo>
                <a:lnTo>
                  <a:pt x="5166870" y="1722670"/>
                </a:lnTo>
                <a:lnTo>
                  <a:pt x="5509447" y="1726439"/>
                </a:lnTo>
                <a:lnTo>
                  <a:pt x="5802650" y="1727696"/>
                </a:lnTo>
                <a:lnTo>
                  <a:pt x="6051885" y="1726439"/>
                </a:lnTo>
                <a:lnTo>
                  <a:pt x="6262557" y="1722670"/>
                </a:lnTo>
                <a:lnTo>
                  <a:pt x="6440074" y="1716387"/>
                </a:lnTo>
                <a:lnTo>
                  <a:pt x="6589842" y="1707591"/>
                </a:lnTo>
                <a:lnTo>
                  <a:pt x="6717267" y="1696283"/>
                </a:lnTo>
                <a:lnTo>
                  <a:pt x="6827756" y="1682461"/>
                </a:lnTo>
                <a:lnTo>
                  <a:pt x="6926714" y="1666127"/>
                </a:lnTo>
                <a:lnTo>
                  <a:pt x="7019548" y="1647279"/>
                </a:lnTo>
                <a:lnTo>
                  <a:pt x="7111665" y="1625919"/>
                </a:lnTo>
                <a:lnTo>
                  <a:pt x="7208471" y="1602045"/>
                </a:lnTo>
                <a:lnTo>
                  <a:pt x="7320189" y="1567750"/>
                </a:lnTo>
                <a:lnTo>
                  <a:pt x="7451610" y="1516477"/>
                </a:lnTo>
                <a:lnTo>
                  <a:pt x="7599984" y="1450251"/>
                </a:lnTo>
                <a:lnTo>
                  <a:pt x="7762562" y="1371099"/>
                </a:lnTo>
                <a:lnTo>
                  <a:pt x="7936592" y="1281047"/>
                </a:lnTo>
                <a:lnTo>
                  <a:pt x="8119326" y="1182121"/>
                </a:lnTo>
                <a:lnTo>
                  <a:pt x="8308012" y="1076346"/>
                </a:lnTo>
                <a:lnTo>
                  <a:pt x="8499901" y="965750"/>
                </a:lnTo>
                <a:lnTo>
                  <a:pt x="8692243" y="852358"/>
                </a:lnTo>
                <a:lnTo>
                  <a:pt x="8882288" y="738197"/>
                </a:lnTo>
                <a:lnTo>
                  <a:pt x="9067285" y="625292"/>
                </a:lnTo>
                <a:lnTo>
                  <a:pt x="9244485" y="515670"/>
                </a:lnTo>
                <a:lnTo>
                  <a:pt x="9411137" y="411356"/>
                </a:lnTo>
                <a:lnTo>
                  <a:pt x="9564491" y="314377"/>
                </a:lnTo>
                <a:lnTo>
                  <a:pt x="9701797" y="226760"/>
                </a:lnTo>
                <a:lnTo>
                  <a:pt x="9820306" y="150529"/>
                </a:lnTo>
                <a:lnTo>
                  <a:pt x="9917266" y="87711"/>
                </a:lnTo>
                <a:lnTo>
                  <a:pt x="9989928" y="40333"/>
                </a:lnTo>
                <a:lnTo>
                  <a:pt x="10035543" y="10421"/>
                </a:lnTo>
                <a:lnTo>
                  <a:pt x="10051358" y="0"/>
                </a:lnTo>
              </a:path>
            </a:pathLst>
          </a:custGeom>
          <a:ln w="10470">
            <a:solidFill>
              <a:srgbClr val="FFFFFF"/>
            </a:solidFill>
          </a:ln>
        </p:spPr>
        <p:txBody>
          <a:bodyPr wrap="square" lIns="0" tIns="0" rIns="0" bIns="0" rtlCol="0"/>
          <a:lstStyle/>
          <a:p>
            <a:endParaRPr dirty="0"/>
          </a:p>
        </p:txBody>
      </p:sp>
      <p:sp>
        <p:nvSpPr>
          <p:cNvPr id="26" name="object 26"/>
          <p:cNvSpPr/>
          <p:nvPr/>
        </p:nvSpPr>
        <p:spPr>
          <a:xfrm>
            <a:off x="16079441" y="4695106"/>
            <a:ext cx="1950977" cy="2722334"/>
          </a:xfrm>
          <a:prstGeom prst="rect">
            <a:avLst/>
          </a:prstGeom>
          <a:blipFill>
            <a:blip r:embed="rId4" cstate="print"/>
            <a:stretch>
              <a:fillRect/>
            </a:stretch>
          </a:blipFill>
        </p:spPr>
        <p:txBody>
          <a:bodyPr wrap="square" lIns="0" tIns="0" rIns="0" bIns="0" rtlCol="0"/>
          <a:lstStyle/>
          <a:p>
            <a:endParaRPr dirty="0"/>
          </a:p>
        </p:txBody>
      </p:sp>
      <p:sp>
        <p:nvSpPr>
          <p:cNvPr id="27" name="object 27"/>
          <p:cNvSpPr txBox="1"/>
          <p:nvPr/>
        </p:nvSpPr>
        <p:spPr>
          <a:xfrm>
            <a:off x="698400" y="2801164"/>
            <a:ext cx="12096850" cy="1292662"/>
          </a:xfrm>
          <a:prstGeom prst="rect">
            <a:avLst/>
          </a:prstGeom>
        </p:spPr>
        <p:txBody>
          <a:bodyPr vert="horz" wrap="square" lIns="0" tIns="0" rIns="0" bIns="0" rtlCol="0">
            <a:noAutofit/>
          </a:bodyPr>
          <a:lstStyle/>
          <a:p>
            <a:pPr marL="12700">
              <a:lnSpc>
                <a:spcPct val="100000"/>
              </a:lnSpc>
            </a:pPr>
            <a:r>
              <a:rPr lang="en-US" sz="4200" dirty="0" smtClean="0">
                <a:solidFill>
                  <a:srgbClr val="FFFFFF"/>
                </a:solidFill>
                <a:latin typeface="Arial"/>
                <a:cs typeface="Arial"/>
              </a:rPr>
              <a:t>MATTES OF ARCHITECTURE AND TOWN-PLANNING</a:t>
            </a:r>
            <a:endParaRPr sz="4200" dirty="0">
              <a:latin typeface="Arial"/>
              <a:cs typeface="Arial"/>
            </a:endParaRPr>
          </a:p>
        </p:txBody>
      </p:sp>
      <p:sp>
        <p:nvSpPr>
          <p:cNvPr id="28" name="object 28"/>
          <p:cNvSpPr/>
          <p:nvPr/>
        </p:nvSpPr>
        <p:spPr>
          <a:xfrm>
            <a:off x="1398457" y="5420089"/>
            <a:ext cx="1871980" cy="1640205"/>
          </a:xfrm>
          <a:custGeom>
            <a:avLst/>
            <a:gdLst/>
            <a:ahLst/>
            <a:cxnLst/>
            <a:rect l="l" t="t" r="r" b="b"/>
            <a:pathLst>
              <a:path w="1871979" h="1640204">
                <a:moveTo>
                  <a:pt x="1871597" y="819975"/>
                </a:moveTo>
                <a:lnTo>
                  <a:pt x="1868495" y="887223"/>
                </a:lnTo>
                <a:lnTo>
                  <a:pt x="1859349" y="952975"/>
                </a:lnTo>
                <a:lnTo>
                  <a:pt x="1844400" y="1017019"/>
                </a:lnTo>
                <a:lnTo>
                  <a:pt x="1823889" y="1079143"/>
                </a:lnTo>
                <a:lnTo>
                  <a:pt x="1798057" y="1139138"/>
                </a:lnTo>
                <a:lnTo>
                  <a:pt x="1767145" y="1196791"/>
                </a:lnTo>
                <a:lnTo>
                  <a:pt x="1731393" y="1251893"/>
                </a:lnTo>
                <a:lnTo>
                  <a:pt x="1691042" y="1304231"/>
                </a:lnTo>
                <a:lnTo>
                  <a:pt x="1646334" y="1353595"/>
                </a:lnTo>
                <a:lnTo>
                  <a:pt x="1597508" y="1399774"/>
                </a:lnTo>
                <a:lnTo>
                  <a:pt x="1544807" y="1442556"/>
                </a:lnTo>
                <a:lnTo>
                  <a:pt x="1488470" y="1481731"/>
                </a:lnTo>
                <a:lnTo>
                  <a:pt x="1428738" y="1517087"/>
                </a:lnTo>
                <a:lnTo>
                  <a:pt x="1365853" y="1548414"/>
                </a:lnTo>
                <a:lnTo>
                  <a:pt x="1300055" y="1575501"/>
                </a:lnTo>
                <a:lnTo>
                  <a:pt x="1231586" y="1598136"/>
                </a:lnTo>
                <a:lnTo>
                  <a:pt x="1160685" y="1616108"/>
                </a:lnTo>
                <a:lnTo>
                  <a:pt x="1087593" y="1629207"/>
                </a:lnTo>
                <a:lnTo>
                  <a:pt x="1012553" y="1637221"/>
                </a:lnTo>
                <a:lnTo>
                  <a:pt x="935803" y="1639939"/>
                </a:lnTo>
                <a:lnTo>
                  <a:pt x="859053" y="1637221"/>
                </a:lnTo>
                <a:lnTo>
                  <a:pt x="784011" y="1629207"/>
                </a:lnTo>
                <a:lnTo>
                  <a:pt x="710918" y="1616108"/>
                </a:lnTo>
                <a:lnTo>
                  <a:pt x="640016" y="1598136"/>
                </a:lnTo>
                <a:lnTo>
                  <a:pt x="571545" y="1575501"/>
                </a:lnTo>
                <a:lnTo>
                  <a:pt x="505747" y="1548414"/>
                </a:lnTo>
                <a:lnTo>
                  <a:pt x="442861" y="1517087"/>
                </a:lnTo>
                <a:lnTo>
                  <a:pt x="383129" y="1481731"/>
                </a:lnTo>
                <a:lnTo>
                  <a:pt x="326791" y="1442556"/>
                </a:lnTo>
                <a:lnTo>
                  <a:pt x="274089" y="1399774"/>
                </a:lnTo>
                <a:lnTo>
                  <a:pt x="225264" y="1353595"/>
                </a:lnTo>
                <a:lnTo>
                  <a:pt x="180555" y="1304231"/>
                </a:lnTo>
                <a:lnTo>
                  <a:pt x="140204" y="1251893"/>
                </a:lnTo>
                <a:lnTo>
                  <a:pt x="104452" y="1196791"/>
                </a:lnTo>
                <a:lnTo>
                  <a:pt x="73539" y="1139138"/>
                </a:lnTo>
                <a:lnTo>
                  <a:pt x="47707" y="1079143"/>
                </a:lnTo>
                <a:lnTo>
                  <a:pt x="27196" y="1017019"/>
                </a:lnTo>
                <a:lnTo>
                  <a:pt x="12248" y="952975"/>
                </a:lnTo>
                <a:lnTo>
                  <a:pt x="3102" y="887223"/>
                </a:lnTo>
                <a:lnTo>
                  <a:pt x="0" y="819975"/>
                </a:lnTo>
                <a:lnTo>
                  <a:pt x="3102" y="752724"/>
                </a:lnTo>
                <a:lnTo>
                  <a:pt x="12248" y="686971"/>
                </a:lnTo>
                <a:lnTo>
                  <a:pt x="27196" y="622926"/>
                </a:lnTo>
                <a:lnTo>
                  <a:pt x="47707" y="560801"/>
                </a:lnTo>
                <a:lnTo>
                  <a:pt x="73539" y="500805"/>
                </a:lnTo>
                <a:lnTo>
                  <a:pt x="104452" y="443151"/>
                </a:lnTo>
                <a:lnTo>
                  <a:pt x="140204" y="388049"/>
                </a:lnTo>
                <a:lnTo>
                  <a:pt x="180555" y="335710"/>
                </a:lnTo>
                <a:lnTo>
                  <a:pt x="225264" y="286345"/>
                </a:lnTo>
                <a:lnTo>
                  <a:pt x="274089" y="240166"/>
                </a:lnTo>
                <a:lnTo>
                  <a:pt x="326791" y="197384"/>
                </a:lnTo>
                <a:lnTo>
                  <a:pt x="383129" y="158208"/>
                </a:lnTo>
                <a:lnTo>
                  <a:pt x="442861" y="122852"/>
                </a:lnTo>
                <a:lnTo>
                  <a:pt x="505747" y="91524"/>
                </a:lnTo>
                <a:lnTo>
                  <a:pt x="571545" y="64438"/>
                </a:lnTo>
                <a:lnTo>
                  <a:pt x="640016" y="41803"/>
                </a:lnTo>
                <a:lnTo>
                  <a:pt x="710918" y="23830"/>
                </a:lnTo>
                <a:lnTo>
                  <a:pt x="784011" y="10732"/>
                </a:lnTo>
                <a:lnTo>
                  <a:pt x="859053" y="2718"/>
                </a:lnTo>
                <a:lnTo>
                  <a:pt x="935803" y="0"/>
                </a:lnTo>
                <a:lnTo>
                  <a:pt x="1012553" y="2718"/>
                </a:lnTo>
                <a:lnTo>
                  <a:pt x="1087593" y="10732"/>
                </a:lnTo>
                <a:lnTo>
                  <a:pt x="1160685" y="23830"/>
                </a:lnTo>
                <a:lnTo>
                  <a:pt x="1231586" y="41803"/>
                </a:lnTo>
                <a:lnTo>
                  <a:pt x="1300055" y="64438"/>
                </a:lnTo>
                <a:lnTo>
                  <a:pt x="1365853" y="91524"/>
                </a:lnTo>
                <a:lnTo>
                  <a:pt x="1428738" y="122852"/>
                </a:lnTo>
                <a:lnTo>
                  <a:pt x="1488470" y="158208"/>
                </a:lnTo>
                <a:lnTo>
                  <a:pt x="1544807" y="197384"/>
                </a:lnTo>
                <a:lnTo>
                  <a:pt x="1597508" y="240166"/>
                </a:lnTo>
                <a:lnTo>
                  <a:pt x="1646334" y="286345"/>
                </a:lnTo>
                <a:lnTo>
                  <a:pt x="1691042" y="335710"/>
                </a:lnTo>
                <a:lnTo>
                  <a:pt x="1731393" y="388049"/>
                </a:lnTo>
                <a:lnTo>
                  <a:pt x="1767145" y="443151"/>
                </a:lnTo>
                <a:lnTo>
                  <a:pt x="1798057" y="500805"/>
                </a:lnTo>
                <a:lnTo>
                  <a:pt x="1823889" y="560801"/>
                </a:lnTo>
                <a:lnTo>
                  <a:pt x="1844400" y="622926"/>
                </a:lnTo>
                <a:lnTo>
                  <a:pt x="1859349" y="686971"/>
                </a:lnTo>
                <a:lnTo>
                  <a:pt x="1868495" y="752724"/>
                </a:lnTo>
                <a:lnTo>
                  <a:pt x="1871597" y="819975"/>
                </a:lnTo>
                <a:close/>
              </a:path>
            </a:pathLst>
          </a:custGeom>
          <a:ln w="83767">
            <a:solidFill>
              <a:srgbClr val="DB6C2A"/>
            </a:solidFill>
          </a:ln>
        </p:spPr>
        <p:txBody>
          <a:bodyPr wrap="square" lIns="0" tIns="0" rIns="0" bIns="0" rtlCol="0"/>
          <a:lstStyle/>
          <a:p>
            <a:endParaRPr dirty="0"/>
          </a:p>
        </p:txBody>
      </p:sp>
      <p:sp>
        <p:nvSpPr>
          <p:cNvPr id="29" name="object 29"/>
          <p:cNvSpPr txBox="1"/>
          <p:nvPr/>
        </p:nvSpPr>
        <p:spPr>
          <a:xfrm>
            <a:off x="4069246" y="5409287"/>
            <a:ext cx="7735404" cy="3713837"/>
          </a:xfrm>
          <a:prstGeom prst="rect">
            <a:avLst/>
          </a:prstGeom>
        </p:spPr>
        <p:txBody>
          <a:bodyPr vert="horz" wrap="square" lIns="0" tIns="0" rIns="0" bIns="0" rtlCol="0">
            <a:spAutoFit/>
          </a:bodyPr>
          <a:lstStyle/>
          <a:p>
            <a:pPr algn="ctr">
              <a:lnSpc>
                <a:spcPct val="100000"/>
              </a:lnSpc>
            </a:pPr>
            <a:r>
              <a:rPr lang="en-US" sz="3700" b="1" dirty="0" smtClean="0">
                <a:solidFill>
                  <a:srgbClr val="DB6C2A"/>
                </a:solidFill>
                <a:latin typeface="Arial"/>
                <a:cs typeface="Arial"/>
              </a:rPr>
              <a:t>Georgy Alexeevich BELUKHIN</a:t>
            </a:r>
            <a:endParaRPr sz="3700" dirty="0">
              <a:latin typeface="Arial"/>
              <a:cs typeface="Arial"/>
            </a:endParaRPr>
          </a:p>
          <a:p>
            <a:pPr marR="461009" algn="ctr">
              <a:lnSpc>
                <a:spcPct val="100000"/>
              </a:lnSpc>
              <a:spcBef>
                <a:spcPts val="1135"/>
              </a:spcBef>
            </a:pPr>
            <a:r>
              <a:rPr lang="en-US" sz="2850" dirty="0" smtClean="0">
                <a:solidFill>
                  <a:srgbClr val="FFFFFF"/>
                </a:solidFill>
                <a:latin typeface="Arial"/>
                <a:cs typeface="Arial"/>
              </a:rPr>
              <a:t>Chief Architect</a:t>
            </a:r>
            <a:endParaRPr sz="2850" dirty="0">
              <a:latin typeface="Arial"/>
              <a:cs typeface="Arial"/>
            </a:endParaRPr>
          </a:p>
          <a:p>
            <a:pPr>
              <a:lnSpc>
                <a:spcPct val="100000"/>
              </a:lnSpc>
            </a:pPr>
            <a:endParaRPr sz="2900" dirty="0">
              <a:latin typeface="Times New Roman"/>
              <a:cs typeface="Times New Roman"/>
            </a:endParaRPr>
          </a:p>
          <a:p>
            <a:pPr>
              <a:lnSpc>
                <a:spcPct val="100000"/>
              </a:lnSpc>
              <a:spcBef>
                <a:spcPts val="27"/>
              </a:spcBef>
            </a:pPr>
            <a:endParaRPr sz="3200" dirty="0">
              <a:latin typeface="Times New Roman"/>
              <a:cs typeface="Times New Roman"/>
            </a:endParaRPr>
          </a:p>
          <a:p>
            <a:pPr marR="57785" algn="ctr">
              <a:lnSpc>
                <a:spcPct val="100000"/>
              </a:lnSpc>
            </a:pPr>
            <a:r>
              <a:rPr lang="en-US" sz="3700" b="1" dirty="0" smtClean="0">
                <a:solidFill>
                  <a:srgbClr val="DB6C2A"/>
                </a:solidFill>
                <a:latin typeface="Arial"/>
                <a:cs typeface="Arial"/>
              </a:rPr>
              <a:t>Contacts</a:t>
            </a:r>
            <a:r>
              <a:rPr sz="3700" b="1" dirty="0" smtClean="0">
                <a:solidFill>
                  <a:srgbClr val="DB6C2A"/>
                </a:solidFill>
                <a:latin typeface="Arial"/>
                <a:cs typeface="Arial"/>
              </a:rPr>
              <a:t>:</a:t>
            </a:r>
            <a:endParaRPr sz="3700" dirty="0">
              <a:latin typeface="Arial"/>
              <a:cs typeface="Arial"/>
            </a:endParaRPr>
          </a:p>
          <a:p>
            <a:pPr marR="453390" algn="ctr">
              <a:lnSpc>
                <a:spcPct val="100000"/>
              </a:lnSpc>
              <a:spcBef>
                <a:spcPts val="1400"/>
              </a:spcBef>
              <a:tabLst>
                <a:tab pos="1623695" algn="l"/>
              </a:tabLst>
            </a:pPr>
            <a:r>
              <a:rPr lang="en-US" sz="2850" dirty="0" smtClean="0">
                <a:solidFill>
                  <a:srgbClr val="FFFFFF"/>
                </a:solidFill>
                <a:latin typeface="Arial"/>
                <a:cs typeface="Arial"/>
              </a:rPr>
              <a:t>Telephone</a:t>
            </a:r>
            <a:r>
              <a:rPr sz="2850" dirty="0" smtClean="0">
                <a:solidFill>
                  <a:srgbClr val="FFFFFF"/>
                </a:solidFill>
                <a:latin typeface="Arial"/>
                <a:cs typeface="Arial"/>
              </a:rPr>
              <a:t>:</a:t>
            </a:r>
            <a:r>
              <a:rPr sz="2850" dirty="0">
                <a:solidFill>
                  <a:srgbClr val="FFFFFF"/>
                </a:solidFill>
                <a:latin typeface="Arial"/>
                <a:cs typeface="Arial"/>
              </a:rPr>
              <a:t>	+7(496) 792-41-51</a:t>
            </a:r>
            <a:endParaRPr sz="2850" dirty="0">
              <a:latin typeface="Arial"/>
              <a:cs typeface="Arial"/>
            </a:endParaRPr>
          </a:p>
          <a:p>
            <a:pPr marR="453390" algn="ctr">
              <a:lnSpc>
                <a:spcPct val="100000"/>
              </a:lnSpc>
              <a:spcBef>
                <a:spcPts val="40"/>
              </a:spcBef>
              <a:tabLst>
                <a:tab pos="1176020" algn="l"/>
              </a:tabLst>
            </a:pPr>
            <a:r>
              <a:rPr sz="2850" dirty="0">
                <a:solidFill>
                  <a:srgbClr val="FFFFFF"/>
                </a:solidFill>
                <a:latin typeface="Arial"/>
                <a:cs typeface="Arial"/>
              </a:rPr>
              <a:t>E-mail:	belukhin@domod.ru</a:t>
            </a:r>
            <a:endParaRPr sz="2850" dirty="0">
              <a:latin typeface="Arial"/>
              <a:cs typeface="Arial"/>
            </a:endParaRPr>
          </a:p>
        </p:txBody>
      </p:sp>
      <p:sp>
        <p:nvSpPr>
          <p:cNvPr id="30" name="object 30"/>
          <p:cNvSpPr/>
          <p:nvPr/>
        </p:nvSpPr>
        <p:spPr>
          <a:xfrm>
            <a:off x="2848633" y="7441109"/>
            <a:ext cx="1598369" cy="1466531"/>
          </a:xfrm>
          <a:prstGeom prst="rect">
            <a:avLst/>
          </a:prstGeom>
          <a:blipFill>
            <a:blip r:embed="rId5" cstate="print"/>
            <a:stretch>
              <a:fillRect/>
            </a:stretch>
          </a:blipFill>
        </p:spPr>
        <p:txBody>
          <a:bodyPr wrap="square" lIns="0" tIns="0" rIns="0" bIns="0" rtlCol="0"/>
          <a:lstStyle/>
          <a:p>
            <a:endParaRPr dirty="0"/>
          </a:p>
        </p:txBody>
      </p:sp>
      <p:sp>
        <p:nvSpPr>
          <p:cNvPr id="31" name="object 31"/>
          <p:cNvSpPr/>
          <p:nvPr/>
        </p:nvSpPr>
        <p:spPr>
          <a:xfrm>
            <a:off x="1701471" y="5499211"/>
            <a:ext cx="1266190" cy="1195070"/>
          </a:xfrm>
          <a:custGeom>
            <a:avLst/>
            <a:gdLst/>
            <a:ahLst/>
            <a:cxnLst/>
            <a:rect l="l" t="t" r="r" b="b"/>
            <a:pathLst>
              <a:path w="1266189" h="1195070">
                <a:moveTo>
                  <a:pt x="483341" y="707057"/>
                </a:moveTo>
                <a:lnTo>
                  <a:pt x="480493" y="707779"/>
                </a:lnTo>
                <a:lnTo>
                  <a:pt x="235032" y="855492"/>
                </a:lnTo>
                <a:lnTo>
                  <a:pt x="69459" y="953719"/>
                </a:lnTo>
                <a:lnTo>
                  <a:pt x="41339" y="979846"/>
                </a:lnTo>
                <a:lnTo>
                  <a:pt x="21937" y="1016971"/>
                </a:lnTo>
                <a:lnTo>
                  <a:pt x="9677" y="1060099"/>
                </a:lnTo>
                <a:lnTo>
                  <a:pt x="2985" y="1104235"/>
                </a:lnTo>
                <a:lnTo>
                  <a:pt x="285" y="1144383"/>
                </a:lnTo>
                <a:lnTo>
                  <a:pt x="0" y="1156016"/>
                </a:lnTo>
                <a:lnTo>
                  <a:pt x="2" y="1175548"/>
                </a:lnTo>
                <a:lnTo>
                  <a:pt x="319" y="1189010"/>
                </a:lnTo>
                <a:lnTo>
                  <a:pt x="6372" y="1194591"/>
                </a:lnTo>
                <a:lnTo>
                  <a:pt x="1259642" y="1194591"/>
                </a:lnTo>
                <a:lnTo>
                  <a:pt x="1265789" y="1188654"/>
                </a:lnTo>
                <a:lnTo>
                  <a:pt x="1265469" y="1172879"/>
                </a:lnTo>
                <a:lnTo>
                  <a:pt x="1264141" y="1124368"/>
                </a:lnTo>
                <a:lnTo>
                  <a:pt x="1262331" y="1079816"/>
                </a:lnTo>
                <a:lnTo>
                  <a:pt x="1259668" y="1035656"/>
                </a:lnTo>
                <a:lnTo>
                  <a:pt x="1254550" y="988884"/>
                </a:lnTo>
                <a:lnTo>
                  <a:pt x="1225465" y="952925"/>
                </a:lnTo>
                <a:lnTo>
                  <a:pt x="1185248" y="923799"/>
                </a:lnTo>
                <a:lnTo>
                  <a:pt x="1133455" y="890611"/>
                </a:lnTo>
                <a:lnTo>
                  <a:pt x="1074822" y="855483"/>
                </a:lnTo>
                <a:lnTo>
                  <a:pt x="1014146" y="820573"/>
                </a:lnTo>
                <a:lnTo>
                  <a:pt x="867133" y="738324"/>
                </a:lnTo>
                <a:lnTo>
                  <a:pt x="853980" y="730695"/>
                </a:lnTo>
                <a:lnTo>
                  <a:pt x="845652" y="725514"/>
                </a:lnTo>
                <a:lnTo>
                  <a:pt x="842744" y="723046"/>
                </a:lnTo>
                <a:lnTo>
                  <a:pt x="835696" y="715155"/>
                </a:lnTo>
                <a:lnTo>
                  <a:pt x="824787" y="707496"/>
                </a:lnTo>
                <a:lnTo>
                  <a:pt x="488179" y="707496"/>
                </a:lnTo>
                <a:lnTo>
                  <a:pt x="483341" y="707057"/>
                </a:lnTo>
                <a:close/>
              </a:path>
              <a:path w="1266189" h="1195070">
                <a:moveTo>
                  <a:pt x="517047" y="37580"/>
                </a:moveTo>
                <a:lnTo>
                  <a:pt x="512628" y="38271"/>
                </a:lnTo>
                <a:lnTo>
                  <a:pt x="503843" y="42025"/>
                </a:lnTo>
                <a:lnTo>
                  <a:pt x="492961" y="50933"/>
                </a:lnTo>
                <a:lnTo>
                  <a:pt x="484098" y="64038"/>
                </a:lnTo>
                <a:lnTo>
                  <a:pt x="474607" y="72560"/>
                </a:lnTo>
                <a:lnTo>
                  <a:pt x="465145" y="78817"/>
                </a:lnTo>
                <a:lnTo>
                  <a:pt x="456369" y="85123"/>
                </a:lnTo>
                <a:lnTo>
                  <a:pt x="449345" y="98245"/>
                </a:lnTo>
                <a:lnTo>
                  <a:pt x="447987" y="109809"/>
                </a:lnTo>
                <a:lnTo>
                  <a:pt x="450341" y="119953"/>
                </a:lnTo>
                <a:lnTo>
                  <a:pt x="453866" y="127755"/>
                </a:lnTo>
                <a:lnTo>
                  <a:pt x="454295" y="129744"/>
                </a:lnTo>
                <a:lnTo>
                  <a:pt x="454314" y="135837"/>
                </a:lnTo>
                <a:lnTo>
                  <a:pt x="454532" y="146535"/>
                </a:lnTo>
                <a:lnTo>
                  <a:pt x="455179" y="160905"/>
                </a:lnTo>
                <a:lnTo>
                  <a:pt x="454366" y="172574"/>
                </a:lnTo>
                <a:lnTo>
                  <a:pt x="444524" y="184784"/>
                </a:lnTo>
                <a:lnTo>
                  <a:pt x="437565" y="192117"/>
                </a:lnTo>
                <a:lnTo>
                  <a:pt x="434285" y="195407"/>
                </a:lnTo>
                <a:lnTo>
                  <a:pt x="432956" y="199344"/>
                </a:lnTo>
                <a:lnTo>
                  <a:pt x="434390" y="209072"/>
                </a:lnTo>
                <a:lnTo>
                  <a:pt x="430411" y="223574"/>
                </a:lnTo>
                <a:lnTo>
                  <a:pt x="434390" y="227364"/>
                </a:lnTo>
                <a:lnTo>
                  <a:pt x="437606" y="233345"/>
                </a:lnTo>
                <a:lnTo>
                  <a:pt x="438026" y="245093"/>
                </a:lnTo>
                <a:lnTo>
                  <a:pt x="436441" y="256857"/>
                </a:lnTo>
                <a:lnTo>
                  <a:pt x="436124" y="269368"/>
                </a:lnTo>
                <a:lnTo>
                  <a:pt x="440741" y="308628"/>
                </a:lnTo>
                <a:lnTo>
                  <a:pt x="449411" y="344687"/>
                </a:lnTo>
                <a:lnTo>
                  <a:pt x="449226" y="358706"/>
                </a:lnTo>
                <a:lnTo>
                  <a:pt x="441199" y="365475"/>
                </a:lnTo>
                <a:lnTo>
                  <a:pt x="439332" y="365936"/>
                </a:lnTo>
                <a:lnTo>
                  <a:pt x="438002" y="366302"/>
                </a:lnTo>
                <a:lnTo>
                  <a:pt x="436589" y="366721"/>
                </a:lnTo>
                <a:lnTo>
                  <a:pt x="432099" y="369865"/>
                </a:lnTo>
                <a:lnTo>
                  <a:pt x="430049" y="375549"/>
                </a:lnTo>
                <a:lnTo>
                  <a:pt x="430081" y="383441"/>
                </a:lnTo>
                <a:lnTo>
                  <a:pt x="443910" y="430451"/>
                </a:lnTo>
                <a:lnTo>
                  <a:pt x="449010" y="444403"/>
                </a:lnTo>
                <a:lnTo>
                  <a:pt x="454055" y="458571"/>
                </a:lnTo>
                <a:lnTo>
                  <a:pt x="458688" y="472622"/>
                </a:lnTo>
                <a:lnTo>
                  <a:pt x="462553" y="486224"/>
                </a:lnTo>
                <a:lnTo>
                  <a:pt x="465294" y="499046"/>
                </a:lnTo>
                <a:lnTo>
                  <a:pt x="471293" y="516670"/>
                </a:lnTo>
                <a:lnTo>
                  <a:pt x="480249" y="523082"/>
                </a:lnTo>
                <a:lnTo>
                  <a:pt x="496360" y="524961"/>
                </a:lnTo>
                <a:lnTo>
                  <a:pt x="502969" y="532665"/>
                </a:lnTo>
                <a:lnTo>
                  <a:pt x="509755" y="574951"/>
                </a:lnTo>
                <a:lnTo>
                  <a:pt x="512735" y="615711"/>
                </a:lnTo>
                <a:lnTo>
                  <a:pt x="512712" y="629780"/>
                </a:lnTo>
                <a:lnTo>
                  <a:pt x="507987" y="670177"/>
                </a:lnTo>
                <a:lnTo>
                  <a:pt x="490210" y="707475"/>
                </a:lnTo>
                <a:lnTo>
                  <a:pt x="488179" y="707496"/>
                </a:lnTo>
                <a:lnTo>
                  <a:pt x="824787" y="707496"/>
                </a:lnTo>
                <a:lnTo>
                  <a:pt x="813953" y="663366"/>
                </a:lnTo>
                <a:lnTo>
                  <a:pt x="812518" y="634273"/>
                </a:lnTo>
                <a:lnTo>
                  <a:pt x="812921" y="619947"/>
                </a:lnTo>
                <a:lnTo>
                  <a:pt x="817410" y="579224"/>
                </a:lnTo>
                <a:lnTo>
                  <a:pt x="827292" y="534442"/>
                </a:lnTo>
                <a:lnTo>
                  <a:pt x="847425" y="502246"/>
                </a:lnTo>
                <a:lnTo>
                  <a:pt x="848409" y="502120"/>
                </a:lnTo>
                <a:lnTo>
                  <a:pt x="866087" y="466610"/>
                </a:lnTo>
                <a:lnTo>
                  <a:pt x="879985" y="417938"/>
                </a:lnTo>
                <a:lnTo>
                  <a:pt x="887421" y="378033"/>
                </a:lnTo>
                <a:lnTo>
                  <a:pt x="885353" y="369297"/>
                </a:lnTo>
                <a:lnTo>
                  <a:pt x="464295" y="369297"/>
                </a:lnTo>
                <a:lnTo>
                  <a:pt x="463792" y="368323"/>
                </a:lnTo>
                <a:lnTo>
                  <a:pt x="462515" y="367234"/>
                </a:lnTo>
                <a:lnTo>
                  <a:pt x="463384" y="365674"/>
                </a:lnTo>
                <a:lnTo>
                  <a:pt x="884495" y="365674"/>
                </a:lnTo>
                <a:lnTo>
                  <a:pt x="883485" y="361407"/>
                </a:lnTo>
                <a:lnTo>
                  <a:pt x="875786" y="354489"/>
                </a:lnTo>
                <a:lnTo>
                  <a:pt x="868817" y="351748"/>
                </a:lnTo>
                <a:lnTo>
                  <a:pt x="865120" y="346523"/>
                </a:lnTo>
                <a:lnTo>
                  <a:pt x="869558" y="298781"/>
                </a:lnTo>
                <a:lnTo>
                  <a:pt x="873469" y="254001"/>
                </a:lnTo>
                <a:lnTo>
                  <a:pt x="874855" y="209072"/>
                </a:lnTo>
                <a:lnTo>
                  <a:pt x="874586" y="207742"/>
                </a:lnTo>
                <a:lnTo>
                  <a:pt x="871947" y="201470"/>
                </a:lnTo>
                <a:lnTo>
                  <a:pt x="867445" y="190318"/>
                </a:lnTo>
                <a:lnTo>
                  <a:pt x="866942" y="184465"/>
                </a:lnTo>
                <a:lnTo>
                  <a:pt x="865814" y="166371"/>
                </a:lnTo>
                <a:lnTo>
                  <a:pt x="864715" y="151741"/>
                </a:lnTo>
                <a:lnTo>
                  <a:pt x="858065" y="107555"/>
                </a:lnTo>
                <a:lnTo>
                  <a:pt x="822421" y="75864"/>
                </a:lnTo>
                <a:lnTo>
                  <a:pt x="806770" y="69038"/>
                </a:lnTo>
                <a:lnTo>
                  <a:pt x="797810" y="60420"/>
                </a:lnTo>
                <a:lnTo>
                  <a:pt x="788059" y="52433"/>
                </a:lnTo>
                <a:lnTo>
                  <a:pt x="777498" y="45137"/>
                </a:lnTo>
                <a:lnTo>
                  <a:pt x="766516" y="38794"/>
                </a:lnTo>
                <a:lnTo>
                  <a:pt x="765680" y="38218"/>
                </a:lnTo>
                <a:lnTo>
                  <a:pt x="531769" y="38218"/>
                </a:lnTo>
                <a:lnTo>
                  <a:pt x="525790" y="37904"/>
                </a:lnTo>
                <a:lnTo>
                  <a:pt x="517047" y="37580"/>
                </a:lnTo>
                <a:close/>
              </a:path>
              <a:path w="1266189" h="1195070">
                <a:moveTo>
                  <a:pt x="884495" y="365674"/>
                </a:moveTo>
                <a:lnTo>
                  <a:pt x="463384" y="365674"/>
                </a:lnTo>
                <a:lnTo>
                  <a:pt x="464031" y="368323"/>
                </a:lnTo>
                <a:lnTo>
                  <a:pt x="464295" y="369297"/>
                </a:lnTo>
                <a:lnTo>
                  <a:pt x="885353" y="369297"/>
                </a:lnTo>
                <a:lnTo>
                  <a:pt x="884495" y="365674"/>
                </a:lnTo>
                <a:close/>
              </a:path>
              <a:path w="1266189" h="1195070">
                <a:moveTo>
                  <a:pt x="806809" y="69038"/>
                </a:moveTo>
                <a:close/>
              </a:path>
              <a:path w="1266189" h="1195070">
                <a:moveTo>
                  <a:pt x="672330" y="0"/>
                </a:moveTo>
                <a:lnTo>
                  <a:pt x="625212" y="9843"/>
                </a:lnTo>
                <a:lnTo>
                  <a:pt x="580827" y="22985"/>
                </a:lnTo>
                <a:lnTo>
                  <a:pt x="533424" y="38009"/>
                </a:lnTo>
                <a:lnTo>
                  <a:pt x="531769" y="38218"/>
                </a:lnTo>
                <a:lnTo>
                  <a:pt x="765680" y="38218"/>
                </a:lnTo>
                <a:lnTo>
                  <a:pt x="754458" y="30767"/>
                </a:lnTo>
                <a:lnTo>
                  <a:pt x="740868" y="25621"/>
                </a:lnTo>
                <a:lnTo>
                  <a:pt x="727316" y="22383"/>
                </a:lnTo>
                <a:lnTo>
                  <a:pt x="715403" y="20119"/>
                </a:lnTo>
                <a:lnTo>
                  <a:pt x="702158" y="11854"/>
                </a:lnTo>
                <a:lnTo>
                  <a:pt x="702156" y="9455"/>
                </a:lnTo>
                <a:lnTo>
                  <a:pt x="683953" y="9455"/>
                </a:lnTo>
                <a:lnTo>
                  <a:pt x="681995" y="8282"/>
                </a:lnTo>
                <a:lnTo>
                  <a:pt x="677650" y="2335"/>
                </a:lnTo>
                <a:lnTo>
                  <a:pt x="672330" y="0"/>
                </a:lnTo>
                <a:close/>
              </a:path>
              <a:path w="1266189" h="1195070">
                <a:moveTo>
                  <a:pt x="702154" y="6150"/>
                </a:moveTo>
                <a:lnTo>
                  <a:pt x="695513" y="7518"/>
                </a:lnTo>
                <a:lnTo>
                  <a:pt x="683953" y="9455"/>
                </a:lnTo>
                <a:lnTo>
                  <a:pt x="702156" y="9455"/>
                </a:lnTo>
                <a:lnTo>
                  <a:pt x="702154" y="6150"/>
                </a:lnTo>
                <a:close/>
              </a:path>
            </a:pathLst>
          </a:custGeom>
          <a:solidFill>
            <a:srgbClr val="060606"/>
          </a:solidFill>
        </p:spPr>
        <p:txBody>
          <a:bodyPr wrap="square" lIns="0" tIns="0" rIns="0" bIns="0" rtlCol="0"/>
          <a:lstStyle/>
          <a:p>
            <a:endParaRPr dirty="0"/>
          </a:p>
        </p:txBody>
      </p:sp>
      <p:sp>
        <p:nvSpPr>
          <p:cNvPr id="32" name="object 32"/>
          <p:cNvSpPr/>
          <p:nvPr/>
        </p:nvSpPr>
        <p:spPr>
          <a:xfrm>
            <a:off x="2197265" y="6198929"/>
            <a:ext cx="348615" cy="499745"/>
          </a:xfrm>
          <a:custGeom>
            <a:avLst/>
            <a:gdLst/>
            <a:ahLst/>
            <a:cxnLst/>
            <a:rect l="l" t="t" r="r" b="b"/>
            <a:pathLst>
              <a:path w="348614" h="499745">
                <a:moveTo>
                  <a:pt x="240" y="0"/>
                </a:moveTo>
                <a:lnTo>
                  <a:pt x="40" y="7245"/>
                </a:lnTo>
                <a:lnTo>
                  <a:pt x="0" y="12062"/>
                </a:lnTo>
                <a:lnTo>
                  <a:pt x="94363" y="494864"/>
                </a:lnTo>
                <a:lnTo>
                  <a:pt x="100227" y="499346"/>
                </a:lnTo>
                <a:lnTo>
                  <a:pt x="258452" y="494990"/>
                </a:lnTo>
                <a:lnTo>
                  <a:pt x="263918" y="490498"/>
                </a:lnTo>
                <a:lnTo>
                  <a:pt x="335806" y="90855"/>
                </a:lnTo>
                <a:lnTo>
                  <a:pt x="173460" y="90855"/>
                </a:lnTo>
                <a:lnTo>
                  <a:pt x="240" y="0"/>
                </a:lnTo>
                <a:close/>
              </a:path>
              <a:path w="348614" h="499745">
                <a:moveTo>
                  <a:pt x="329099" y="7245"/>
                </a:moveTo>
                <a:lnTo>
                  <a:pt x="323696" y="7266"/>
                </a:lnTo>
                <a:lnTo>
                  <a:pt x="178664" y="90751"/>
                </a:lnTo>
                <a:lnTo>
                  <a:pt x="173460" y="90855"/>
                </a:lnTo>
                <a:lnTo>
                  <a:pt x="335806" y="90855"/>
                </a:lnTo>
                <a:lnTo>
                  <a:pt x="348209" y="21905"/>
                </a:lnTo>
                <a:lnTo>
                  <a:pt x="345643" y="16627"/>
                </a:lnTo>
                <a:lnTo>
                  <a:pt x="329099" y="7245"/>
                </a:lnTo>
                <a:close/>
              </a:path>
            </a:pathLst>
          </a:custGeom>
          <a:solidFill>
            <a:srgbClr val="FFFFFF"/>
          </a:solidFill>
        </p:spPr>
        <p:txBody>
          <a:bodyPr wrap="square" lIns="0" tIns="0" rIns="0" bIns="0" rtlCol="0"/>
          <a:lstStyle/>
          <a:p>
            <a:endParaRPr dirty="0"/>
          </a:p>
        </p:txBody>
      </p:sp>
      <p:sp>
        <p:nvSpPr>
          <p:cNvPr id="33" name="object 33"/>
          <p:cNvSpPr/>
          <p:nvPr/>
        </p:nvSpPr>
        <p:spPr>
          <a:xfrm>
            <a:off x="2314242" y="6303287"/>
            <a:ext cx="133985" cy="390525"/>
          </a:xfrm>
          <a:custGeom>
            <a:avLst/>
            <a:gdLst/>
            <a:ahLst/>
            <a:cxnLst/>
            <a:rect l="l" t="t" r="r" b="b"/>
            <a:pathLst>
              <a:path w="133985" h="390525">
                <a:moveTo>
                  <a:pt x="60640" y="0"/>
                </a:moveTo>
                <a:lnTo>
                  <a:pt x="49513" y="3632"/>
                </a:lnTo>
                <a:lnTo>
                  <a:pt x="47419" y="6167"/>
                </a:lnTo>
                <a:lnTo>
                  <a:pt x="4722" y="72930"/>
                </a:lnTo>
                <a:lnTo>
                  <a:pt x="5277" y="79076"/>
                </a:lnTo>
                <a:lnTo>
                  <a:pt x="27810" y="103683"/>
                </a:lnTo>
                <a:lnTo>
                  <a:pt x="28993" y="107222"/>
                </a:lnTo>
                <a:lnTo>
                  <a:pt x="0" y="383894"/>
                </a:lnTo>
                <a:lnTo>
                  <a:pt x="6303" y="390512"/>
                </a:lnTo>
                <a:lnTo>
                  <a:pt x="127430" y="390512"/>
                </a:lnTo>
                <a:lnTo>
                  <a:pt x="133796" y="383527"/>
                </a:lnTo>
                <a:lnTo>
                  <a:pt x="91997" y="107410"/>
                </a:lnTo>
                <a:lnTo>
                  <a:pt x="93232" y="103557"/>
                </a:lnTo>
                <a:lnTo>
                  <a:pt x="114153" y="81579"/>
                </a:lnTo>
                <a:lnTo>
                  <a:pt x="114781" y="75327"/>
                </a:lnTo>
                <a:lnTo>
                  <a:pt x="70762" y="6167"/>
                </a:lnTo>
                <a:lnTo>
                  <a:pt x="60640" y="0"/>
                </a:lnTo>
                <a:close/>
              </a:path>
            </a:pathLst>
          </a:custGeom>
          <a:solidFill>
            <a:srgbClr val="060606"/>
          </a:solidFill>
        </p:spPr>
        <p:txBody>
          <a:bodyPr wrap="square" lIns="0" tIns="0" rIns="0" bIns="0" rtlCol="0"/>
          <a:lstStyle/>
          <a:p>
            <a:endParaRPr dirty="0"/>
          </a:p>
        </p:txBody>
      </p:sp>
      <p:sp>
        <p:nvSpPr>
          <p:cNvPr id="34" name="TextBox 33"/>
          <p:cNvSpPr txBox="1"/>
          <p:nvPr/>
        </p:nvSpPr>
        <p:spPr>
          <a:xfrm>
            <a:off x="14700248" y="7518057"/>
            <a:ext cx="4876802" cy="646331"/>
          </a:xfrm>
          <a:prstGeom prst="rect">
            <a:avLst/>
          </a:prstGeom>
          <a:noFill/>
        </p:spPr>
        <p:txBody>
          <a:bodyPr wrap="square" rtlCol="0">
            <a:spAutoFit/>
          </a:bodyPr>
          <a:lstStyle/>
          <a:p>
            <a:pPr algn="ctr"/>
            <a:r>
              <a:rPr lang="ru-RU" sz="3600" b="1" spc="300" dirty="0" smtClean="0">
                <a:solidFill>
                  <a:schemeClr val="bg1"/>
                </a:solidFill>
                <a:latin typeface="Arial" panose="020B0604020202020204" pitchFamily="34" charset="0"/>
                <a:cs typeface="Arial" panose="020B0604020202020204" pitchFamily="34" charset="0"/>
              </a:rPr>
              <a:t>ДОМОДЕДОВО</a:t>
            </a:r>
            <a:endParaRPr lang="ru-RU" sz="3600" b="1" spc="3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6" name="object 6"/>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432434">
              <a:lnSpc>
                <a:spcPct val="100000"/>
              </a:lnSpc>
            </a:pPr>
            <a:r>
              <a:rPr lang="en-US" spc="245" dirty="0" smtClean="0"/>
              <a:t>HELPFUL INFORMATION</a:t>
            </a:r>
            <a:endParaRPr spc="175" dirty="0"/>
          </a:p>
        </p:txBody>
      </p:sp>
      <p:sp>
        <p:nvSpPr>
          <p:cNvPr id="7" name="object 7"/>
          <p:cNvSpPr/>
          <p:nvPr/>
        </p:nvSpPr>
        <p:spPr>
          <a:xfrm>
            <a:off x="0" y="15594"/>
            <a:ext cx="10050780" cy="1727835"/>
          </a:xfrm>
          <a:custGeom>
            <a:avLst/>
            <a:gdLst/>
            <a:ahLst/>
            <a:cxnLst/>
            <a:rect l="l" t="t" r="r" b="b"/>
            <a:pathLst>
              <a:path w="10050780" h="1727835">
                <a:moveTo>
                  <a:pt x="684" y="1602062"/>
                </a:moveTo>
                <a:lnTo>
                  <a:pt x="932203" y="1625919"/>
                </a:lnTo>
                <a:lnTo>
                  <a:pt x="1771781" y="1647279"/>
                </a:lnTo>
                <a:lnTo>
                  <a:pt x="2524140" y="1666127"/>
                </a:lnTo>
                <a:lnTo>
                  <a:pt x="3194686" y="1682461"/>
                </a:lnTo>
                <a:lnTo>
                  <a:pt x="3788825" y="1696283"/>
                </a:lnTo>
                <a:lnTo>
                  <a:pt x="4311965" y="1707591"/>
                </a:lnTo>
                <a:lnTo>
                  <a:pt x="4769511" y="1716387"/>
                </a:lnTo>
                <a:lnTo>
                  <a:pt x="5166869" y="1722670"/>
                </a:lnTo>
                <a:lnTo>
                  <a:pt x="5509446" y="1726439"/>
                </a:lnTo>
                <a:lnTo>
                  <a:pt x="5802649" y="1727696"/>
                </a:lnTo>
                <a:lnTo>
                  <a:pt x="6051883" y="1726439"/>
                </a:lnTo>
                <a:lnTo>
                  <a:pt x="6262555" y="1722670"/>
                </a:lnTo>
                <a:lnTo>
                  <a:pt x="6440071" y="1716387"/>
                </a:lnTo>
                <a:lnTo>
                  <a:pt x="6589839" y="1707591"/>
                </a:lnTo>
                <a:lnTo>
                  <a:pt x="6717263" y="1696283"/>
                </a:lnTo>
                <a:lnTo>
                  <a:pt x="6827750" y="1682461"/>
                </a:lnTo>
                <a:lnTo>
                  <a:pt x="6926707" y="1666127"/>
                </a:lnTo>
                <a:lnTo>
                  <a:pt x="7019541" y="1647279"/>
                </a:lnTo>
                <a:lnTo>
                  <a:pt x="7111656" y="1625919"/>
                </a:lnTo>
                <a:lnTo>
                  <a:pt x="7208461" y="1602045"/>
                </a:lnTo>
                <a:lnTo>
                  <a:pt x="7320180" y="1567750"/>
                </a:lnTo>
                <a:lnTo>
                  <a:pt x="7451602" y="1516477"/>
                </a:lnTo>
                <a:lnTo>
                  <a:pt x="7599978" y="1450251"/>
                </a:lnTo>
                <a:lnTo>
                  <a:pt x="7762556" y="1371099"/>
                </a:lnTo>
                <a:lnTo>
                  <a:pt x="7936588" y="1281047"/>
                </a:lnTo>
                <a:lnTo>
                  <a:pt x="8119322" y="1182121"/>
                </a:lnTo>
                <a:lnTo>
                  <a:pt x="8308009" y="1076346"/>
                </a:lnTo>
                <a:lnTo>
                  <a:pt x="8499899" y="965750"/>
                </a:lnTo>
                <a:lnTo>
                  <a:pt x="8692242" y="852358"/>
                </a:lnTo>
                <a:lnTo>
                  <a:pt x="8882287" y="738197"/>
                </a:lnTo>
                <a:lnTo>
                  <a:pt x="9067284" y="625292"/>
                </a:lnTo>
                <a:lnTo>
                  <a:pt x="9244484" y="515670"/>
                </a:lnTo>
                <a:lnTo>
                  <a:pt x="9411136" y="411356"/>
                </a:lnTo>
                <a:lnTo>
                  <a:pt x="9564491" y="314377"/>
                </a:lnTo>
                <a:lnTo>
                  <a:pt x="9701797" y="226760"/>
                </a:lnTo>
                <a:lnTo>
                  <a:pt x="9820306" y="150529"/>
                </a:lnTo>
                <a:lnTo>
                  <a:pt x="9917266" y="87711"/>
                </a:lnTo>
                <a:lnTo>
                  <a:pt x="9989928" y="40333"/>
                </a:lnTo>
                <a:lnTo>
                  <a:pt x="10035543" y="10421"/>
                </a:lnTo>
                <a:lnTo>
                  <a:pt x="10051358" y="0"/>
                </a:lnTo>
              </a:path>
            </a:pathLst>
          </a:custGeom>
          <a:ln w="10470">
            <a:solidFill>
              <a:srgbClr val="FFFFFF"/>
            </a:solidFill>
          </a:ln>
        </p:spPr>
        <p:txBody>
          <a:bodyPr wrap="square" lIns="0" tIns="0" rIns="0" bIns="0" rtlCol="0"/>
          <a:lstStyle/>
          <a:p>
            <a:endParaRPr dirty="0"/>
          </a:p>
        </p:txBody>
      </p:sp>
      <p:sp>
        <p:nvSpPr>
          <p:cNvPr id="22" name="object 22"/>
          <p:cNvSpPr/>
          <p:nvPr/>
        </p:nvSpPr>
        <p:spPr>
          <a:xfrm>
            <a:off x="16077837" y="4710700"/>
            <a:ext cx="1950966" cy="2722333"/>
          </a:xfrm>
          <a:prstGeom prst="rect">
            <a:avLst/>
          </a:prstGeom>
          <a:blipFill>
            <a:blip r:embed="rId4" cstate="print"/>
            <a:stretch>
              <a:fillRect/>
            </a:stretch>
          </a:blipFill>
        </p:spPr>
        <p:txBody>
          <a:bodyPr wrap="square" lIns="0" tIns="0" rIns="0" bIns="0" rtlCol="0"/>
          <a:lstStyle/>
          <a:p>
            <a:endParaRPr dirty="0"/>
          </a:p>
        </p:txBody>
      </p:sp>
      <p:sp>
        <p:nvSpPr>
          <p:cNvPr id="23" name="object 23"/>
          <p:cNvSpPr txBox="1"/>
          <p:nvPr/>
        </p:nvSpPr>
        <p:spPr>
          <a:xfrm>
            <a:off x="698400" y="2816758"/>
            <a:ext cx="11258650" cy="1292662"/>
          </a:xfrm>
          <a:prstGeom prst="rect">
            <a:avLst/>
          </a:prstGeom>
        </p:spPr>
        <p:txBody>
          <a:bodyPr vert="horz" wrap="square" lIns="0" tIns="0" rIns="0" bIns="0" rtlCol="0">
            <a:spAutoFit/>
          </a:bodyPr>
          <a:lstStyle/>
          <a:p>
            <a:pPr marL="12700">
              <a:lnSpc>
                <a:spcPct val="100000"/>
              </a:lnSpc>
            </a:pPr>
            <a:r>
              <a:rPr lang="en-US" sz="4200" dirty="0" smtClean="0">
                <a:solidFill>
                  <a:srgbClr val="FFFFFF"/>
                </a:solidFill>
                <a:latin typeface="Arial"/>
                <a:cs typeface="Arial"/>
              </a:rPr>
              <a:t>MATTERS OF LAND AND PROPERTY RELATIONS</a:t>
            </a:r>
            <a:endParaRPr sz="4200" dirty="0">
              <a:latin typeface="Arial"/>
              <a:cs typeface="Arial"/>
            </a:endParaRPr>
          </a:p>
        </p:txBody>
      </p:sp>
      <p:sp>
        <p:nvSpPr>
          <p:cNvPr id="24" name="object 24"/>
          <p:cNvSpPr/>
          <p:nvPr/>
        </p:nvSpPr>
        <p:spPr>
          <a:xfrm>
            <a:off x="1396852" y="5435683"/>
            <a:ext cx="1871980" cy="1640205"/>
          </a:xfrm>
          <a:custGeom>
            <a:avLst/>
            <a:gdLst/>
            <a:ahLst/>
            <a:cxnLst/>
            <a:rect l="l" t="t" r="r" b="b"/>
            <a:pathLst>
              <a:path w="1871979" h="1640204">
                <a:moveTo>
                  <a:pt x="1871597" y="819964"/>
                </a:moveTo>
                <a:lnTo>
                  <a:pt x="1868495" y="887214"/>
                </a:lnTo>
                <a:lnTo>
                  <a:pt x="1859349" y="952967"/>
                </a:lnTo>
                <a:lnTo>
                  <a:pt x="1844400" y="1017012"/>
                </a:lnTo>
                <a:lnTo>
                  <a:pt x="1823888" y="1079138"/>
                </a:lnTo>
                <a:lnTo>
                  <a:pt x="1798056" y="1139133"/>
                </a:lnTo>
                <a:lnTo>
                  <a:pt x="1767143" y="1196788"/>
                </a:lnTo>
                <a:lnTo>
                  <a:pt x="1731390" y="1251890"/>
                </a:lnTo>
                <a:lnTo>
                  <a:pt x="1691039" y="1304229"/>
                </a:lnTo>
                <a:lnTo>
                  <a:pt x="1646329" y="1353593"/>
                </a:lnTo>
                <a:lnTo>
                  <a:pt x="1597503" y="1399772"/>
                </a:lnTo>
                <a:lnTo>
                  <a:pt x="1544801" y="1442555"/>
                </a:lnTo>
                <a:lnTo>
                  <a:pt x="1488463" y="1481730"/>
                </a:lnTo>
                <a:lnTo>
                  <a:pt x="1428731" y="1517087"/>
                </a:lnTo>
                <a:lnTo>
                  <a:pt x="1365845" y="1548414"/>
                </a:lnTo>
                <a:lnTo>
                  <a:pt x="1300047" y="1575501"/>
                </a:lnTo>
                <a:lnTo>
                  <a:pt x="1231576" y="1598136"/>
                </a:lnTo>
                <a:lnTo>
                  <a:pt x="1160675" y="1616108"/>
                </a:lnTo>
                <a:lnTo>
                  <a:pt x="1087583" y="1629207"/>
                </a:lnTo>
                <a:lnTo>
                  <a:pt x="1012542" y="1637221"/>
                </a:lnTo>
                <a:lnTo>
                  <a:pt x="935793" y="1639939"/>
                </a:lnTo>
                <a:lnTo>
                  <a:pt x="859044" y="1637221"/>
                </a:lnTo>
                <a:lnTo>
                  <a:pt x="784003" y="1629207"/>
                </a:lnTo>
                <a:lnTo>
                  <a:pt x="710912" y="1616108"/>
                </a:lnTo>
                <a:lnTo>
                  <a:pt x="640011" y="1598136"/>
                </a:lnTo>
                <a:lnTo>
                  <a:pt x="571541" y="1575501"/>
                </a:lnTo>
                <a:lnTo>
                  <a:pt x="505743" y="1548414"/>
                </a:lnTo>
                <a:lnTo>
                  <a:pt x="442858" y="1517087"/>
                </a:lnTo>
                <a:lnTo>
                  <a:pt x="383127" y="1481730"/>
                </a:lnTo>
                <a:lnTo>
                  <a:pt x="326790" y="1442555"/>
                </a:lnTo>
                <a:lnTo>
                  <a:pt x="274088" y="1399772"/>
                </a:lnTo>
                <a:lnTo>
                  <a:pt x="225263" y="1353593"/>
                </a:lnTo>
                <a:lnTo>
                  <a:pt x="180554" y="1304229"/>
                </a:lnTo>
                <a:lnTo>
                  <a:pt x="140203" y="1251890"/>
                </a:lnTo>
                <a:lnTo>
                  <a:pt x="104452" y="1196788"/>
                </a:lnTo>
                <a:lnTo>
                  <a:pt x="73539" y="1139133"/>
                </a:lnTo>
                <a:lnTo>
                  <a:pt x="47707" y="1079138"/>
                </a:lnTo>
                <a:lnTo>
                  <a:pt x="27196" y="1017012"/>
                </a:lnTo>
                <a:lnTo>
                  <a:pt x="12248" y="952967"/>
                </a:lnTo>
                <a:lnTo>
                  <a:pt x="3102" y="887214"/>
                </a:lnTo>
                <a:lnTo>
                  <a:pt x="0" y="819964"/>
                </a:lnTo>
                <a:lnTo>
                  <a:pt x="3102" y="752715"/>
                </a:lnTo>
                <a:lnTo>
                  <a:pt x="12248" y="686964"/>
                </a:lnTo>
                <a:lnTo>
                  <a:pt x="27196" y="622920"/>
                </a:lnTo>
                <a:lnTo>
                  <a:pt x="47707" y="560795"/>
                </a:lnTo>
                <a:lnTo>
                  <a:pt x="73539" y="500801"/>
                </a:lnTo>
                <a:lnTo>
                  <a:pt x="104452" y="443147"/>
                </a:lnTo>
                <a:lnTo>
                  <a:pt x="140203" y="388046"/>
                </a:lnTo>
                <a:lnTo>
                  <a:pt x="180554" y="335708"/>
                </a:lnTo>
                <a:lnTo>
                  <a:pt x="225263" y="286344"/>
                </a:lnTo>
                <a:lnTo>
                  <a:pt x="274088" y="240165"/>
                </a:lnTo>
                <a:lnTo>
                  <a:pt x="326790" y="197383"/>
                </a:lnTo>
                <a:lnTo>
                  <a:pt x="383127" y="158208"/>
                </a:lnTo>
                <a:lnTo>
                  <a:pt x="442858" y="122851"/>
                </a:lnTo>
                <a:lnTo>
                  <a:pt x="505743" y="91524"/>
                </a:lnTo>
                <a:lnTo>
                  <a:pt x="571541" y="64438"/>
                </a:lnTo>
                <a:lnTo>
                  <a:pt x="640011" y="41803"/>
                </a:lnTo>
                <a:lnTo>
                  <a:pt x="710912" y="23830"/>
                </a:lnTo>
                <a:lnTo>
                  <a:pt x="784003" y="10732"/>
                </a:lnTo>
                <a:lnTo>
                  <a:pt x="859044" y="2718"/>
                </a:lnTo>
                <a:lnTo>
                  <a:pt x="935793" y="0"/>
                </a:lnTo>
                <a:lnTo>
                  <a:pt x="1012542" y="2718"/>
                </a:lnTo>
                <a:lnTo>
                  <a:pt x="1087583" y="10732"/>
                </a:lnTo>
                <a:lnTo>
                  <a:pt x="1160675" y="23830"/>
                </a:lnTo>
                <a:lnTo>
                  <a:pt x="1231576" y="41803"/>
                </a:lnTo>
                <a:lnTo>
                  <a:pt x="1300047" y="64438"/>
                </a:lnTo>
                <a:lnTo>
                  <a:pt x="1365845" y="91524"/>
                </a:lnTo>
                <a:lnTo>
                  <a:pt x="1428731" y="122851"/>
                </a:lnTo>
                <a:lnTo>
                  <a:pt x="1488463" y="158208"/>
                </a:lnTo>
                <a:lnTo>
                  <a:pt x="1544801" y="197383"/>
                </a:lnTo>
                <a:lnTo>
                  <a:pt x="1597503" y="240165"/>
                </a:lnTo>
                <a:lnTo>
                  <a:pt x="1646329" y="286344"/>
                </a:lnTo>
                <a:lnTo>
                  <a:pt x="1691039" y="335708"/>
                </a:lnTo>
                <a:lnTo>
                  <a:pt x="1731390" y="388046"/>
                </a:lnTo>
                <a:lnTo>
                  <a:pt x="1767143" y="443147"/>
                </a:lnTo>
                <a:lnTo>
                  <a:pt x="1798056" y="500801"/>
                </a:lnTo>
                <a:lnTo>
                  <a:pt x="1823888" y="560795"/>
                </a:lnTo>
                <a:lnTo>
                  <a:pt x="1844400" y="622920"/>
                </a:lnTo>
                <a:lnTo>
                  <a:pt x="1859349" y="686964"/>
                </a:lnTo>
                <a:lnTo>
                  <a:pt x="1868495" y="752715"/>
                </a:lnTo>
                <a:lnTo>
                  <a:pt x="1871597" y="819964"/>
                </a:lnTo>
                <a:close/>
              </a:path>
            </a:pathLst>
          </a:custGeom>
          <a:ln w="83767">
            <a:solidFill>
              <a:srgbClr val="DB6C2A"/>
            </a:solidFill>
          </a:ln>
        </p:spPr>
        <p:txBody>
          <a:bodyPr wrap="square" lIns="0" tIns="0" rIns="0" bIns="0" rtlCol="0"/>
          <a:lstStyle/>
          <a:p>
            <a:endParaRPr dirty="0"/>
          </a:p>
        </p:txBody>
      </p:sp>
      <p:sp>
        <p:nvSpPr>
          <p:cNvPr id="25" name="object 25"/>
          <p:cNvSpPr txBox="1"/>
          <p:nvPr/>
        </p:nvSpPr>
        <p:spPr>
          <a:xfrm>
            <a:off x="3558731" y="5424871"/>
            <a:ext cx="9247565" cy="3709734"/>
          </a:xfrm>
          <a:prstGeom prst="rect">
            <a:avLst/>
          </a:prstGeom>
        </p:spPr>
        <p:txBody>
          <a:bodyPr vert="horz" wrap="square" lIns="0" tIns="0" rIns="0" bIns="0" rtlCol="0">
            <a:spAutoFit/>
          </a:bodyPr>
          <a:lstStyle/>
          <a:p>
            <a:pPr marR="394970" algn="ctr">
              <a:lnSpc>
                <a:spcPct val="100000"/>
              </a:lnSpc>
            </a:pPr>
            <a:r>
              <a:rPr lang="en-US" sz="3700" b="1" dirty="0" smtClean="0">
                <a:solidFill>
                  <a:srgbClr val="DB6C2A"/>
                </a:solidFill>
                <a:latin typeface="Arial"/>
                <a:cs typeface="Arial"/>
              </a:rPr>
              <a:t>Yevgenia Mikhailovna KHRUSTALEVA</a:t>
            </a:r>
            <a:endParaRPr sz="3700" dirty="0">
              <a:latin typeface="Arial"/>
              <a:cs typeface="Arial"/>
            </a:endParaRPr>
          </a:p>
          <a:p>
            <a:pPr marR="5080" algn="ctr">
              <a:lnSpc>
                <a:spcPct val="101299"/>
              </a:lnSpc>
              <a:spcBef>
                <a:spcPts val="1170"/>
              </a:spcBef>
            </a:pPr>
            <a:r>
              <a:rPr lang="en-US" sz="2850" dirty="0" smtClean="0">
                <a:solidFill>
                  <a:srgbClr val="FFFFFF"/>
                </a:solidFill>
                <a:latin typeface="Arial"/>
                <a:cs typeface="Arial"/>
              </a:rPr>
              <a:t>Deputy Head of the Administration – Chairman of the Property Management Committee</a:t>
            </a:r>
            <a:endParaRPr sz="2850" dirty="0">
              <a:latin typeface="Arial"/>
              <a:cs typeface="Arial"/>
            </a:endParaRPr>
          </a:p>
          <a:p>
            <a:pPr>
              <a:lnSpc>
                <a:spcPct val="100000"/>
              </a:lnSpc>
              <a:spcBef>
                <a:spcPts val="50"/>
              </a:spcBef>
            </a:pPr>
            <a:endParaRPr sz="3000" dirty="0">
              <a:latin typeface="Times New Roman"/>
              <a:cs typeface="Times New Roman"/>
            </a:endParaRPr>
          </a:p>
          <a:p>
            <a:pPr marR="461009" algn="ctr">
              <a:lnSpc>
                <a:spcPct val="100000"/>
              </a:lnSpc>
            </a:pPr>
            <a:r>
              <a:rPr lang="en-US" sz="3700" b="1" dirty="0" smtClean="0">
                <a:solidFill>
                  <a:srgbClr val="DB6C2A"/>
                </a:solidFill>
                <a:latin typeface="Arial"/>
                <a:cs typeface="Arial"/>
              </a:rPr>
              <a:t>Contacts</a:t>
            </a:r>
            <a:r>
              <a:rPr sz="3700" b="1" dirty="0" smtClean="0">
                <a:solidFill>
                  <a:srgbClr val="DB6C2A"/>
                </a:solidFill>
                <a:latin typeface="Arial"/>
                <a:cs typeface="Arial"/>
              </a:rPr>
              <a:t>:</a:t>
            </a:r>
            <a:endParaRPr sz="3700" dirty="0">
              <a:latin typeface="Arial"/>
              <a:cs typeface="Arial"/>
            </a:endParaRPr>
          </a:p>
          <a:p>
            <a:pPr marR="937894" algn="ctr">
              <a:lnSpc>
                <a:spcPct val="100000"/>
              </a:lnSpc>
              <a:spcBef>
                <a:spcPts val="1400"/>
              </a:spcBef>
              <a:tabLst>
                <a:tab pos="1623695" algn="l"/>
              </a:tabLst>
            </a:pPr>
            <a:r>
              <a:rPr lang="en-US" sz="2850" dirty="0" smtClean="0">
                <a:solidFill>
                  <a:srgbClr val="FFFFFF"/>
                </a:solidFill>
                <a:latin typeface="Arial"/>
                <a:cs typeface="Arial"/>
              </a:rPr>
              <a:t>Telephone</a:t>
            </a:r>
            <a:r>
              <a:rPr sz="2850" dirty="0" smtClean="0">
                <a:solidFill>
                  <a:srgbClr val="FFFFFF"/>
                </a:solidFill>
                <a:latin typeface="Arial"/>
                <a:cs typeface="Arial"/>
              </a:rPr>
              <a:t>:</a:t>
            </a:r>
            <a:r>
              <a:rPr sz="2850" dirty="0">
                <a:solidFill>
                  <a:srgbClr val="FFFFFF"/>
                </a:solidFill>
                <a:latin typeface="Arial"/>
                <a:cs typeface="Arial"/>
              </a:rPr>
              <a:t>	+7(496) 792-41-39</a:t>
            </a:r>
            <a:endParaRPr sz="2850" dirty="0">
              <a:latin typeface="Arial"/>
              <a:cs typeface="Arial"/>
            </a:endParaRPr>
          </a:p>
          <a:p>
            <a:pPr algn="ctr">
              <a:lnSpc>
                <a:spcPct val="100000"/>
              </a:lnSpc>
              <a:spcBef>
                <a:spcPts val="40"/>
              </a:spcBef>
              <a:tabLst>
                <a:tab pos="2320290" algn="l"/>
              </a:tabLst>
            </a:pPr>
            <a:r>
              <a:rPr sz="2850" dirty="0">
                <a:solidFill>
                  <a:srgbClr val="FFFFFF"/>
                </a:solidFill>
                <a:latin typeface="Arial"/>
                <a:cs typeface="Arial"/>
              </a:rPr>
              <a:t>E-mail</a:t>
            </a:r>
            <a:r>
              <a:rPr sz="2850" dirty="0" smtClean="0">
                <a:solidFill>
                  <a:srgbClr val="FFFFFF"/>
                </a:solidFill>
                <a:latin typeface="Arial"/>
                <a:cs typeface="Arial"/>
              </a:rPr>
              <a:t>:</a:t>
            </a:r>
            <a:r>
              <a:rPr lang="ru-RU" sz="2850" dirty="0" smtClean="0">
                <a:solidFill>
                  <a:srgbClr val="FFFFFF"/>
                </a:solidFill>
                <a:latin typeface="Arial"/>
                <a:cs typeface="Arial"/>
              </a:rPr>
              <a:t> </a:t>
            </a:r>
            <a:r>
              <a:rPr sz="2850" dirty="0" smtClean="0">
                <a:solidFill>
                  <a:schemeClr val="bg1"/>
                </a:solidFill>
                <a:latin typeface="Arial"/>
                <a:cs typeface="Arial"/>
              </a:rPr>
              <a:t>khrustaleva@domod.ru</a:t>
            </a:r>
            <a:endParaRPr sz="2850" dirty="0">
              <a:solidFill>
                <a:schemeClr val="bg1"/>
              </a:solidFill>
              <a:latin typeface="Arial"/>
              <a:cs typeface="Arial"/>
            </a:endParaRPr>
          </a:p>
        </p:txBody>
      </p:sp>
      <p:sp>
        <p:nvSpPr>
          <p:cNvPr id="26" name="object 26"/>
          <p:cNvSpPr/>
          <p:nvPr/>
        </p:nvSpPr>
        <p:spPr>
          <a:xfrm>
            <a:off x="2847026" y="7456702"/>
            <a:ext cx="1598364" cy="1466531"/>
          </a:xfrm>
          <a:prstGeom prst="rect">
            <a:avLst/>
          </a:prstGeom>
          <a:blipFill>
            <a:blip r:embed="rId5" cstate="print"/>
            <a:stretch>
              <a:fillRect/>
            </a:stretch>
          </a:blipFill>
        </p:spPr>
        <p:txBody>
          <a:bodyPr wrap="square" lIns="0" tIns="0" rIns="0" bIns="0" rtlCol="0"/>
          <a:lstStyle/>
          <a:p>
            <a:endParaRPr dirty="0"/>
          </a:p>
        </p:txBody>
      </p:sp>
      <p:sp>
        <p:nvSpPr>
          <p:cNvPr id="27" name="object 27"/>
          <p:cNvSpPr/>
          <p:nvPr/>
        </p:nvSpPr>
        <p:spPr>
          <a:xfrm>
            <a:off x="1912289" y="5585316"/>
            <a:ext cx="885190" cy="1313815"/>
          </a:xfrm>
          <a:custGeom>
            <a:avLst/>
            <a:gdLst/>
            <a:ahLst/>
            <a:cxnLst/>
            <a:rect l="l" t="t" r="r" b="b"/>
            <a:pathLst>
              <a:path w="885189" h="1313815">
                <a:moveTo>
                  <a:pt x="279641" y="0"/>
                </a:moveTo>
                <a:lnTo>
                  <a:pt x="236573" y="26794"/>
                </a:lnTo>
                <a:lnTo>
                  <a:pt x="217901" y="83653"/>
                </a:lnTo>
                <a:lnTo>
                  <a:pt x="209586" y="143016"/>
                </a:lnTo>
                <a:lnTo>
                  <a:pt x="203111" y="222005"/>
                </a:lnTo>
                <a:lnTo>
                  <a:pt x="200170" y="269518"/>
                </a:lnTo>
                <a:lnTo>
                  <a:pt x="197218" y="322728"/>
                </a:lnTo>
                <a:lnTo>
                  <a:pt x="194097" y="381898"/>
                </a:lnTo>
                <a:lnTo>
                  <a:pt x="192699" y="423247"/>
                </a:lnTo>
                <a:lnTo>
                  <a:pt x="192513" y="437143"/>
                </a:lnTo>
                <a:lnTo>
                  <a:pt x="192557" y="478359"/>
                </a:lnTo>
                <a:lnTo>
                  <a:pt x="192714" y="491748"/>
                </a:lnTo>
                <a:lnTo>
                  <a:pt x="192916" y="504865"/>
                </a:lnTo>
                <a:lnTo>
                  <a:pt x="193809" y="553464"/>
                </a:lnTo>
                <a:lnTo>
                  <a:pt x="193970" y="564356"/>
                </a:lnTo>
                <a:lnTo>
                  <a:pt x="191007" y="618379"/>
                </a:lnTo>
                <a:lnTo>
                  <a:pt x="182765" y="657181"/>
                </a:lnTo>
                <a:lnTo>
                  <a:pt x="163853" y="706051"/>
                </a:lnTo>
                <a:lnTo>
                  <a:pt x="141422" y="743639"/>
                </a:lnTo>
                <a:lnTo>
                  <a:pt x="114477" y="776044"/>
                </a:lnTo>
                <a:lnTo>
                  <a:pt x="101525" y="788006"/>
                </a:lnTo>
                <a:lnTo>
                  <a:pt x="144730" y="806152"/>
                </a:lnTo>
                <a:lnTo>
                  <a:pt x="187124" y="822089"/>
                </a:lnTo>
                <a:lnTo>
                  <a:pt x="224511" y="831567"/>
                </a:lnTo>
                <a:lnTo>
                  <a:pt x="270400" y="837836"/>
                </a:lnTo>
                <a:lnTo>
                  <a:pt x="318520" y="842386"/>
                </a:lnTo>
                <a:lnTo>
                  <a:pt x="317029" y="851770"/>
                </a:lnTo>
                <a:lnTo>
                  <a:pt x="288200" y="895285"/>
                </a:lnTo>
                <a:lnTo>
                  <a:pt x="248718" y="931784"/>
                </a:lnTo>
                <a:lnTo>
                  <a:pt x="217185" y="956660"/>
                </a:lnTo>
                <a:lnTo>
                  <a:pt x="183532" y="981164"/>
                </a:lnTo>
                <a:lnTo>
                  <a:pt x="149516" y="1004605"/>
                </a:lnTo>
                <a:lnTo>
                  <a:pt x="62855" y="1061636"/>
                </a:lnTo>
                <a:lnTo>
                  <a:pt x="52399" y="1070111"/>
                </a:lnTo>
                <a:lnTo>
                  <a:pt x="28003" y="1106696"/>
                </a:lnTo>
                <a:lnTo>
                  <a:pt x="12533" y="1154409"/>
                </a:lnTo>
                <a:lnTo>
                  <a:pt x="4021" y="1206027"/>
                </a:lnTo>
                <a:lnTo>
                  <a:pt x="498" y="1254330"/>
                </a:lnTo>
                <a:lnTo>
                  <a:pt x="0" y="1292408"/>
                </a:lnTo>
                <a:lnTo>
                  <a:pt x="157" y="1301098"/>
                </a:lnTo>
                <a:lnTo>
                  <a:pt x="363" y="1307858"/>
                </a:lnTo>
                <a:lnTo>
                  <a:pt x="616" y="1313586"/>
                </a:lnTo>
                <a:lnTo>
                  <a:pt x="871741" y="1313586"/>
                </a:lnTo>
                <a:lnTo>
                  <a:pt x="877394" y="1273519"/>
                </a:lnTo>
                <a:lnTo>
                  <a:pt x="882965" y="1228224"/>
                </a:lnTo>
                <a:lnTo>
                  <a:pt x="884760" y="1195022"/>
                </a:lnTo>
                <a:lnTo>
                  <a:pt x="884464" y="1185539"/>
                </a:lnTo>
                <a:lnTo>
                  <a:pt x="875740" y="1139367"/>
                </a:lnTo>
                <a:lnTo>
                  <a:pt x="860705" y="1093666"/>
                </a:lnTo>
                <a:lnTo>
                  <a:pt x="821704" y="1053057"/>
                </a:lnTo>
                <a:lnTo>
                  <a:pt x="785645" y="1026638"/>
                </a:lnTo>
                <a:lnTo>
                  <a:pt x="743139" y="998241"/>
                </a:lnTo>
                <a:lnTo>
                  <a:pt x="674826" y="955372"/>
                </a:lnTo>
                <a:lnTo>
                  <a:pt x="577534" y="896301"/>
                </a:lnTo>
                <a:lnTo>
                  <a:pt x="564434" y="888112"/>
                </a:lnTo>
                <a:lnTo>
                  <a:pt x="541090" y="848901"/>
                </a:lnTo>
                <a:lnTo>
                  <a:pt x="539287" y="836635"/>
                </a:lnTo>
                <a:lnTo>
                  <a:pt x="561941" y="832705"/>
                </a:lnTo>
                <a:lnTo>
                  <a:pt x="583382" y="828660"/>
                </a:lnTo>
                <a:lnTo>
                  <a:pt x="622497" y="820421"/>
                </a:lnTo>
                <a:lnTo>
                  <a:pt x="671254" y="808452"/>
                </a:lnTo>
                <a:lnTo>
                  <a:pt x="716369" y="795341"/>
                </a:lnTo>
                <a:lnTo>
                  <a:pt x="746769" y="670959"/>
                </a:lnTo>
                <a:lnTo>
                  <a:pt x="754611" y="564356"/>
                </a:lnTo>
                <a:lnTo>
                  <a:pt x="760855" y="471416"/>
                </a:lnTo>
                <a:lnTo>
                  <a:pt x="765509" y="387859"/>
                </a:lnTo>
                <a:lnTo>
                  <a:pt x="768245" y="314357"/>
                </a:lnTo>
                <a:lnTo>
                  <a:pt x="768823" y="250345"/>
                </a:lnTo>
                <a:lnTo>
                  <a:pt x="766998" y="195256"/>
                </a:lnTo>
                <a:lnTo>
                  <a:pt x="762529" y="148525"/>
                </a:lnTo>
                <a:lnTo>
                  <a:pt x="755173" y="109587"/>
                </a:lnTo>
                <a:lnTo>
                  <a:pt x="730828" y="52823"/>
                </a:lnTo>
                <a:lnTo>
                  <a:pt x="713154" y="33741"/>
                </a:lnTo>
                <a:lnTo>
                  <a:pt x="414300" y="33741"/>
                </a:lnTo>
                <a:lnTo>
                  <a:pt x="403609" y="30589"/>
                </a:lnTo>
                <a:lnTo>
                  <a:pt x="352695" y="13765"/>
                </a:lnTo>
                <a:lnTo>
                  <a:pt x="311791" y="2866"/>
                </a:lnTo>
                <a:lnTo>
                  <a:pt x="294700" y="297"/>
                </a:lnTo>
                <a:lnTo>
                  <a:pt x="279641" y="0"/>
                </a:lnTo>
                <a:close/>
              </a:path>
              <a:path w="885189" h="1313815">
                <a:moveTo>
                  <a:pt x="602454" y="7674"/>
                </a:moveTo>
                <a:lnTo>
                  <a:pt x="563264" y="10706"/>
                </a:lnTo>
                <a:lnTo>
                  <a:pt x="519004" y="16438"/>
                </a:lnTo>
                <a:lnTo>
                  <a:pt x="469430" y="24305"/>
                </a:lnTo>
                <a:lnTo>
                  <a:pt x="414300" y="33741"/>
                </a:lnTo>
                <a:lnTo>
                  <a:pt x="713154" y="33741"/>
                </a:lnTo>
                <a:lnTo>
                  <a:pt x="692022" y="20439"/>
                </a:lnTo>
                <a:lnTo>
                  <a:pt x="666590" y="11975"/>
                </a:lnTo>
                <a:lnTo>
                  <a:pt x="636815" y="7908"/>
                </a:lnTo>
                <a:lnTo>
                  <a:pt x="602454" y="7674"/>
                </a:lnTo>
                <a:close/>
              </a:path>
            </a:pathLst>
          </a:custGeom>
          <a:solidFill>
            <a:srgbClr val="060606"/>
          </a:solidFill>
        </p:spPr>
        <p:txBody>
          <a:bodyPr wrap="square" lIns="0" tIns="0" rIns="0" bIns="0" rtlCol="0"/>
          <a:lstStyle/>
          <a:p>
            <a:endParaRPr dirty="0"/>
          </a:p>
        </p:txBody>
      </p:sp>
      <p:sp>
        <p:nvSpPr>
          <p:cNvPr id="28" name="object 28"/>
          <p:cNvSpPr/>
          <p:nvPr/>
        </p:nvSpPr>
        <p:spPr>
          <a:xfrm>
            <a:off x="2202188" y="6420567"/>
            <a:ext cx="349250" cy="478790"/>
          </a:xfrm>
          <a:custGeom>
            <a:avLst/>
            <a:gdLst/>
            <a:ahLst/>
            <a:cxnLst/>
            <a:rect l="l" t="t" r="r" b="b"/>
            <a:pathLst>
              <a:path w="349250" h="478790">
                <a:moveTo>
                  <a:pt x="252464" y="176989"/>
                </a:moveTo>
                <a:lnTo>
                  <a:pt x="84981" y="176989"/>
                </a:lnTo>
                <a:lnTo>
                  <a:pt x="153764" y="478330"/>
                </a:lnTo>
                <a:lnTo>
                  <a:pt x="252464" y="176989"/>
                </a:lnTo>
                <a:close/>
              </a:path>
              <a:path w="349250" h="478790">
                <a:moveTo>
                  <a:pt x="77746" y="2910"/>
                </a:moveTo>
                <a:lnTo>
                  <a:pt x="11418" y="72552"/>
                </a:lnTo>
                <a:lnTo>
                  <a:pt x="73620" y="182339"/>
                </a:lnTo>
                <a:lnTo>
                  <a:pt x="84981" y="176989"/>
                </a:lnTo>
                <a:lnTo>
                  <a:pt x="252464" y="176989"/>
                </a:lnTo>
                <a:lnTo>
                  <a:pt x="255845" y="166665"/>
                </a:lnTo>
                <a:lnTo>
                  <a:pt x="284603" y="166665"/>
                </a:lnTo>
                <a:lnTo>
                  <a:pt x="293220" y="153545"/>
                </a:lnTo>
                <a:lnTo>
                  <a:pt x="172413" y="153545"/>
                </a:lnTo>
                <a:lnTo>
                  <a:pt x="77746" y="2910"/>
                </a:lnTo>
                <a:close/>
              </a:path>
              <a:path w="349250" h="478790">
                <a:moveTo>
                  <a:pt x="284603" y="166665"/>
                </a:moveTo>
                <a:lnTo>
                  <a:pt x="255845" y="166665"/>
                </a:lnTo>
                <a:lnTo>
                  <a:pt x="277562" y="177387"/>
                </a:lnTo>
                <a:lnTo>
                  <a:pt x="284603" y="166665"/>
                </a:lnTo>
                <a:close/>
              </a:path>
              <a:path w="349250" h="478790">
                <a:moveTo>
                  <a:pt x="295980" y="0"/>
                </a:moveTo>
                <a:lnTo>
                  <a:pt x="172413" y="153545"/>
                </a:lnTo>
                <a:lnTo>
                  <a:pt x="293220" y="153545"/>
                </a:lnTo>
                <a:lnTo>
                  <a:pt x="348816" y="68887"/>
                </a:lnTo>
                <a:lnTo>
                  <a:pt x="295980" y="0"/>
                </a:lnTo>
                <a:close/>
              </a:path>
              <a:path w="349250" h="478790">
                <a:moveTo>
                  <a:pt x="11413" y="72542"/>
                </a:moveTo>
                <a:lnTo>
                  <a:pt x="0" y="84541"/>
                </a:lnTo>
                <a:lnTo>
                  <a:pt x="11418" y="72552"/>
                </a:lnTo>
                <a:close/>
              </a:path>
            </a:pathLst>
          </a:custGeom>
          <a:solidFill>
            <a:srgbClr val="FFFFFF"/>
          </a:solidFill>
        </p:spPr>
        <p:txBody>
          <a:bodyPr wrap="square" lIns="0" tIns="0" rIns="0" bIns="0" rtlCol="0"/>
          <a:lstStyle/>
          <a:p>
            <a:endParaRPr dirty="0"/>
          </a:p>
        </p:txBody>
      </p:sp>
      <p:sp>
        <p:nvSpPr>
          <p:cNvPr id="31" name="TextBox 30"/>
          <p:cNvSpPr txBox="1"/>
          <p:nvPr/>
        </p:nvSpPr>
        <p:spPr>
          <a:xfrm>
            <a:off x="14700248" y="7518057"/>
            <a:ext cx="4876802" cy="646331"/>
          </a:xfrm>
          <a:prstGeom prst="rect">
            <a:avLst/>
          </a:prstGeom>
          <a:noFill/>
        </p:spPr>
        <p:txBody>
          <a:bodyPr wrap="square" rtlCol="0">
            <a:spAutoFit/>
          </a:bodyPr>
          <a:lstStyle/>
          <a:p>
            <a:pPr algn="ctr"/>
            <a:r>
              <a:rPr lang="ru-RU" sz="3600" b="1" spc="300" dirty="0" smtClean="0">
                <a:solidFill>
                  <a:schemeClr val="bg1"/>
                </a:solidFill>
                <a:latin typeface="Arial" panose="020B0604020202020204" pitchFamily="34" charset="0"/>
                <a:cs typeface="Arial" panose="020B0604020202020204" pitchFamily="34" charset="0"/>
              </a:rPr>
              <a:t>ДОМОДЕДОВО</a:t>
            </a:r>
            <a:endParaRPr lang="ru-RU" sz="3600" b="1" spc="3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Рисунок 3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420" y="0"/>
            <a:ext cx="20088680" cy="11309350"/>
          </a:xfrm>
          <a:prstGeom prst="rect">
            <a:avLst/>
          </a:prstGeom>
        </p:spPr>
      </p:pic>
      <p:sp>
        <p:nvSpPr>
          <p:cNvPr id="2" name="object 2"/>
          <p:cNvSpPr/>
          <p:nvPr/>
        </p:nvSpPr>
        <p:spPr>
          <a:xfrm>
            <a:off x="20103408" y="0"/>
            <a:ext cx="1270" cy="30480"/>
          </a:xfrm>
          <a:custGeom>
            <a:avLst/>
            <a:gdLst/>
            <a:ahLst/>
            <a:cxnLst/>
            <a:rect l="l" t="t" r="r" b="b"/>
            <a:pathLst>
              <a:path w="1269" h="30480">
                <a:moveTo>
                  <a:pt x="0" y="30281"/>
                </a:moveTo>
                <a:lnTo>
                  <a:pt x="691" y="30281"/>
                </a:lnTo>
                <a:lnTo>
                  <a:pt x="691" y="0"/>
                </a:lnTo>
                <a:lnTo>
                  <a:pt x="0" y="0"/>
                </a:lnTo>
                <a:lnTo>
                  <a:pt x="0" y="30281"/>
                </a:lnTo>
                <a:close/>
              </a:path>
            </a:pathLst>
          </a:custGeom>
        </p:spPr>
        <p:txBody>
          <a:bodyPr wrap="square" lIns="0" tIns="0" rIns="0" bIns="0" rtlCol="0"/>
          <a:lstStyle/>
          <a:p>
            <a:endParaRPr dirty="0"/>
          </a:p>
        </p:txBody>
      </p:sp>
      <p:sp>
        <p:nvSpPr>
          <p:cNvPr id="4" name="object 4"/>
          <p:cNvSpPr/>
          <p:nvPr/>
        </p:nvSpPr>
        <p:spPr>
          <a:xfrm>
            <a:off x="0" y="0"/>
            <a:ext cx="0" cy="31115"/>
          </a:xfrm>
          <a:custGeom>
            <a:avLst/>
            <a:gdLst/>
            <a:ahLst/>
            <a:cxnLst/>
            <a:rect l="l" t="t" r="r" b="b"/>
            <a:pathLst>
              <a:path h="31115">
                <a:moveTo>
                  <a:pt x="0" y="0"/>
                </a:moveTo>
                <a:lnTo>
                  <a:pt x="0" y="30916"/>
                </a:lnTo>
              </a:path>
            </a:pathLst>
          </a:custGeom>
          <a:ln w="31551">
            <a:solidFill>
              <a:srgbClr val="000000"/>
            </a:solidFill>
          </a:ln>
        </p:spPr>
        <p:txBody>
          <a:bodyPr wrap="square" lIns="0" tIns="0" rIns="0" bIns="0" rtlCol="0"/>
          <a:lstStyle/>
          <a:p>
            <a:endParaRPr dirty="0"/>
          </a:p>
        </p:txBody>
      </p:sp>
      <p:sp>
        <p:nvSpPr>
          <p:cNvPr id="9" name="object 9"/>
          <p:cNvSpPr txBox="1">
            <a:spLocks noGrp="1"/>
          </p:cNvSpPr>
          <p:nvPr>
            <p:ph type="title"/>
          </p:nvPr>
        </p:nvSpPr>
        <p:spPr>
          <a:xfrm>
            <a:off x="926397" y="778570"/>
            <a:ext cx="18251305" cy="630942"/>
          </a:xfrm>
          <a:prstGeom prst="rect">
            <a:avLst/>
          </a:prstGeom>
        </p:spPr>
        <p:txBody>
          <a:bodyPr vert="horz" wrap="square" lIns="0" tIns="0" rIns="0" bIns="0" rtlCol="0">
            <a:spAutoFit/>
          </a:bodyPr>
          <a:lstStyle/>
          <a:p>
            <a:pPr marL="434975">
              <a:lnSpc>
                <a:spcPct val="100000"/>
              </a:lnSpc>
            </a:pPr>
            <a:r>
              <a:rPr lang="en-US" spc="245" dirty="0" smtClean="0"/>
              <a:t>HELPFUL INFORMATION</a:t>
            </a:r>
            <a:endParaRPr spc="175" dirty="0"/>
          </a:p>
        </p:txBody>
      </p:sp>
      <p:sp>
        <p:nvSpPr>
          <p:cNvPr id="10" name="object 10"/>
          <p:cNvSpPr/>
          <p:nvPr/>
        </p:nvSpPr>
        <p:spPr>
          <a:xfrm>
            <a:off x="1379" y="0"/>
            <a:ext cx="10051415" cy="1727835"/>
          </a:xfrm>
          <a:custGeom>
            <a:avLst/>
            <a:gdLst/>
            <a:ahLst/>
            <a:cxnLst/>
            <a:rect l="l" t="t" r="r" b="b"/>
            <a:pathLst>
              <a:path w="10051415" h="1727835">
                <a:moveTo>
                  <a:pt x="0" y="1602045"/>
                </a:moveTo>
                <a:lnTo>
                  <a:pt x="932203" y="1625919"/>
                </a:lnTo>
                <a:lnTo>
                  <a:pt x="1771781" y="1647279"/>
                </a:lnTo>
                <a:lnTo>
                  <a:pt x="2524140" y="1666127"/>
                </a:lnTo>
                <a:lnTo>
                  <a:pt x="3194686" y="1682461"/>
                </a:lnTo>
                <a:lnTo>
                  <a:pt x="3788825" y="1696283"/>
                </a:lnTo>
                <a:lnTo>
                  <a:pt x="4311965" y="1707591"/>
                </a:lnTo>
                <a:lnTo>
                  <a:pt x="4769511" y="1716387"/>
                </a:lnTo>
                <a:lnTo>
                  <a:pt x="5166869" y="1722670"/>
                </a:lnTo>
                <a:lnTo>
                  <a:pt x="5509446" y="1726439"/>
                </a:lnTo>
                <a:lnTo>
                  <a:pt x="5802649" y="1727696"/>
                </a:lnTo>
                <a:lnTo>
                  <a:pt x="6051883" y="1726439"/>
                </a:lnTo>
                <a:lnTo>
                  <a:pt x="6262555" y="1722670"/>
                </a:lnTo>
                <a:lnTo>
                  <a:pt x="6440071" y="1716387"/>
                </a:lnTo>
                <a:lnTo>
                  <a:pt x="6589839" y="1707591"/>
                </a:lnTo>
                <a:lnTo>
                  <a:pt x="6717263" y="1696283"/>
                </a:lnTo>
                <a:lnTo>
                  <a:pt x="6827750" y="1682461"/>
                </a:lnTo>
                <a:lnTo>
                  <a:pt x="6926707" y="1666127"/>
                </a:lnTo>
                <a:lnTo>
                  <a:pt x="7019541" y="1647279"/>
                </a:lnTo>
                <a:lnTo>
                  <a:pt x="7111656" y="1625919"/>
                </a:lnTo>
                <a:lnTo>
                  <a:pt x="7208461" y="1602045"/>
                </a:lnTo>
                <a:lnTo>
                  <a:pt x="7320180" y="1567750"/>
                </a:lnTo>
                <a:lnTo>
                  <a:pt x="7451602" y="1516477"/>
                </a:lnTo>
                <a:lnTo>
                  <a:pt x="7599978" y="1450251"/>
                </a:lnTo>
                <a:lnTo>
                  <a:pt x="7762556" y="1371099"/>
                </a:lnTo>
                <a:lnTo>
                  <a:pt x="7936588" y="1281047"/>
                </a:lnTo>
                <a:lnTo>
                  <a:pt x="8119322" y="1182121"/>
                </a:lnTo>
                <a:lnTo>
                  <a:pt x="8308009" y="1076346"/>
                </a:lnTo>
                <a:lnTo>
                  <a:pt x="8499899" y="965750"/>
                </a:lnTo>
                <a:lnTo>
                  <a:pt x="8692242" y="852358"/>
                </a:lnTo>
                <a:lnTo>
                  <a:pt x="8882287" y="738197"/>
                </a:lnTo>
                <a:lnTo>
                  <a:pt x="9067284" y="625292"/>
                </a:lnTo>
                <a:lnTo>
                  <a:pt x="9244484" y="515670"/>
                </a:lnTo>
                <a:lnTo>
                  <a:pt x="9411136" y="411356"/>
                </a:lnTo>
                <a:lnTo>
                  <a:pt x="9564491" y="314377"/>
                </a:lnTo>
                <a:lnTo>
                  <a:pt x="9701797" y="226760"/>
                </a:lnTo>
                <a:lnTo>
                  <a:pt x="9820306" y="150529"/>
                </a:lnTo>
                <a:lnTo>
                  <a:pt x="9917266" y="87711"/>
                </a:lnTo>
                <a:lnTo>
                  <a:pt x="9989928" y="40333"/>
                </a:lnTo>
                <a:lnTo>
                  <a:pt x="10035543" y="10421"/>
                </a:lnTo>
                <a:lnTo>
                  <a:pt x="10051358" y="0"/>
                </a:lnTo>
              </a:path>
            </a:pathLst>
          </a:custGeom>
          <a:ln w="10470">
            <a:solidFill>
              <a:srgbClr val="FFFFFF"/>
            </a:solidFill>
          </a:ln>
        </p:spPr>
        <p:txBody>
          <a:bodyPr wrap="square" lIns="0" tIns="0" rIns="0" bIns="0" rtlCol="0"/>
          <a:lstStyle/>
          <a:p>
            <a:endParaRPr dirty="0"/>
          </a:p>
        </p:txBody>
      </p:sp>
      <p:sp>
        <p:nvSpPr>
          <p:cNvPr id="25" name="object 25"/>
          <p:cNvSpPr/>
          <p:nvPr/>
        </p:nvSpPr>
        <p:spPr>
          <a:xfrm>
            <a:off x="16079905" y="4695106"/>
            <a:ext cx="1950966" cy="2722334"/>
          </a:xfrm>
          <a:prstGeom prst="rect">
            <a:avLst/>
          </a:prstGeom>
          <a:blipFill>
            <a:blip r:embed="rId4" cstate="print"/>
            <a:stretch>
              <a:fillRect/>
            </a:stretch>
          </a:blipFill>
        </p:spPr>
        <p:txBody>
          <a:bodyPr wrap="square" lIns="0" tIns="0" rIns="0" bIns="0" rtlCol="0"/>
          <a:lstStyle/>
          <a:p>
            <a:endParaRPr dirty="0"/>
          </a:p>
        </p:txBody>
      </p:sp>
      <p:sp>
        <p:nvSpPr>
          <p:cNvPr id="26" name="object 26"/>
          <p:cNvSpPr txBox="1"/>
          <p:nvPr/>
        </p:nvSpPr>
        <p:spPr>
          <a:xfrm>
            <a:off x="698400" y="2801164"/>
            <a:ext cx="12163425" cy="1292662"/>
          </a:xfrm>
          <a:prstGeom prst="rect">
            <a:avLst/>
          </a:prstGeom>
        </p:spPr>
        <p:txBody>
          <a:bodyPr vert="horz" wrap="square" lIns="0" tIns="0" rIns="0" bIns="0" rtlCol="0">
            <a:spAutoFit/>
          </a:bodyPr>
          <a:lstStyle/>
          <a:p>
            <a:pPr marL="12700">
              <a:lnSpc>
                <a:spcPct val="100000"/>
              </a:lnSpc>
            </a:pPr>
            <a:r>
              <a:rPr lang="en-US" sz="4200" dirty="0" smtClean="0">
                <a:solidFill>
                  <a:srgbClr val="FFFFFF"/>
                </a:solidFill>
                <a:latin typeface="Arial"/>
                <a:cs typeface="Arial"/>
              </a:rPr>
              <a:t>MATTERS OF CONSTRUCTION AND UTILITY INFRASTRUCTURE</a:t>
            </a:r>
            <a:endParaRPr sz="4200" dirty="0">
              <a:latin typeface="Arial"/>
              <a:cs typeface="Arial"/>
            </a:endParaRPr>
          </a:p>
        </p:txBody>
      </p:sp>
      <p:sp>
        <p:nvSpPr>
          <p:cNvPr id="27" name="object 27"/>
          <p:cNvSpPr/>
          <p:nvPr/>
        </p:nvSpPr>
        <p:spPr>
          <a:xfrm>
            <a:off x="1398919" y="5420089"/>
            <a:ext cx="1871980" cy="1640205"/>
          </a:xfrm>
          <a:custGeom>
            <a:avLst/>
            <a:gdLst/>
            <a:ahLst/>
            <a:cxnLst/>
            <a:rect l="l" t="t" r="r" b="b"/>
            <a:pathLst>
              <a:path w="1871979" h="1640204">
                <a:moveTo>
                  <a:pt x="1871597" y="819975"/>
                </a:moveTo>
                <a:lnTo>
                  <a:pt x="1868495" y="887223"/>
                </a:lnTo>
                <a:lnTo>
                  <a:pt x="1859349" y="952975"/>
                </a:lnTo>
                <a:lnTo>
                  <a:pt x="1844400" y="1017019"/>
                </a:lnTo>
                <a:lnTo>
                  <a:pt x="1823889" y="1079143"/>
                </a:lnTo>
                <a:lnTo>
                  <a:pt x="1798057" y="1139138"/>
                </a:lnTo>
                <a:lnTo>
                  <a:pt x="1767145" y="1196791"/>
                </a:lnTo>
                <a:lnTo>
                  <a:pt x="1731393" y="1251893"/>
                </a:lnTo>
                <a:lnTo>
                  <a:pt x="1691042" y="1304231"/>
                </a:lnTo>
                <a:lnTo>
                  <a:pt x="1646333" y="1353595"/>
                </a:lnTo>
                <a:lnTo>
                  <a:pt x="1597507" y="1399774"/>
                </a:lnTo>
                <a:lnTo>
                  <a:pt x="1544805" y="1442556"/>
                </a:lnTo>
                <a:lnTo>
                  <a:pt x="1488468" y="1481731"/>
                </a:lnTo>
                <a:lnTo>
                  <a:pt x="1428736" y="1517087"/>
                </a:lnTo>
                <a:lnTo>
                  <a:pt x="1365850" y="1548414"/>
                </a:lnTo>
                <a:lnTo>
                  <a:pt x="1300051" y="1575501"/>
                </a:lnTo>
                <a:lnTo>
                  <a:pt x="1231580" y="1598136"/>
                </a:lnTo>
                <a:lnTo>
                  <a:pt x="1160678" y="1616108"/>
                </a:lnTo>
                <a:lnTo>
                  <a:pt x="1087586" y="1629207"/>
                </a:lnTo>
                <a:lnTo>
                  <a:pt x="1012544" y="1637221"/>
                </a:lnTo>
                <a:lnTo>
                  <a:pt x="935793" y="1639939"/>
                </a:lnTo>
                <a:lnTo>
                  <a:pt x="859044" y="1637221"/>
                </a:lnTo>
                <a:lnTo>
                  <a:pt x="784003" y="1629207"/>
                </a:lnTo>
                <a:lnTo>
                  <a:pt x="710912" y="1616108"/>
                </a:lnTo>
                <a:lnTo>
                  <a:pt x="640011" y="1598136"/>
                </a:lnTo>
                <a:lnTo>
                  <a:pt x="571541" y="1575501"/>
                </a:lnTo>
                <a:lnTo>
                  <a:pt x="505743" y="1548414"/>
                </a:lnTo>
                <a:lnTo>
                  <a:pt x="442858" y="1517087"/>
                </a:lnTo>
                <a:lnTo>
                  <a:pt x="383127" y="1481731"/>
                </a:lnTo>
                <a:lnTo>
                  <a:pt x="326790" y="1442556"/>
                </a:lnTo>
                <a:lnTo>
                  <a:pt x="274088" y="1399774"/>
                </a:lnTo>
                <a:lnTo>
                  <a:pt x="225263" y="1353595"/>
                </a:lnTo>
                <a:lnTo>
                  <a:pt x="180554" y="1304231"/>
                </a:lnTo>
                <a:lnTo>
                  <a:pt x="140203" y="1251893"/>
                </a:lnTo>
                <a:lnTo>
                  <a:pt x="104452" y="1196791"/>
                </a:lnTo>
                <a:lnTo>
                  <a:pt x="73539" y="1139138"/>
                </a:lnTo>
                <a:lnTo>
                  <a:pt x="47707" y="1079143"/>
                </a:lnTo>
                <a:lnTo>
                  <a:pt x="27196" y="1017019"/>
                </a:lnTo>
                <a:lnTo>
                  <a:pt x="12248" y="952975"/>
                </a:lnTo>
                <a:lnTo>
                  <a:pt x="3102" y="887223"/>
                </a:lnTo>
                <a:lnTo>
                  <a:pt x="0" y="819975"/>
                </a:lnTo>
                <a:lnTo>
                  <a:pt x="3102" y="752724"/>
                </a:lnTo>
                <a:lnTo>
                  <a:pt x="12248" y="686971"/>
                </a:lnTo>
                <a:lnTo>
                  <a:pt x="27196" y="622926"/>
                </a:lnTo>
                <a:lnTo>
                  <a:pt x="47707" y="560801"/>
                </a:lnTo>
                <a:lnTo>
                  <a:pt x="73539" y="500805"/>
                </a:lnTo>
                <a:lnTo>
                  <a:pt x="104452" y="443151"/>
                </a:lnTo>
                <a:lnTo>
                  <a:pt x="140203" y="388049"/>
                </a:lnTo>
                <a:lnTo>
                  <a:pt x="180554" y="335710"/>
                </a:lnTo>
                <a:lnTo>
                  <a:pt x="225263" y="286345"/>
                </a:lnTo>
                <a:lnTo>
                  <a:pt x="274088" y="240166"/>
                </a:lnTo>
                <a:lnTo>
                  <a:pt x="326790" y="197384"/>
                </a:lnTo>
                <a:lnTo>
                  <a:pt x="383127" y="158208"/>
                </a:lnTo>
                <a:lnTo>
                  <a:pt x="442858" y="122852"/>
                </a:lnTo>
                <a:lnTo>
                  <a:pt x="505743" y="91524"/>
                </a:lnTo>
                <a:lnTo>
                  <a:pt x="571541" y="64438"/>
                </a:lnTo>
                <a:lnTo>
                  <a:pt x="640011" y="41803"/>
                </a:lnTo>
                <a:lnTo>
                  <a:pt x="710912" y="23830"/>
                </a:lnTo>
                <a:lnTo>
                  <a:pt x="784003" y="10732"/>
                </a:lnTo>
                <a:lnTo>
                  <a:pt x="859044" y="2718"/>
                </a:lnTo>
                <a:lnTo>
                  <a:pt x="935793" y="0"/>
                </a:lnTo>
                <a:lnTo>
                  <a:pt x="1012544" y="2718"/>
                </a:lnTo>
                <a:lnTo>
                  <a:pt x="1087586" y="10732"/>
                </a:lnTo>
                <a:lnTo>
                  <a:pt x="1160678" y="23830"/>
                </a:lnTo>
                <a:lnTo>
                  <a:pt x="1231580" y="41803"/>
                </a:lnTo>
                <a:lnTo>
                  <a:pt x="1300051" y="64438"/>
                </a:lnTo>
                <a:lnTo>
                  <a:pt x="1365850" y="91524"/>
                </a:lnTo>
                <a:lnTo>
                  <a:pt x="1428736" y="122852"/>
                </a:lnTo>
                <a:lnTo>
                  <a:pt x="1488468" y="158208"/>
                </a:lnTo>
                <a:lnTo>
                  <a:pt x="1544805" y="197384"/>
                </a:lnTo>
                <a:lnTo>
                  <a:pt x="1597507" y="240166"/>
                </a:lnTo>
                <a:lnTo>
                  <a:pt x="1646333" y="286345"/>
                </a:lnTo>
                <a:lnTo>
                  <a:pt x="1691042" y="335710"/>
                </a:lnTo>
                <a:lnTo>
                  <a:pt x="1731393" y="388049"/>
                </a:lnTo>
                <a:lnTo>
                  <a:pt x="1767145" y="443151"/>
                </a:lnTo>
                <a:lnTo>
                  <a:pt x="1798057" y="500805"/>
                </a:lnTo>
                <a:lnTo>
                  <a:pt x="1823889" y="560801"/>
                </a:lnTo>
                <a:lnTo>
                  <a:pt x="1844400" y="622926"/>
                </a:lnTo>
                <a:lnTo>
                  <a:pt x="1859349" y="686971"/>
                </a:lnTo>
                <a:lnTo>
                  <a:pt x="1868495" y="752724"/>
                </a:lnTo>
                <a:lnTo>
                  <a:pt x="1871597" y="819975"/>
                </a:lnTo>
                <a:close/>
              </a:path>
            </a:pathLst>
          </a:custGeom>
          <a:ln w="83767">
            <a:solidFill>
              <a:srgbClr val="DB6C2A"/>
            </a:solidFill>
          </a:ln>
        </p:spPr>
        <p:txBody>
          <a:bodyPr wrap="square" lIns="0" tIns="0" rIns="0" bIns="0" rtlCol="0"/>
          <a:lstStyle/>
          <a:p>
            <a:endParaRPr dirty="0"/>
          </a:p>
        </p:txBody>
      </p:sp>
      <p:sp>
        <p:nvSpPr>
          <p:cNvPr id="28" name="object 28"/>
          <p:cNvSpPr txBox="1"/>
          <p:nvPr/>
        </p:nvSpPr>
        <p:spPr>
          <a:xfrm>
            <a:off x="3463921" y="5409287"/>
            <a:ext cx="9163098" cy="3713837"/>
          </a:xfrm>
          <a:prstGeom prst="rect">
            <a:avLst/>
          </a:prstGeom>
        </p:spPr>
        <p:txBody>
          <a:bodyPr vert="horz" wrap="square" lIns="0" tIns="0" rIns="0" bIns="0" rtlCol="0">
            <a:spAutoFit/>
          </a:bodyPr>
          <a:lstStyle/>
          <a:p>
            <a:pPr algn="ctr">
              <a:lnSpc>
                <a:spcPct val="100000"/>
              </a:lnSpc>
            </a:pPr>
            <a:r>
              <a:rPr lang="en-US" sz="3700" b="1" dirty="0" smtClean="0">
                <a:solidFill>
                  <a:srgbClr val="DB6C2A"/>
                </a:solidFill>
                <a:latin typeface="Arial"/>
                <a:cs typeface="Arial"/>
              </a:rPr>
              <a:t>Alexander Alexandrovich GORBUNOV</a:t>
            </a:r>
            <a:endParaRPr sz="3700" dirty="0">
              <a:latin typeface="Arial"/>
              <a:cs typeface="Arial"/>
            </a:endParaRPr>
          </a:p>
          <a:p>
            <a:pPr marR="461009" algn="ctr">
              <a:lnSpc>
                <a:spcPct val="100000"/>
              </a:lnSpc>
              <a:spcBef>
                <a:spcPts val="1135"/>
              </a:spcBef>
            </a:pPr>
            <a:r>
              <a:rPr lang="en-US" sz="2850" dirty="0" smtClean="0">
                <a:solidFill>
                  <a:srgbClr val="FFFFFF"/>
                </a:solidFill>
                <a:latin typeface="Arial"/>
                <a:cs typeface="Arial"/>
              </a:rPr>
              <a:t>Deputy Head of the Administration</a:t>
            </a:r>
            <a:endParaRPr sz="2850" dirty="0">
              <a:latin typeface="Arial"/>
              <a:cs typeface="Arial"/>
            </a:endParaRPr>
          </a:p>
          <a:p>
            <a:pPr>
              <a:lnSpc>
                <a:spcPct val="100000"/>
              </a:lnSpc>
            </a:pPr>
            <a:endParaRPr sz="2900" dirty="0">
              <a:latin typeface="Times New Roman"/>
              <a:cs typeface="Times New Roman"/>
            </a:endParaRPr>
          </a:p>
          <a:p>
            <a:pPr>
              <a:lnSpc>
                <a:spcPct val="100000"/>
              </a:lnSpc>
              <a:spcBef>
                <a:spcPts val="27"/>
              </a:spcBef>
            </a:pPr>
            <a:endParaRPr sz="3200" dirty="0">
              <a:latin typeface="Times New Roman"/>
              <a:cs typeface="Times New Roman"/>
            </a:endParaRPr>
          </a:p>
          <a:p>
            <a:pPr algn="ctr">
              <a:lnSpc>
                <a:spcPct val="100000"/>
              </a:lnSpc>
            </a:pPr>
            <a:r>
              <a:rPr lang="en-US" sz="3700" b="1" dirty="0" smtClean="0">
                <a:solidFill>
                  <a:srgbClr val="DB6C2A"/>
                </a:solidFill>
                <a:latin typeface="Arial"/>
                <a:cs typeface="Arial"/>
              </a:rPr>
              <a:t>Contacts</a:t>
            </a:r>
            <a:r>
              <a:rPr sz="3700" b="1" dirty="0" smtClean="0">
                <a:solidFill>
                  <a:srgbClr val="DB6C2A"/>
                </a:solidFill>
                <a:latin typeface="Arial"/>
                <a:cs typeface="Arial"/>
              </a:rPr>
              <a:t>:</a:t>
            </a:r>
            <a:endParaRPr sz="3700" dirty="0">
              <a:latin typeface="Arial"/>
              <a:cs typeface="Arial"/>
            </a:endParaRPr>
          </a:p>
          <a:p>
            <a:pPr marR="453390" algn="ctr">
              <a:lnSpc>
                <a:spcPct val="100000"/>
              </a:lnSpc>
              <a:spcBef>
                <a:spcPts val="1400"/>
              </a:spcBef>
              <a:tabLst>
                <a:tab pos="1623695" algn="l"/>
              </a:tabLst>
            </a:pPr>
            <a:r>
              <a:rPr lang="en-US" sz="2850" dirty="0" smtClean="0">
                <a:solidFill>
                  <a:srgbClr val="FFFFFF"/>
                </a:solidFill>
                <a:latin typeface="Arial"/>
                <a:cs typeface="Arial"/>
              </a:rPr>
              <a:t>Telephone</a:t>
            </a:r>
            <a:r>
              <a:rPr sz="2850" dirty="0" smtClean="0">
                <a:solidFill>
                  <a:srgbClr val="FFFFFF"/>
                </a:solidFill>
                <a:latin typeface="Arial"/>
                <a:cs typeface="Arial"/>
              </a:rPr>
              <a:t>:</a:t>
            </a:r>
            <a:r>
              <a:rPr sz="2850" dirty="0">
                <a:solidFill>
                  <a:srgbClr val="FFFFFF"/>
                </a:solidFill>
                <a:latin typeface="Arial"/>
                <a:cs typeface="Arial"/>
              </a:rPr>
              <a:t>	+7(496) 792-41-07</a:t>
            </a:r>
            <a:endParaRPr sz="2850" dirty="0">
              <a:latin typeface="Arial"/>
              <a:cs typeface="Arial"/>
            </a:endParaRPr>
          </a:p>
          <a:p>
            <a:pPr marR="453390" algn="ctr">
              <a:lnSpc>
                <a:spcPct val="100000"/>
              </a:lnSpc>
              <a:spcBef>
                <a:spcPts val="40"/>
              </a:spcBef>
              <a:tabLst>
                <a:tab pos="1176020" algn="l"/>
              </a:tabLst>
            </a:pPr>
            <a:r>
              <a:rPr sz="2850" dirty="0">
                <a:solidFill>
                  <a:srgbClr val="FFFFFF"/>
                </a:solidFill>
                <a:latin typeface="Arial"/>
                <a:cs typeface="Arial"/>
              </a:rPr>
              <a:t>E-mail:	gorbunov@domod.ru</a:t>
            </a:r>
            <a:endParaRPr sz="2850" dirty="0">
              <a:latin typeface="Arial"/>
              <a:cs typeface="Arial"/>
            </a:endParaRPr>
          </a:p>
        </p:txBody>
      </p:sp>
      <p:sp>
        <p:nvSpPr>
          <p:cNvPr id="29" name="object 29"/>
          <p:cNvSpPr/>
          <p:nvPr/>
        </p:nvSpPr>
        <p:spPr>
          <a:xfrm>
            <a:off x="2849094" y="7441109"/>
            <a:ext cx="1598370" cy="1466531"/>
          </a:xfrm>
          <a:prstGeom prst="rect">
            <a:avLst/>
          </a:prstGeom>
          <a:blipFill>
            <a:blip r:embed="rId5" cstate="print"/>
            <a:stretch>
              <a:fillRect/>
            </a:stretch>
          </a:blipFill>
        </p:spPr>
        <p:txBody>
          <a:bodyPr wrap="square" lIns="0" tIns="0" rIns="0" bIns="0" rtlCol="0"/>
          <a:lstStyle/>
          <a:p>
            <a:endParaRPr dirty="0"/>
          </a:p>
        </p:txBody>
      </p:sp>
      <p:sp>
        <p:nvSpPr>
          <p:cNvPr id="30" name="object 30"/>
          <p:cNvSpPr/>
          <p:nvPr/>
        </p:nvSpPr>
        <p:spPr>
          <a:xfrm>
            <a:off x="1701926" y="5499211"/>
            <a:ext cx="1266190" cy="1195070"/>
          </a:xfrm>
          <a:custGeom>
            <a:avLst/>
            <a:gdLst/>
            <a:ahLst/>
            <a:cxnLst/>
            <a:rect l="l" t="t" r="r" b="b"/>
            <a:pathLst>
              <a:path w="1266189" h="1195070">
                <a:moveTo>
                  <a:pt x="483359" y="707057"/>
                </a:moveTo>
                <a:lnTo>
                  <a:pt x="480500" y="707779"/>
                </a:lnTo>
                <a:lnTo>
                  <a:pt x="235039" y="855492"/>
                </a:lnTo>
                <a:lnTo>
                  <a:pt x="69465" y="953719"/>
                </a:lnTo>
                <a:lnTo>
                  <a:pt x="41349" y="979846"/>
                </a:lnTo>
                <a:lnTo>
                  <a:pt x="21948" y="1016972"/>
                </a:lnTo>
                <a:lnTo>
                  <a:pt x="9686" y="1060101"/>
                </a:lnTo>
                <a:lnTo>
                  <a:pt x="2991" y="1104237"/>
                </a:lnTo>
                <a:lnTo>
                  <a:pt x="287" y="1144385"/>
                </a:lnTo>
                <a:lnTo>
                  <a:pt x="0" y="1175550"/>
                </a:lnTo>
                <a:lnTo>
                  <a:pt x="337" y="1189010"/>
                </a:lnTo>
                <a:lnTo>
                  <a:pt x="6368" y="1194591"/>
                </a:lnTo>
                <a:lnTo>
                  <a:pt x="1259649" y="1194591"/>
                </a:lnTo>
                <a:lnTo>
                  <a:pt x="1265795" y="1188654"/>
                </a:lnTo>
                <a:lnTo>
                  <a:pt x="1265476" y="1172879"/>
                </a:lnTo>
                <a:lnTo>
                  <a:pt x="1264145" y="1124368"/>
                </a:lnTo>
                <a:lnTo>
                  <a:pt x="1262332" y="1079816"/>
                </a:lnTo>
                <a:lnTo>
                  <a:pt x="1259667" y="1035656"/>
                </a:lnTo>
                <a:lnTo>
                  <a:pt x="1254546" y="988885"/>
                </a:lnTo>
                <a:lnTo>
                  <a:pt x="1225464" y="952925"/>
                </a:lnTo>
                <a:lnTo>
                  <a:pt x="1185248" y="923799"/>
                </a:lnTo>
                <a:lnTo>
                  <a:pt x="1133456" y="890611"/>
                </a:lnTo>
                <a:lnTo>
                  <a:pt x="1074822" y="855483"/>
                </a:lnTo>
                <a:lnTo>
                  <a:pt x="1014145" y="820573"/>
                </a:lnTo>
                <a:lnTo>
                  <a:pt x="867130" y="738324"/>
                </a:lnTo>
                <a:lnTo>
                  <a:pt x="853976" y="730695"/>
                </a:lnTo>
                <a:lnTo>
                  <a:pt x="845648" y="725514"/>
                </a:lnTo>
                <a:lnTo>
                  <a:pt x="842740" y="723046"/>
                </a:lnTo>
                <a:lnTo>
                  <a:pt x="835690" y="715154"/>
                </a:lnTo>
                <a:lnTo>
                  <a:pt x="824788" y="707496"/>
                </a:lnTo>
                <a:lnTo>
                  <a:pt x="488186" y="707496"/>
                </a:lnTo>
                <a:lnTo>
                  <a:pt x="483359" y="707057"/>
                </a:lnTo>
                <a:close/>
              </a:path>
              <a:path w="1266189" h="1195070">
                <a:moveTo>
                  <a:pt x="517054" y="37580"/>
                </a:moveTo>
                <a:lnTo>
                  <a:pt x="512635" y="38271"/>
                </a:lnTo>
                <a:lnTo>
                  <a:pt x="503849" y="42025"/>
                </a:lnTo>
                <a:lnTo>
                  <a:pt x="492968" y="50933"/>
                </a:lnTo>
                <a:lnTo>
                  <a:pt x="484099" y="64038"/>
                </a:lnTo>
                <a:lnTo>
                  <a:pt x="474606" y="72560"/>
                </a:lnTo>
                <a:lnTo>
                  <a:pt x="465144" y="78817"/>
                </a:lnTo>
                <a:lnTo>
                  <a:pt x="456371" y="85123"/>
                </a:lnTo>
                <a:lnTo>
                  <a:pt x="449353" y="98248"/>
                </a:lnTo>
                <a:lnTo>
                  <a:pt x="447997" y="109815"/>
                </a:lnTo>
                <a:lnTo>
                  <a:pt x="450351" y="119961"/>
                </a:lnTo>
                <a:lnTo>
                  <a:pt x="453873" y="127755"/>
                </a:lnTo>
                <a:lnTo>
                  <a:pt x="454302" y="129744"/>
                </a:lnTo>
                <a:lnTo>
                  <a:pt x="454311" y="135836"/>
                </a:lnTo>
                <a:lnTo>
                  <a:pt x="454533" y="146536"/>
                </a:lnTo>
                <a:lnTo>
                  <a:pt x="455179" y="160908"/>
                </a:lnTo>
                <a:lnTo>
                  <a:pt x="454362" y="172577"/>
                </a:lnTo>
                <a:lnTo>
                  <a:pt x="444522" y="184788"/>
                </a:lnTo>
                <a:lnTo>
                  <a:pt x="437567" y="192120"/>
                </a:lnTo>
                <a:lnTo>
                  <a:pt x="434292" y="195407"/>
                </a:lnTo>
                <a:lnTo>
                  <a:pt x="432962" y="199344"/>
                </a:lnTo>
                <a:lnTo>
                  <a:pt x="434397" y="209072"/>
                </a:lnTo>
                <a:lnTo>
                  <a:pt x="430418" y="223574"/>
                </a:lnTo>
                <a:lnTo>
                  <a:pt x="434397" y="227364"/>
                </a:lnTo>
                <a:lnTo>
                  <a:pt x="437613" y="233345"/>
                </a:lnTo>
                <a:lnTo>
                  <a:pt x="438033" y="245093"/>
                </a:lnTo>
                <a:lnTo>
                  <a:pt x="436447" y="256857"/>
                </a:lnTo>
                <a:lnTo>
                  <a:pt x="436131" y="269369"/>
                </a:lnTo>
                <a:lnTo>
                  <a:pt x="440746" y="308629"/>
                </a:lnTo>
                <a:lnTo>
                  <a:pt x="449409" y="344689"/>
                </a:lnTo>
                <a:lnTo>
                  <a:pt x="449239" y="358700"/>
                </a:lnTo>
                <a:lnTo>
                  <a:pt x="441219" y="365472"/>
                </a:lnTo>
                <a:lnTo>
                  <a:pt x="439339" y="365936"/>
                </a:lnTo>
                <a:lnTo>
                  <a:pt x="438009" y="366302"/>
                </a:lnTo>
                <a:lnTo>
                  <a:pt x="436596" y="366721"/>
                </a:lnTo>
                <a:lnTo>
                  <a:pt x="432106" y="369865"/>
                </a:lnTo>
                <a:lnTo>
                  <a:pt x="430056" y="375549"/>
                </a:lnTo>
                <a:lnTo>
                  <a:pt x="430088" y="383441"/>
                </a:lnTo>
                <a:lnTo>
                  <a:pt x="443916" y="430451"/>
                </a:lnTo>
                <a:lnTo>
                  <a:pt x="449017" y="444403"/>
                </a:lnTo>
                <a:lnTo>
                  <a:pt x="454062" y="458571"/>
                </a:lnTo>
                <a:lnTo>
                  <a:pt x="458695" y="472622"/>
                </a:lnTo>
                <a:lnTo>
                  <a:pt x="462560" y="486224"/>
                </a:lnTo>
                <a:lnTo>
                  <a:pt x="465301" y="499046"/>
                </a:lnTo>
                <a:lnTo>
                  <a:pt x="471303" y="516670"/>
                </a:lnTo>
                <a:lnTo>
                  <a:pt x="480260" y="523082"/>
                </a:lnTo>
                <a:lnTo>
                  <a:pt x="496370" y="524960"/>
                </a:lnTo>
                <a:lnTo>
                  <a:pt x="502985" y="532661"/>
                </a:lnTo>
                <a:lnTo>
                  <a:pt x="509766" y="574949"/>
                </a:lnTo>
                <a:lnTo>
                  <a:pt x="512743" y="615710"/>
                </a:lnTo>
                <a:lnTo>
                  <a:pt x="512720" y="629779"/>
                </a:lnTo>
                <a:lnTo>
                  <a:pt x="507994" y="670176"/>
                </a:lnTo>
                <a:lnTo>
                  <a:pt x="490206" y="707475"/>
                </a:lnTo>
                <a:lnTo>
                  <a:pt x="488186" y="707496"/>
                </a:lnTo>
                <a:lnTo>
                  <a:pt x="824788" y="707496"/>
                </a:lnTo>
                <a:lnTo>
                  <a:pt x="813954" y="663361"/>
                </a:lnTo>
                <a:lnTo>
                  <a:pt x="812520" y="634268"/>
                </a:lnTo>
                <a:lnTo>
                  <a:pt x="812925" y="619942"/>
                </a:lnTo>
                <a:lnTo>
                  <a:pt x="817415" y="579217"/>
                </a:lnTo>
                <a:lnTo>
                  <a:pt x="827294" y="534436"/>
                </a:lnTo>
                <a:lnTo>
                  <a:pt x="847431" y="502246"/>
                </a:lnTo>
                <a:lnTo>
                  <a:pt x="848415" y="502120"/>
                </a:lnTo>
                <a:lnTo>
                  <a:pt x="866094" y="466610"/>
                </a:lnTo>
                <a:lnTo>
                  <a:pt x="879991" y="417938"/>
                </a:lnTo>
                <a:lnTo>
                  <a:pt x="887428" y="378033"/>
                </a:lnTo>
                <a:lnTo>
                  <a:pt x="885359" y="369297"/>
                </a:lnTo>
                <a:lnTo>
                  <a:pt x="464291" y="369297"/>
                </a:lnTo>
                <a:lnTo>
                  <a:pt x="463799" y="368323"/>
                </a:lnTo>
                <a:lnTo>
                  <a:pt x="462521" y="367234"/>
                </a:lnTo>
                <a:lnTo>
                  <a:pt x="463391" y="365674"/>
                </a:lnTo>
                <a:lnTo>
                  <a:pt x="884502" y="365674"/>
                </a:lnTo>
                <a:lnTo>
                  <a:pt x="883491" y="361407"/>
                </a:lnTo>
                <a:lnTo>
                  <a:pt x="875792" y="354489"/>
                </a:lnTo>
                <a:lnTo>
                  <a:pt x="868823" y="351748"/>
                </a:lnTo>
                <a:lnTo>
                  <a:pt x="865127" y="346523"/>
                </a:lnTo>
                <a:lnTo>
                  <a:pt x="869565" y="298781"/>
                </a:lnTo>
                <a:lnTo>
                  <a:pt x="873476" y="254001"/>
                </a:lnTo>
                <a:lnTo>
                  <a:pt x="874864" y="209072"/>
                </a:lnTo>
                <a:lnTo>
                  <a:pt x="874603" y="207742"/>
                </a:lnTo>
                <a:lnTo>
                  <a:pt x="871944" y="201470"/>
                </a:lnTo>
                <a:lnTo>
                  <a:pt x="867452" y="190318"/>
                </a:lnTo>
                <a:lnTo>
                  <a:pt x="866949" y="184465"/>
                </a:lnTo>
                <a:lnTo>
                  <a:pt x="865821" y="166371"/>
                </a:lnTo>
                <a:lnTo>
                  <a:pt x="864722" y="151740"/>
                </a:lnTo>
                <a:lnTo>
                  <a:pt x="858080" y="107554"/>
                </a:lnTo>
                <a:lnTo>
                  <a:pt x="822429" y="75866"/>
                </a:lnTo>
                <a:lnTo>
                  <a:pt x="806777" y="69038"/>
                </a:lnTo>
                <a:lnTo>
                  <a:pt x="797818" y="60420"/>
                </a:lnTo>
                <a:lnTo>
                  <a:pt x="788070" y="52433"/>
                </a:lnTo>
                <a:lnTo>
                  <a:pt x="777509" y="45137"/>
                </a:lnTo>
                <a:lnTo>
                  <a:pt x="766523" y="38794"/>
                </a:lnTo>
                <a:lnTo>
                  <a:pt x="765687" y="38218"/>
                </a:lnTo>
                <a:lnTo>
                  <a:pt x="531776" y="38218"/>
                </a:lnTo>
                <a:lnTo>
                  <a:pt x="525797" y="37904"/>
                </a:lnTo>
                <a:lnTo>
                  <a:pt x="517054" y="37580"/>
                </a:lnTo>
                <a:close/>
              </a:path>
              <a:path w="1266189" h="1195070">
                <a:moveTo>
                  <a:pt x="884502" y="365674"/>
                </a:moveTo>
                <a:lnTo>
                  <a:pt x="463391" y="365674"/>
                </a:lnTo>
                <a:lnTo>
                  <a:pt x="464028" y="368323"/>
                </a:lnTo>
                <a:lnTo>
                  <a:pt x="464291" y="369297"/>
                </a:lnTo>
                <a:lnTo>
                  <a:pt x="885359" y="369297"/>
                </a:lnTo>
                <a:lnTo>
                  <a:pt x="884502" y="365674"/>
                </a:lnTo>
                <a:close/>
              </a:path>
              <a:path w="1266189" h="1195070">
                <a:moveTo>
                  <a:pt x="806816" y="69038"/>
                </a:moveTo>
                <a:close/>
              </a:path>
              <a:path w="1266189" h="1195070">
                <a:moveTo>
                  <a:pt x="672337" y="0"/>
                </a:moveTo>
                <a:lnTo>
                  <a:pt x="625219" y="9843"/>
                </a:lnTo>
                <a:lnTo>
                  <a:pt x="580834" y="22985"/>
                </a:lnTo>
                <a:lnTo>
                  <a:pt x="533430" y="38009"/>
                </a:lnTo>
                <a:lnTo>
                  <a:pt x="531776" y="38218"/>
                </a:lnTo>
                <a:lnTo>
                  <a:pt x="765687" y="38218"/>
                </a:lnTo>
                <a:lnTo>
                  <a:pt x="754467" y="30768"/>
                </a:lnTo>
                <a:lnTo>
                  <a:pt x="740878" y="25623"/>
                </a:lnTo>
                <a:lnTo>
                  <a:pt x="727326" y="22384"/>
                </a:lnTo>
                <a:lnTo>
                  <a:pt x="715411" y="20120"/>
                </a:lnTo>
                <a:lnTo>
                  <a:pt x="702165" y="11855"/>
                </a:lnTo>
                <a:lnTo>
                  <a:pt x="702163" y="9455"/>
                </a:lnTo>
                <a:lnTo>
                  <a:pt x="683960" y="9455"/>
                </a:lnTo>
                <a:lnTo>
                  <a:pt x="682002" y="8282"/>
                </a:lnTo>
                <a:lnTo>
                  <a:pt x="677656" y="2335"/>
                </a:lnTo>
                <a:lnTo>
                  <a:pt x="672337" y="0"/>
                </a:lnTo>
                <a:close/>
              </a:path>
              <a:path w="1266189" h="1195070">
                <a:moveTo>
                  <a:pt x="702161" y="6150"/>
                </a:moveTo>
                <a:lnTo>
                  <a:pt x="695520" y="7518"/>
                </a:lnTo>
                <a:lnTo>
                  <a:pt x="683960" y="9455"/>
                </a:lnTo>
                <a:lnTo>
                  <a:pt x="702163" y="9455"/>
                </a:lnTo>
                <a:lnTo>
                  <a:pt x="702161" y="6150"/>
                </a:lnTo>
                <a:close/>
              </a:path>
            </a:pathLst>
          </a:custGeom>
          <a:solidFill>
            <a:srgbClr val="060606"/>
          </a:solidFill>
        </p:spPr>
        <p:txBody>
          <a:bodyPr wrap="square" lIns="0" tIns="0" rIns="0" bIns="0" rtlCol="0"/>
          <a:lstStyle/>
          <a:p>
            <a:endParaRPr dirty="0"/>
          </a:p>
        </p:txBody>
      </p:sp>
      <p:sp>
        <p:nvSpPr>
          <p:cNvPr id="31" name="object 31"/>
          <p:cNvSpPr/>
          <p:nvPr/>
        </p:nvSpPr>
        <p:spPr>
          <a:xfrm>
            <a:off x="2197730" y="6198929"/>
            <a:ext cx="348615" cy="499745"/>
          </a:xfrm>
          <a:custGeom>
            <a:avLst/>
            <a:gdLst/>
            <a:ahLst/>
            <a:cxnLst/>
            <a:rect l="l" t="t" r="r" b="b"/>
            <a:pathLst>
              <a:path w="348614" h="499745">
                <a:moveTo>
                  <a:pt x="230" y="0"/>
                </a:moveTo>
                <a:lnTo>
                  <a:pt x="30" y="7245"/>
                </a:lnTo>
                <a:lnTo>
                  <a:pt x="0" y="12062"/>
                </a:lnTo>
                <a:lnTo>
                  <a:pt x="94363" y="494864"/>
                </a:lnTo>
                <a:lnTo>
                  <a:pt x="100216" y="499346"/>
                </a:lnTo>
                <a:lnTo>
                  <a:pt x="258452" y="494990"/>
                </a:lnTo>
                <a:lnTo>
                  <a:pt x="263908" y="490498"/>
                </a:lnTo>
                <a:lnTo>
                  <a:pt x="335804" y="90855"/>
                </a:lnTo>
                <a:lnTo>
                  <a:pt x="173450" y="90855"/>
                </a:lnTo>
                <a:lnTo>
                  <a:pt x="230" y="0"/>
                </a:lnTo>
                <a:close/>
              </a:path>
              <a:path w="348614" h="499745">
                <a:moveTo>
                  <a:pt x="329099" y="7245"/>
                </a:moveTo>
                <a:lnTo>
                  <a:pt x="323686" y="7266"/>
                </a:lnTo>
                <a:lnTo>
                  <a:pt x="178664" y="90751"/>
                </a:lnTo>
                <a:lnTo>
                  <a:pt x="173450" y="90855"/>
                </a:lnTo>
                <a:lnTo>
                  <a:pt x="335804" y="90855"/>
                </a:lnTo>
                <a:lnTo>
                  <a:pt x="348209" y="21905"/>
                </a:lnTo>
                <a:lnTo>
                  <a:pt x="345643" y="16627"/>
                </a:lnTo>
                <a:lnTo>
                  <a:pt x="329099" y="7245"/>
                </a:lnTo>
                <a:close/>
              </a:path>
            </a:pathLst>
          </a:custGeom>
          <a:solidFill>
            <a:srgbClr val="FFFFFF"/>
          </a:solidFill>
        </p:spPr>
        <p:txBody>
          <a:bodyPr wrap="square" lIns="0" tIns="0" rIns="0" bIns="0" rtlCol="0"/>
          <a:lstStyle/>
          <a:p>
            <a:endParaRPr dirty="0"/>
          </a:p>
        </p:txBody>
      </p:sp>
      <p:sp>
        <p:nvSpPr>
          <p:cNvPr id="32" name="object 32"/>
          <p:cNvSpPr/>
          <p:nvPr/>
        </p:nvSpPr>
        <p:spPr>
          <a:xfrm>
            <a:off x="2314701" y="6303287"/>
            <a:ext cx="133985" cy="390525"/>
          </a:xfrm>
          <a:custGeom>
            <a:avLst/>
            <a:gdLst/>
            <a:ahLst/>
            <a:cxnLst/>
            <a:rect l="l" t="t" r="r" b="b"/>
            <a:pathLst>
              <a:path w="133985" h="390525">
                <a:moveTo>
                  <a:pt x="60640" y="0"/>
                </a:moveTo>
                <a:lnTo>
                  <a:pt x="49513" y="3632"/>
                </a:lnTo>
                <a:lnTo>
                  <a:pt x="47419" y="6167"/>
                </a:lnTo>
                <a:lnTo>
                  <a:pt x="4732" y="72930"/>
                </a:lnTo>
                <a:lnTo>
                  <a:pt x="5277" y="79076"/>
                </a:lnTo>
                <a:lnTo>
                  <a:pt x="27810" y="103683"/>
                </a:lnTo>
                <a:lnTo>
                  <a:pt x="29004" y="107222"/>
                </a:lnTo>
                <a:lnTo>
                  <a:pt x="0" y="383894"/>
                </a:lnTo>
                <a:lnTo>
                  <a:pt x="6303" y="390512"/>
                </a:lnTo>
                <a:lnTo>
                  <a:pt x="127420" y="390512"/>
                </a:lnTo>
                <a:lnTo>
                  <a:pt x="133796" y="383527"/>
                </a:lnTo>
                <a:lnTo>
                  <a:pt x="91997" y="107410"/>
                </a:lnTo>
                <a:lnTo>
                  <a:pt x="93232" y="103557"/>
                </a:lnTo>
                <a:lnTo>
                  <a:pt x="114153" y="81579"/>
                </a:lnTo>
                <a:lnTo>
                  <a:pt x="114781" y="75327"/>
                </a:lnTo>
                <a:lnTo>
                  <a:pt x="70762" y="6167"/>
                </a:lnTo>
                <a:lnTo>
                  <a:pt x="60640" y="0"/>
                </a:lnTo>
                <a:close/>
              </a:path>
            </a:pathLst>
          </a:custGeom>
          <a:solidFill>
            <a:srgbClr val="060606"/>
          </a:solidFill>
        </p:spPr>
        <p:txBody>
          <a:bodyPr wrap="square" lIns="0" tIns="0" rIns="0" bIns="0" rtlCol="0"/>
          <a:lstStyle/>
          <a:p>
            <a:endParaRPr dirty="0"/>
          </a:p>
        </p:txBody>
      </p:sp>
      <p:sp>
        <p:nvSpPr>
          <p:cNvPr id="35" name="TextBox 34"/>
          <p:cNvSpPr txBox="1"/>
          <p:nvPr/>
        </p:nvSpPr>
        <p:spPr>
          <a:xfrm>
            <a:off x="14700248" y="7518057"/>
            <a:ext cx="4876802" cy="646331"/>
          </a:xfrm>
          <a:prstGeom prst="rect">
            <a:avLst/>
          </a:prstGeom>
          <a:noFill/>
        </p:spPr>
        <p:txBody>
          <a:bodyPr wrap="square" rtlCol="0">
            <a:spAutoFit/>
          </a:bodyPr>
          <a:lstStyle/>
          <a:p>
            <a:pPr algn="ctr"/>
            <a:r>
              <a:rPr lang="ru-RU" sz="3600" b="1" spc="300" dirty="0" smtClean="0">
                <a:solidFill>
                  <a:schemeClr val="bg1"/>
                </a:solidFill>
                <a:latin typeface="Arial" panose="020B0604020202020204" pitchFamily="34" charset="0"/>
                <a:cs typeface="Arial" panose="020B0604020202020204" pitchFamily="34" charset="0"/>
              </a:rPr>
              <a:t>ДОМОДЕДОВО</a:t>
            </a:r>
            <a:endParaRPr lang="ru-RU" sz="3600" b="1" spc="3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p:nvPr/>
        </p:nvSpPr>
        <p:spPr>
          <a:xfrm>
            <a:off x="2143162" y="2463838"/>
            <a:ext cx="5821680" cy="7987030"/>
          </a:xfrm>
          <a:custGeom>
            <a:avLst/>
            <a:gdLst/>
            <a:ahLst/>
            <a:cxnLst/>
            <a:rect l="l" t="t" r="r" b="b"/>
            <a:pathLst>
              <a:path w="5821680" h="7987030">
                <a:moveTo>
                  <a:pt x="0" y="2400879"/>
                </a:moveTo>
                <a:lnTo>
                  <a:pt x="27130" y="2400994"/>
                </a:lnTo>
                <a:lnTo>
                  <a:pt x="44407" y="2385717"/>
                </a:lnTo>
                <a:lnTo>
                  <a:pt x="62856" y="2364147"/>
                </a:lnTo>
                <a:lnTo>
                  <a:pt x="83107" y="2372084"/>
                </a:lnTo>
                <a:lnTo>
                  <a:pt x="94039" y="2386000"/>
                </a:lnTo>
                <a:lnTo>
                  <a:pt x="97515" y="2412376"/>
                </a:lnTo>
                <a:lnTo>
                  <a:pt x="110132" y="2411853"/>
                </a:lnTo>
                <a:lnTo>
                  <a:pt x="119389" y="2413853"/>
                </a:lnTo>
                <a:lnTo>
                  <a:pt x="127106" y="2401654"/>
                </a:lnTo>
                <a:lnTo>
                  <a:pt x="115514" y="2393330"/>
                </a:lnTo>
                <a:lnTo>
                  <a:pt x="122540" y="2379205"/>
                </a:lnTo>
                <a:lnTo>
                  <a:pt x="120991" y="2362828"/>
                </a:lnTo>
                <a:lnTo>
                  <a:pt x="107504" y="2352661"/>
                </a:lnTo>
                <a:lnTo>
                  <a:pt x="105860" y="2337939"/>
                </a:lnTo>
                <a:lnTo>
                  <a:pt x="113274" y="2318128"/>
                </a:lnTo>
                <a:lnTo>
                  <a:pt x="142121" y="2288663"/>
                </a:lnTo>
                <a:lnTo>
                  <a:pt x="153000" y="2296882"/>
                </a:lnTo>
                <a:lnTo>
                  <a:pt x="171659" y="2283626"/>
                </a:lnTo>
                <a:lnTo>
                  <a:pt x="184120" y="2255093"/>
                </a:lnTo>
                <a:lnTo>
                  <a:pt x="206873" y="2244936"/>
                </a:lnTo>
                <a:lnTo>
                  <a:pt x="212904" y="2233596"/>
                </a:lnTo>
                <a:lnTo>
                  <a:pt x="249814" y="2238340"/>
                </a:lnTo>
                <a:lnTo>
                  <a:pt x="278326" y="2219817"/>
                </a:lnTo>
                <a:lnTo>
                  <a:pt x="307393" y="2218278"/>
                </a:lnTo>
                <a:lnTo>
                  <a:pt x="324052" y="2213587"/>
                </a:lnTo>
                <a:lnTo>
                  <a:pt x="338178" y="2215754"/>
                </a:lnTo>
                <a:lnTo>
                  <a:pt x="348628" y="2217356"/>
                </a:lnTo>
                <a:lnTo>
                  <a:pt x="358680" y="2219492"/>
                </a:lnTo>
                <a:lnTo>
                  <a:pt x="368732" y="2221618"/>
                </a:lnTo>
                <a:lnTo>
                  <a:pt x="378260" y="2223879"/>
                </a:lnTo>
                <a:lnTo>
                  <a:pt x="389265" y="2219785"/>
                </a:lnTo>
                <a:lnTo>
                  <a:pt x="405746" y="2203325"/>
                </a:lnTo>
                <a:lnTo>
                  <a:pt x="405485" y="2182530"/>
                </a:lnTo>
                <a:lnTo>
                  <a:pt x="409160" y="2144887"/>
                </a:lnTo>
                <a:lnTo>
                  <a:pt x="360345" y="2121621"/>
                </a:lnTo>
                <a:lnTo>
                  <a:pt x="319581" y="2141631"/>
                </a:lnTo>
                <a:lnTo>
                  <a:pt x="297027" y="2109548"/>
                </a:lnTo>
                <a:lnTo>
                  <a:pt x="282064" y="2097276"/>
                </a:lnTo>
                <a:lnTo>
                  <a:pt x="272965" y="2095192"/>
                </a:lnTo>
                <a:lnTo>
                  <a:pt x="252128" y="2053958"/>
                </a:lnTo>
                <a:lnTo>
                  <a:pt x="226223" y="2011258"/>
                </a:lnTo>
                <a:lnTo>
                  <a:pt x="245751" y="1998211"/>
                </a:lnTo>
                <a:lnTo>
                  <a:pt x="277017" y="1975531"/>
                </a:lnTo>
                <a:lnTo>
                  <a:pt x="300891" y="1961008"/>
                </a:lnTo>
                <a:lnTo>
                  <a:pt x="317697" y="1953396"/>
                </a:lnTo>
                <a:lnTo>
                  <a:pt x="344429" y="1921522"/>
                </a:lnTo>
                <a:lnTo>
                  <a:pt x="352177" y="1904350"/>
                </a:lnTo>
                <a:lnTo>
                  <a:pt x="377768" y="1834781"/>
                </a:lnTo>
                <a:lnTo>
                  <a:pt x="380648" y="1826949"/>
                </a:lnTo>
                <a:lnTo>
                  <a:pt x="388993" y="1827598"/>
                </a:lnTo>
                <a:lnTo>
                  <a:pt x="389297" y="1823379"/>
                </a:lnTo>
                <a:lnTo>
                  <a:pt x="383862" y="1814248"/>
                </a:lnTo>
                <a:lnTo>
                  <a:pt x="386553" y="1805201"/>
                </a:lnTo>
                <a:lnTo>
                  <a:pt x="379297" y="1797180"/>
                </a:lnTo>
                <a:lnTo>
                  <a:pt x="385244" y="1770522"/>
                </a:lnTo>
                <a:lnTo>
                  <a:pt x="381977" y="1764564"/>
                </a:lnTo>
                <a:lnTo>
                  <a:pt x="386731" y="1754218"/>
                </a:lnTo>
                <a:lnTo>
                  <a:pt x="398040" y="1752480"/>
                </a:lnTo>
                <a:lnTo>
                  <a:pt x="405589" y="1740323"/>
                </a:lnTo>
                <a:lnTo>
                  <a:pt x="401725" y="1736418"/>
                </a:lnTo>
                <a:lnTo>
                  <a:pt x="411526" y="1734334"/>
                </a:lnTo>
                <a:lnTo>
                  <a:pt x="414626" y="1723539"/>
                </a:lnTo>
                <a:lnTo>
                  <a:pt x="403610" y="1717748"/>
                </a:lnTo>
                <a:lnTo>
                  <a:pt x="400406" y="1697372"/>
                </a:lnTo>
                <a:lnTo>
                  <a:pt x="417715" y="1684838"/>
                </a:lnTo>
                <a:lnTo>
                  <a:pt x="436028" y="1685802"/>
                </a:lnTo>
                <a:lnTo>
                  <a:pt x="445096" y="1667959"/>
                </a:lnTo>
                <a:lnTo>
                  <a:pt x="445536" y="1657520"/>
                </a:lnTo>
                <a:lnTo>
                  <a:pt x="455452" y="1662148"/>
                </a:lnTo>
                <a:lnTo>
                  <a:pt x="459588" y="1650441"/>
                </a:lnTo>
                <a:lnTo>
                  <a:pt x="473880" y="1659206"/>
                </a:lnTo>
                <a:lnTo>
                  <a:pt x="485943" y="1652054"/>
                </a:lnTo>
                <a:lnTo>
                  <a:pt x="484383" y="1636934"/>
                </a:lnTo>
                <a:lnTo>
                  <a:pt x="483597" y="1629636"/>
                </a:lnTo>
                <a:lnTo>
                  <a:pt x="487241" y="1606286"/>
                </a:lnTo>
                <a:lnTo>
                  <a:pt x="500916" y="1597522"/>
                </a:lnTo>
                <a:lnTo>
                  <a:pt x="498445" y="1574978"/>
                </a:lnTo>
                <a:lnTo>
                  <a:pt x="503785" y="1566789"/>
                </a:lnTo>
                <a:lnTo>
                  <a:pt x="512958" y="1563554"/>
                </a:lnTo>
                <a:lnTo>
                  <a:pt x="518298" y="1550329"/>
                </a:lnTo>
                <a:lnTo>
                  <a:pt x="516905" y="1545083"/>
                </a:lnTo>
                <a:lnTo>
                  <a:pt x="516476" y="1540110"/>
                </a:lnTo>
                <a:lnTo>
                  <a:pt x="521858" y="1530969"/>
                </a:lnTo>
                <a:lnTo>
                  <a:pt x="544988" y="1544099"/>
                </a:lnTo>
                <a:lnTo>
                  <a:pt x="561480" y="1556758"/>
                </a:lnTo>
                <a:lnTo>
                  <a:pt x="575249" y="1559250"/>
                </a:lnTo>
                <a:lnTo>
                  <a:pt x="590568" y="1551198"/>
                </a:lnTo>
                <a:lnTo>
                  <a:pt x="603426" y="1541722"/>
                </a:lnTo>
                <a:lnTo>
                  <a:pt x="628137" y="1531555"/>
                </a:lnTo>
                <a:lnTo>
                  <a:pt x="643865" y="1518917"/>
                </a:lnTo>
                <a:lnTo>
                  <a:pt x="653194" y="1495305"/>
                </a:lnTo>
                <a:lnTo>
                  <a:pt x="652200" y="1485483"/>
                </a:lnTo>
                <a:lnTo>
                  <a:pt x="643362" y="1474771"/>
                </a:lnTo>
                <a:lnTo>
                  <a:pt x="617153" y="1448908"/>
                </a:lnTo>
                <a:lnTo>
                  <a:pt x="614442" y="1437013"/>
                </a:lnTo>
                <a:lnTo>
                  <a:pt x="616358" y="1423328"/>
                </a:lnTo>
                <a:lnTo>
                  <a:pt x="619468" y="1414857"/>
                </a:lnTo>
                <a:lnTo>
                  <a:pt x="613625" y="1404931"/>
                </a:lnTo>
                <a:lnTo>
                  <a:pt x="570820" y="1353173"/>
                </a:lnTo>
                <a:lnTo>
                  <a:pt x="559815" y="1329634"/>
                </a:lnTo>
                <a:lnTo>
                  <a:pt x="557909" y="1325572"/>
                </a:lnTo>
                <a:lnTo>
                  <a:pt x="557250" y="1324148"/>
                </a:lnTo>
                <a:lnTo>
                  <a:pt x="576694" y="1309342"/>
                </a:lnTo>
                <a:lnTo>
                  <a:pt x="621258" y="1275039"/>
                </a:lnTo>
                <a:lnTo>
                  <a:pt x="646388" y="1255532"/>
                </a:lnTo>
                <a:lnTo>
                  <a:pt x="653362" y="1253124"/>
                </a:lnTo>
                <a:lnTo>
                  <a:pt x="668346" y="1282997"/>
                </a:lnTo>
                <a:lnTo>
                  <a:pt x="677288" y="1283741"/>
                </a:lnTo>
                <a:lnTo>
                  <a:pt x="700051" y="1303583"/>
                </a:lnTo>
                <a:lnTo>
                  <a:pt x="710135" y="1317635"/>
                </a:lnTo>
                <a:lnTo>
                  <a:pt x="731244" y="1311174"/>
                </a:lnTo>
                <a:lnTo>
                  <a:pt x="735213" y="1310996"/>
                </a:lnTo>
                <a:lnTo>
                  <a:pt x="740877" y="1309321"/>
                </a:lnTo>
                <a:lnTo>
                  <a:pt x="747945" y="1305520"/>
                </a:lnTo>
                <a:lnTo>
                  <a:pt x="749778" y="1304295"/>
                </a:lnTo>
                <a:lnTo>
                  <a:pt x="753338" y="1302222"/>
                </a:lnTo>
                <a:lnTo>
                  <a:pt x="747055" y="1287070"/>
                </a:lnTo>
                <a:lnTo>
                  <a:pt x="730250" y="1272264"/>
                </a:lnTo>
                <a:lnTo>
                  <a:pt x="696806" y="1248454"/>
                </a:lnTo>
                <a:lnTo>
                  <a:pt x="690900" y="1237239"/>
                </a:lnTo>
                <a:lnTo>
                  <a:pt x="689361" y="1222947"/>
                </a:lnTo>
                <a:lnTo>
                  <a:pt x="696198" y="1213429"/>
                </a:lnTo>
                <a:lnTo>
                  <a:pt x="709674" y="1205816"/>
                </a:lnTo>
                <a:lnTo>
                  <a:pt x="737129" y="1208329"/>
                </a:lnTo>
                <a:lnTo>
                  <a:pt x="781986" y="1224496"/>
                </a:lnTo>
                <a:lnTo>
                  <a:pt x="789986" y="1224067"/>
                </a:lnTo>
                <a:lnTo>
                  <a:pt x="807765" y="1219994"/>
                </a:lnTo>
                <a:lnTo>
                  <a:pt x="831409" y="1201356"/>
                </a:lnTo>
                <a:lnTo>
                  <a:pt x="837032" y="1189513"/>
                </a:lnTo>
                <a:lnTo>
                  <a:pt x="838424" y="1169053"/>
                </a:lnTo>
                <a:lnTo>
                  <a:pt x="848099" y="1154687"/>
                </a:lnTo>
                <a:lnTo>
                  <a:pt x="860507" y="1150331"/>
                </a:lnTo>
                <a:lnTo>
                  <a:pt x="875366" y="1149284"/>
                </a:lnTo>
                <a:lnTo>
                  <a:pt x="899386" y="1137085"/>
                </a:lnTo>
                <a:lnTo>
                  <a:pt x="913396" y="1139337"/>
                </a:lnTo>
                <a:lnTo>
                  <a:pt x="942505" y="1164299"/>
                </a:lnTo>
                <a:lnTo>
                  <a:pt x="957269" y="1164823"/>
                </a:lnTo>
                <a:lnTo>
                  <a:pt x="967164" y="1155577"/>
                </a:lnTo>
                <a:lnTo>
                  <a:pt x="976493" y="1120992"/>
                </a:lnTo>
                <a:lnTo>
                  <a:pt x="991603" y="1086281"/>
                </a:lnTo>
                <a:lnTo>
                  <a:pt x="991404" y="1068784"/>
                </a:lnTo>
                <a:lnTo>
                  <a:pt x="980891" y="1050313"/>
                </a:lnTo>
                <a:lnTo>
                  <a:pt x="960117" y="1037612"/>
                </a:lnTo>
                <a:lnTo>
                  <a:pt x="931092" y="1025466"/>
                </a:lnTo>
                <a:lnTo>
                  <a:pt x="911218" y="1002252"/>
                </a:lnTo>
                <a:lnTo>
                  <a:pt x="906988" y="983278"/>
                </a:lnTo>
                <a:lnTo>
                  <a:pt x="917176" y="967520"/>
                </a:lnTo>
                <a:lnTo>
                  <a:pt x="960211" y="961153"/>
                </a:lnTo>
                <a:lnTo>
                  <a:pt x="971363" y="947698"/>
                </a:lnTo>
                <a:lnTo>
                  <a:pt x="970148" y="933092"/>
                </a:lnTo>
                <a:lnTo>
                  <a:pt x="953405" y="899543"/>
                </a:lnTo>
                <a:lnTo>
                  <a:pt x="955196" y="880255"/>
                </a:lnTo>
                <a:lnTo>
                  <a:pt x="1011026" y="850968"/>
                </a:lnTo>
                <a:lnTo>
                  <a:pt x="1064962" y="833042"/>
                </a:lnTo>
                <a:lnTo>
                  <a:pt x="1109233" y="783368"/>
                </a:lnTo>
                <a:lnTo>
                  <a:pt x="1134991" y="736197"/>
                </a:lnTo>
                <a:lnTo>
                  <a:pt x="1127494" y="728229"/>
                </a:lnTo>
                <a:lnTo>
                  <a:pt x="1124028" y="724522"/>
                </a:lnTo>
                <a:lnTo>
                  <a:pt x="1123693" y="723171"/>
                </a:lnTo>
                <a:lnTo>
                  <a:pt x="1123798" y="722135"/>
                </a:lnTo>
                <a:lnTo>
                  <a:pt x="1125986" y="719695"/>
                </a:lnTo>
                <a:lnTo>
                  <a:pt x="1131410" y="715779"/>
                </a:lnTo>
                <a:lnTo>
                  <a:pt x="1133494" y="714616"/>
                </a:lnTo>
                <a:lnTo>
                  <a:pt x="1149116" y="700554"/>
                </a:lnTo>
                <a:lnTo>
                  <a:pt x="1161168" y="685748"/>
                </a:lnTo>
                <a:lnTo>
                  <a:pt x="1158404" y="682314"/>
                </a:lnTo>
                <a:lnTo>
                  <a:pt x="1154132" y="677434"/>
                </a:lnTo>
                <a:lnTo>
                  <a:pt x="1151682" y="674722"/>
                </a:lnTo>
                <a:lnTo>
                  <a:pt x="1144122" y="666220"/>
                </a:lnTo>
                <a:lnTo>
                  <a:pt x="1136153" y="658053"/>
                </a:lnTo>
                <a:lnTo>
                  <a:pt x="1132091" y="653655"/>
                </a:lnTo>
                <a:lnTo>
                  <a:pt x="1121222" y="642357"/>
                </a:lnTo>
                <a:lnTo>
                  <a:pt x="1121138" y="642085"/>
                </a:lnTo>
                <a:lnTo>
                  <a:pt x="1121096" y="641729"/>
                </a:lnTo>
                <a:lnTo>
                  <a:pt x="1121316" y="641278"/>
                </a:lnTo>
                <a:lnTo>
                  <a:pt x="1123934" y="639059"/>
                </a:lnTo>
                <a:lnTo>
                  <a:pt x="1127641" y="636032"/>
                </a:lnTo>
                <a:lnTo>
                  <a:pt x="1131211" y="632640"/>
                </a:lnTo>
                <a:lnTo>
                  <a:pt x="1136991" y="627656"/>
                </a:lnTo>
                <a:lnTo>
                  <a:pt x="1148970" y="616441"/>
                </a:lnTo>
                <a:lnTo>
                  <a:pt x="1163210" y="603081"/>
                </a:lnTo>
                <a:lnTo>
                  <a:pt x="1171304" y="595688"/>
                </a:lnTo>
                <a:lnTo>
                  <a:pt x="1183461" y="584191"/>
                </a:lnTo>
                <a:lnTo>
                  <a:pt x="1191419" y="577071"/>
                </a:lnTo>
                <a:lnTo>
                  <a:pt x="1201722" y="567239"/>
                </a:lnTo>
                <a:lnTo>
                  <a:pt x="1202769" y="566024"/>
                </a:lnTo>
                <a:lnTo>
                  <a:pt x="1203450" y="564412"/>
                </a:lnTo>
                <a:lnTo>
                  <a:pt x="1209261" y="549470"/>
                </a:lnTo>
                <a:lnTo>
                  <a:pt x="1211052" y="544904"/>
                </a:lnTo>
                <a:lnTo>
                  <a:pt x="1216517" y="528685"/>
                </a:lnTo>
                <a:lnTo>
                  <a:pt x="1216654" y="528245"/>
                </a:lnTo>
                <a:lnTo>
                  <a:pt x="1227439" y="496361"/>
                </a:lnTo>
                <a:lnTo>
                  <a:pt x="1228768" y="492424"/>
                </a:lnTo>
                <a:lnTo>
                  <a:pt x="1228904" y="492424"/>
                </a:lnTo>
                <a:lnTo>
                  <a:pt x="1242810" y="492529"/>
                </a:lnTo>
                <a:lnTo>
                  <a:pt x="1262474" y="492225"/>
                </a:lnTo>
                <a:lnTo>
                  <a:pt x="1270600" y="492288"/>
                </a:lnTo>
                <a:lnTo>
                  <a:pt x="1281866" y="492812"/>
                </a:lnTo>
                <a:lnTo>
                  <a:pt x="1295416" y="493450"/>
                </a:lnTo>
                <a:lnTo>
                  <a:pt x="1300944" y="493136"/>
                </a:lnTo>
                <a:lnTo>
                  <a:pt x="1302965" y="493513"/>
                </a:lnTo>
                <a:lnTo>
                  <a:pt x="1304881" y="493974"/>
                </a:lnTo>
                <a:lnTo>
                  <a:pt x="1306410" y="494079"/>
                </a:lnTo>
                <a:lnTo>
                  <a:pt x="1307394" y="493817"/>
                </a:lnTo>
                <a:lnTo>
                  <a:pt x="1308525" y="493377"/>
                </a:lnTo>
                <a:lnTo>
                  <a:pt x="1310515" y="491409"/>
                </a:lnTo>
                <a:lnTo>
                  <a:pt x="1310651" y="491325"/>
                </a:lnTo>
                <a:lnTo>
                  <a:pt x="1310787" y="491241"/>
                </a:lnTo>
                <a:lnTo>
                  <a:pt x="1310923" y="491147"/>
                </a:lnTo>
                <a:lnTo>
                  <a:pt x="1311143" y="491325"/>
                </a:lnTo>
                <a:lnTo>
                  <a:pt x="1311677" y="491775"/>
                </a:lnTo>
                <a:lnTo>
                  <a:pt x="1312441" y="492414"/>
                </a:lnTo>
                <a:lnTo>
                  <a:pt x="1313384" y="492697"/>
                </a:lnTo>
                <a:lnTo>
                  <a:pt x="1314096" y="492969"/>
                </a:lnTo>
                <a:lnTo>
                  <a:pt x="1314986" y="493419"/>
                </a:lnTo>
                <a:lnTo>
                  <a:pt x="1315802" y="493608"/>
                </a:lnTo>
                <a:lnTo>
                  <a:pt x="1317185" y="493430"/>
                </a:lnTo>
                <a:lnTo>
                  <a:pt x="1318703" y="494162"/>
                </a:lnTo>
                <a:lnTo>
                  <a:pt x="1319645" y="495335"/>
                </a:lnTo>
                <a:lnTo>
                  <a:pt x="1320671" y="496068"/>
                </a:lnTo>
                <a:lnTo>
                  <a:pt x="1322106" y="496885"/>
                </a:lnTo>
                <a:lnTo>
                  <a:pt x="1324158" y="498246"/>
                </a:lnTo>
                <a:lnTo>
                  <a:pt x="1324912" y="498969"/>
                </a:lnTo>
                <a:lnTo>
                  <a:pt x="1325352" y="499963"/>
                </a:lnTo>
                <a:lnTo>
                  <a:pt x="1325530" y="500853"/>
                </a:lnTo>
                <a:lnTo>
                  <a:pt x="1326137" y="502476"/>
                </a:lnTo>
                <a:lnTo>
                  <a:pt x="1326860" y="503031"/>
                </a:lnTo>
                <a:lnTo>
                  <a:pt x="1327080" y="503660"/>
                </a:lnTo>
                <a:lnTo>
                  <a:pt x="1327184" y="506979"/>
                </a:lnTo>
                <a:lnTo>
                  <a:pt x="1327362" y="507429"/>
                </a:lnTo>
                <a:lnTo>
                  <a:pt x="1327854" y="507974"/>
                </a:lnTo>
                <a:lnTo>
                  <a:pt x="1328650" y="509502"/>
                </a:lnTo>
                <a:lnTo>
                  <a:pt x="1331373" y="511230"/>
                </a:lnTo>
                <a:lnTo>
                  <a:pt x="1332221" y="512047"/>
                </a:lnTo>
                <a:lnTo>
                  <a:pt x="1333247" y="513397"/>
                </a:lnTo>
                <a:lnTo>
                  <a:pt x="1334304" y="515282"/>
                </a:lnTo>
                <a:lnTo>
                  <a:pt x="1334755" y="516005"/>
                </a:lnTo>
                <a:lnTo>
                  <a:pt x="1335781" y="516560"/>
                </a:lnTo>
                <a:lnTo>
                  <a:pt x="1338022" y="517115"/>
                </a:lnTo>
                <a:lnTo>
                  <a:pt x="1340807" y="517408"/>
                </a:lnTo>
                <a:lnTo>
                  <a:pt x="1341917" y="517858"/>
                </a:lnTo>
                <a:lnTo>
                  <a:pt x="1345330" y="523628"/>
                </a:lnTo>
                <a:lnTo>
                  <a:pt x="1346838" y="526696"/>
                </a:lnTo>
                <a:lnTo>
                  <a:pt x="1346828" y="527146"/>
                </a:lnTo>
                <a:lnTo>
                  <a:pt x="1346608" y="527408"/>
                </a:lnTo>
                <a:lnTo>
                  <a:pt x="1344252" y="529554"/>
                </a:lnTo>
                <a:lnTo>
                  <a:pt x="1343760" y="530350"/>
                </a:lnTo>
                <a:lnTo>
                  <a:pt x="1349937" y="537669"/>
                </a:lnTo>
                <a:lnTo>
                  <a:pt x="1351100" y="538758"/>
                </a:lnTo>
                <a:lnTo>
                  <a:pt x="1351676" y="540465"/>
                </a:lnTo>
                <a:lnTo>
                  <a:pt x="1352105" y="543072"/>
                </a:lnTo>
                <a:lnTo>
                  <a:pt x="1352147" y="543250"/>
                </a:lnTo>
                <a:lnTo>
                  <a:pt x="1356136" y="542496"/>
                </a:lnTo>
                <a:lnTo>
                  <a:pt x="1379204" y="541993"/>
                </a:lnTo>
                <a:lnTo>
                  <a:pt x="1401915" y="540213"/>
                </a:lnTo>
                <a:lnTo>
                  <a:pt x="1405496" y="539941"/>
                </a:lnTo>
                <a:lnTo>
                  <a:pt x="1409789" y="539962"/>
                </a:lnTo>
                <a:lnTo>
                  <a:pt x="1414637" y="541899"/>
                </a:lnTo>
                <a:lnTo>
                  <a:pt x="1414710" y="547805"/>
                </a:lnTo>
                <a:lnTo>
                  <a:pt x="1441819" y="544109"/>
                </a:lnTo>
                <a:lnTo>
                  <a:pt x="1462730" y="534287"/>
                </a:lnTo>
                <a:lnTo>
                  <a:pt x="1468981" y="531355"/>
                </a:lnTo>
                <a:lnTo>
                  <a:pt x="1478918" y="516246"/>
                </a:lnTo>
                <a:lnTo>
                  <a:pt x="1469452" y="489691"/>
                </a:lnTo>
                <a:lnTo>
                  <a:pt x="1478635" y="464834"/>
                </a:lnTo>
                <a:lnTo>
                  <a:pt x="1516226" y="447295"/>
                </a:lnTo>
                <a:lnTo>
                  <a:pt x="1572590" y="458101"/>
                </a:lnTo>
                <a:lnTo>
                  <a:pt x="1595207" y="478247"/>
                </a:lnTo>
                <a:lnTo>
                  <a:pt x="1595794" y="487733"/>
                </a:lnTo>
                <a:lnTo>
                  <a:pt x="1596830" y="504497"/>
                </a:lnTo>
                <a:lnTo>
                  <a:pt x="1569166" y="584495"/>
                </a:lnTo>
                <a:lnTo>
                  <a:pt x="1575470" y="602861"/>
                </a:lnTo>
                <a:lnTo>
                  <a:pt x="1597364" y="610609"/>
                </a:lnTo>
                <a:lnTo>
                  <a:pt x="1666179" y="609991"/>
                </a:lnTo>
                <a:lnTo>
                  <a:pt x="1670954" y="609939"/>
                </a:lnTo>
                <a:lnTo>
                  <a:pt x="1702733" y="603143"/>
                </a:lnTo>
                <a:lnTo>
                  <a:pt x="1714659" y="623541"/>
                </a:lnTo>
                <a:lnTo>
                  <a:pt x="1727957" y="652273"/>
                </a:lnTo>
                <a:lnTo>
                  <a:pt x="1733339" y="658775"/>
                </a:lnTo>
                <a:lnTo>
                  <a:pt x="1749014" y="660691"/>
                </a:lnTo>
                <a:lnTo>
                  <a:pt x="1756438" y="671382"/>
                </a:lnTo>
                <a:lnTo>
                  <a:pt x="1763464" y="683528"/>
                </a:lnTo>
                <a:lnTo>
                  <a:pt x="1771275" y="701800"/>
                </a:lnTo>
                <a:lnTo>
                  <a:pt x="1792940" y="694052"/>
                </a:lnTo>
                <a:lnTo>
                  <a:pt x="1798322" y="691423"/>
                </a:lnTo>
                <a:lnTo>
                  <a:pt x="1786196" y="624096"/>
                </a:lnTo>
                <a:lnTo>
                  <a:pt x="1788647" y="611489"/>
                </a:lnTo>
                <a:lnTo>
                  <a:pt x="1801934" y="600725"/>
                </a:lnTo>
                <a:lnTo>
                  <a:pt x="1804363" y="589584"/>
                </a:lnTo>
                <a:lnTo>
                  <a:pt x="1812635" y="583312"/>
                </a:lnTo>
                <a:lnTo>
                  <a:pt x="1813840" y="583343"/>
                </a:lnTo>
                <a:lnTo>
                  <a:pt x="1816887" y="579312"/>
                </a:lnTo>
                <a:lnTo>
                  <a:pt x="1831724" y="601091"/>
                </a:lnTo>
                <a:lnTo>
                  <a:pt x="1860152" y="586400"/>
                </a:lnTo>
                <a:lnTo>
                  <a:pt x="1862561" y="582474"/>
                </a:lnTo>
                <a:lnTo>
                  <a:pt x="1854205" y="570548"/>
                </a:lnTo>
                <a:lnTo>
                  <a:pt x="1861870" y="561490"/>
                </a:lnTo>
                <a:lnTo>
                  <a:pt x="1902130" y="583249"/>
                </a:lnTo>
                <a:lnTo>
                  <a:pt x="1909009" y="575825"/>
                </a:lnTo>
                <a:lnTo>
                  <a:pt x="1915952" y="587709"/>
                </a:lnTo>
                <a:lnTo>
                  <a:pt x="1936914" y="565385"/>
                </a:lnTo>
                <a:lnTo>
                  <a:pt x="1929867" y="554747"/>
                </a:lnTo>
                <a:lnTo>
                  <a:pt x="1930653" y="553491"/>
                </a:lnTo>
                <a:lnTo>
                  <a:pt x="1923072" y="543983"/>
                </a:lnTo>
                <a:lnTo>
                  <a:pt x="1921983" y="542213"/>
                </a:lnTo>
                <a:lnTo>
                  <a:pt x="1912255" y="529763"/>
                </a:lnTo>
                <a:lnTo>
                  <a:pt x="1911952" y="529104"/>
                </a:lnTo>
                <a:lnTo>
                  <a:pt x="1900350" y="514329"/>
                </a:lnTo>
                <a:lnTo>
                  <a:pt x="1896465" y="513481"/>
                </a:lnTo>
                <a:lnTo>
                  <a:pt x="1892486" y="508822"/>
                </a:lnTo>
                <a:lnTo>
                  <a:pt x="1891324" y="506152"/>
                </a:lnTo>
                <a:lnTo>
                  <a:pt x="1905952" y="493272"/>
                </a:lnTo>
                <a:lnTo>
                  <a:pt x="1911135" y="501000"/>
                </a:lnTo>
                <a:lnTo>
                  <a:pt x="1921585" y="493587"/>
                </a:lnTo>
                <a:lnTo>
                  <a:pt x="1927271" y="486089"/>
                </a:lnTo>
                <a:lnTo>
                  <a:pt x="1932234" y="496843"/>
                </a:lnTo>
                <a:lnTo>
                  <a:pt x="1945511" y="498246"/>
                </a:lnTo>
                <a:lnTo>
                  <a:pt x="1961291" y="515157"/>
                </a:lnTo>
                <a:lnTo>
                  <a:pt x="1976756" y="512518"/>
                </a:lnTo>
                <a:lnTo>
                  <a:pt x="2005342" y="513523"/>
                </a:lnTo>
                <a:lnTo>
                  <a:pt x="2011907" y="515167"/>
                </a:lnTo>
                <a:lnTo>
                  <a:pt x="2011865" y="519963"/>
                </a:lnTo>
                <a:lnTo>
                  <a:pt x="2023121" y="521617"/>
                </a:lnTo>
                <a:lnTo>
                  <a:pt x="2036848" y="499031"/>
                </a:lnTo>
                <a:lnTo>
                  <a:pt x="2038157" y="493806"/>
                </a:lnTo>
                <a:lnTo>
                  <a:pt x="2044681" y="485147"/>
                </a:lnTo>
                <a:lnTo>
                  <a:pt x="2062952" y="493587"/>
                </a:lnTo>
                <a:lnTo>
                  <a:pt x="2103778" y="484205"/>
                </a:lnTo>
                <a:lnTo>
                  <a:pt x="2106710" y="483524"/>
                </a:lnTo>
                <a:lnTo>
                  <a:pt x="2125149" y="496414"/>
                </a:lnTo>
                <a:lnTo>
                  <a:pt x="2125631" y="503377"/>
                </a:lnTo>
                <a:lnTo>
                  <a:pt x="2128217" y="530601"/>
                </a:lnTo>
                <a:lnTo>
                  <a:pt x="2152196" y="556663"/>
                </a:lnTo>
                <a:lnTo>
                  <a:pt x="2142992" y="573584"/>
                </a:lnTo>
                <a:lnTo>
                  <a:pt x="2152185" y="585207"/>
                </a:lnTo>
                <a:lnTo>
                  <a:pt x="2170677" y="591584"/>
                </a:lnTo>
                <a:lnTo>
                  <a:pt x="2194320" y="589751"/>
                </a:lnTo>
                <a:lnTo>
                  <a:pt x="2211786" y="586212"/>
                </a:lnTo>
                <a:lnTo>
                  <a:pt x="2229303" y="581039"/>
                </a:lnTo>
                <a:lnTo>
                  <a:pt x="2233356" y="599510"/>
                </a:lnTo>
                <a:lnTo>
                  <a:pt x="2236329" y="606264"/>
                </a:lnTo>
                <a:lnTo>
                  <a:pt x="2269302" y="646744"/>
                </a:lnTo>
                <a:lnTo>
                  <a:pt x="2295375" y="638776"/>
                </a:lnTo>
                <a:lnTo>
                  <a:pt x="2328337" y="652765"/>
                </a:lnTo>
                <a:lnTo>
                  <a:pt x="2338766" y="648765"/>
                </a:lnTo>
                <a:lnTo>
                  <a:pt x="2355226" y="697915"/>
                </a:lnTo>
                <a:lnTo>
                  <a:pt x="2359121" y="708376"/>
                </a:lnTo>
                <a:lnTo>
                  <a:pt x="2360828" y="706889"/>
                </a:lnTo>
                <a:lnTo>
                  <a:pt x="2377016" y="706753"/>
                </a:lnTo>
                <a:lnTo>
                  <a:pt x="2405466" y="701894"/>
                </a:lnTo>
                <a:lnTo>
                  <a:pt x="2411088" y="700533"/>
                </a:lnTo>
                <a:lnTo>
                  <a:pt x="2410722" y="714711"/>
                </a:lnTo>
                <a:lnTo>
                  <a:pt x="2445611" y="720177"/>
                </a:lnTo>
                <a:lnTo>
                  <a:pt x="2452208" y="734092"/>
                </a:lnTo>
                <a:lnTo>
                  <a:pt x="2431925" y="759830"/>
                </a:lnTo>
                <a:lnTo>
                  <a:pt x="2435203" y="769149"/>
                </a:lnTo>
                <a:lnTo>
                  <a:pt x="2438554" y="773400"/>
                </a:lnTo>
                <a:lnTo>
                  <a:pt x="2442868" y="777672"/>
                </a:lnTo>
                <a:lnTo>
                  <a:pt x="2474982" y="753160"/>
                </a:lnTo>
                <a:lnTo>
                  <a:pt x="2541556" y="721883"/>
                </a:lnTo>
                <a:lnTo>
                  <a:pt x="2572057" y="703287"/>
                </a:lnTo>
                <a:lnTo>
                  <a:pt x="2606161" y="677298"/>
                </a:lnTo>
                <a:lnTo>
                  <a:pt x="2600611" y="667780"/>
                </a:lnTo>
                <a:lnTo>
                  <a:pt x="2594978" y="646126"/>
                </a:lnTo>
                <a:lnTo>
                  <a:pt x="2584026" y="636912"/>
                </a:lnTo>
                <a:lnTo>
                  <a:pt x="2559733" y="613824"/>
                </a:lnTo>
                <a:lnTo>
                  <a:pt x="2543817" y="599185"/>
                </a:lnTo>
                <a:lnTo>
                  <a:pt x="2530373" y="584683"/>
                </a:lnTo>
                <a:lnTo>
                  <a:pt x="2532791" y="543250"/>
                </a:lnTo>
                <a:lnTo>
                  <a:pt x="2535126" y="501806"/>
                </a:lnTo>
                <a:lnTo>
                  <a:pt x="2538938" y="407935"/>
                </a:lnTo>
                <a:lnTo>
                  <a:pt x="2538477" y="400385"/>
                </a:lnTo>
                <a:lnTo>
                  <a:pt x="2553513" y="358366"/>
                </a:lnTo>
                <a:lnTo>
                  <a:pt x="2532760" y="336858"/>
                </a:lnTo>
                <a:lnTo>
                  <a:pt x="2522886" y="329895"/>
                </a:lnTo>
                <a:lnTo>
                  <a:pt x="2458658" y="296640"/>
                </a:lnTo>
                <a:lnTo>
                  <a:pt x="2439999" y="288713"/>
                </a:lnTo>
                <a:lnTo>
                  <a:pt x="2425109" y="267876"/>
                </a:lnTo>
                <a:lnTo>
                  <a:pt x="2503086" y="242275"/>
                </a:lnTo>
                <a:lnTo>
                  <a:pt x="2526394" y="262913"/>
                </a:lnTo>
                <a:lnTo>
                  <a:pt x="2546393" y="258274"/>
                </a:lnTo>
                <a:lnTo>
                  <a:pt x="2560121" y="199920"/>
                </a:lnTo>
                <a:lnTo>
                  <a:pt x="2543419" y="164434"/>
                </a:lnTo>
                <a:lnTo>
                  <a:pt x="2538728" y="154435"/>
                </a:lnTo>
                <a:lnTo>
                  <a:pt x="2547723" y="150403"/>
                </a:lnTo>
                <a:lnTo>
                  <a:pt x="2562560" y="142958"/>
                </a:lnTo>
                <a:lnTo>
                  <a:pt x="2565199" y="151011"/>
                </a:lnTo>
                <a:lnTo>
                  <a:pt x="2579722" y="147293"/>
                </a:lnTo>
                <a:lnTo>
                  <a:pt x="2579638" y="172424"/>
                </a:lnTo>
                <a:lnTo>
                  <a:pt x="2580162" y="180842"/>
                </a:lnTo>
                <a:lnTo>
                  <a:pt x="2583952" y="181146"/>
                </a:lnTo>
                <a:lnTo>
                  <a:pt x="2594643" y="176633"/>
                </a:lnTo>
                <a:lnTo>
                  <a:pt x="2597742" y="198287"/>
                </a:lnTo>
                <a:lnTo>
                  <a:pt x="2594528" y="212422"/>
                </a:lnTo>
                <a:lnTo>
                  <a:pt x="2591031" y="223239"/>
                </a:lnTo>
                <a:lnTo>
                  <a:pt x="2602632" y="245730"/>
                </a:lnTo>
                <a:lnTo>
                  <a:pt x="2614883" y="239238"/>
                </a:lnTo>
                <a:lnTo>
                  <a:pt x="2620307" y="246955"/>
                </a:lnTo>
                <a:lnTo>
                  <a:pt x="2626600" y="256725"/>
                </a:lnTo>
                <a:lnTo>
                  <a:pt x="2629940" y="261363"/>
                </a:lnTo>
                <a:lnTo>
                  <a:pt x="2646327" y="252882"/>
                </a:lnTo>
                <a:lnTo>
                  <a:pt x="2649364" y="252610"/>
                </a:lnTo>
                <a:lnTo>
                  <a:pt x="2656201" y="224244"/>
                </a:lnTo>
                <a:lnTo>
                  <a:pt x="2728094" y="245259"/>
                </a:lnTo>
                <a:lnTo>
                  <a:pt x="2745036" y="257185"/>
                </a:lnTo>
                <a:lnTo>
                  <a:pt x="2749068" y="265970"/>
                </a:lnTo>
                <a:lnTo>
                  <a:pt x="2759413" y="285635"/>
                </a:lnTo>
                <a:lnTo>
                  <a:pt x="2770261" y="324314"/>
                </a:lnTo>
                <a:lnTo>
                  <a:pt x="2773297" y="344408"/>
                </a:lnTo>
                <a:lnTo>
                  <a:pt x="2769926" y="352973"/>
                </a:lnTo>
                <a:lnTo>
                  <a:pt x="2749225" y="362889"/>
                </a:lnTo>
                <a:lnTo>
                  <a:pt x="2744638" y="346156"/>
                </a:lnTo>
                <a:lnTo>
                  <a:pt x="2741885" y="327634"/>
                </a:lnTo>
                <a:lnTo>
                  <a:pt x="2729916" y="313110"/>
                </a:lnTo>
                <a:lnTo>
                  <a:pt x="2704640" y="308734"/>
                </a:lnTo>
                <a:lnTo>
                  <a:pt x="2685258" y="313791"/>
                </a:lnTo>
                <a:lnTo>
                  <a:pt x="2676264" y="319801"/>
                </a:lnTo>
                <a:lnTo>
                  <a:pt x="2701519" y="357852"/>
                </a:lnTo>
                <a:lnTo>
                  <a:pt x="2725100" y="368302"/>
                </a:lnTo>
                <a:lnTo>
                  <a:pt x="2747790" y="381328"/>
                </a:lnTo>
                <a:lnTo>
                  <a:pt x="2750565" y="383056"/>
                </a:lnTo>
                <a:lnTo>
                  <a:pt x="2758429" y="378166"/>
                </a:lnTo>
                <a:lnTo>
                  <a:pt x="2787600" y="359465"/>
                </a:lnTo>
                <a:lnTo>
                  <a:pt x="2798794" y="374805"/>
                </a:lnTo>
                <a:lnTo>
                  <a:pt x="2831620" y="354397"/>
                </a:lnTo>
                <a:lnTo>
                  <a:pt x="2820437" y="336408"/>
                </a:lnTo>
                <a:lnTo>
                  <a:pt x="2830678" y="334837"/>
                </a:lnTo>
                <a:lnTo>
                  <a:pt x="2847672" y="331246"/>
                </a:lnTo>
                <a:lnTo>
                  <a:pt x="2865064" y="325895"/>
                </a:lnTo>
                <a:lnTo>
                  <a:pt x="2857881" y="302158"/>
                </a:lnTo>
                <a:lnTo>
                  <a:pt x="2849316" y="281122"/>
                </a:lnTo>
                <a:lnTo>
                  <a:pt x="2840667" y="259971"/>
                </a:lnTo>
                <a:lnTo>
                  <a:pt x="2831138" y="242149"/>
                </a:lnTo>
                <a:lnTo>
                  <a:pt x="2829515" y="236861"/>
                </a:lnTo>
                <a:lnTo>
                  <a:pt x="2826521" y="234495"/>
                </a:lnTo>
                <a:lnTo>
                  <a:pt x="2822552" y="234767"/>
                </a:lnTo>
                <a:lnTo>
                  <a:pt x="2814458" y="214202"/>
                </a:lnTo>
                <a:lnTo>
                  <a:pt x="2792941" y="182099"/>
                </a:lnTo>
                <a:lnTo>
                  <a:pt x="2778051" y="160665"/>
                </a:lnTo>
                <a:lnTo>
                  <a:pt x="2780166" y="159838"/>
                </a:lnTo>
                <a:lnTo>
                  <a:pt x="2814919" y="140781"/>
                </a:lnTo>
                <a:lnTo>
                  <a:pt x="2825358" y="135702"/>
                </a:lnTo>
                <a:lnTo>
                  <a:pt x="2863410" y="143356"/>
                </a:lnTo>
                <a:lnTo>
                  <a:pt x="2877765" y="135807"/>
                </a:lnTo>
                <a:lnTo>
                  <a:pt x="2881482" y="134990"/>
                </a:lnTo>
                <a:lnTo>
                  <a:pt x="2898560" y="129713"/>
                </a:lnTo>
                <a:lnTo>
                  <a:pt x="2935334" y="114677"/>
                </a:lnTo>
                <a:lnTo>
                  <a:pt x="2950559" y="130393"/>
                </a:lnTo>
                <a:lnTo>
                  <a:pt x="2970757" y="132173"/>
                </a:lnTo>
                <a:lnTo>
                  <a:pt x="2973993" y="132372"/>
                </a:lnTo>
                <a:lnTo>
                  <a:pt x="2991657" y="124771"/>
                </a:lnTo>
                <a:lnTo>
                  <a:pt x="3001311" y="95860"/>
                </a:lnTo>
                <a:lnTo>
                  <a:pt x="3010892" y="84217"/>
                </a:lnTo>
                <a:lnTo>
                  <a:pt x="2998945" y="70678"/>
                </a:lnTo>
                <a:lnTo>
                  <a:pt x="3008138" y="56155"/>
                </a:lnTo>
                <a:lnTo>
                  <a:pt x="3005552" y="50050"/>
                </a:lnTo>
                <a:lnTo>
                  <a:pt x="3010337" y="25580"/>
                </a:lnTo>
                <a:lnTo>
                  <a:pt x="3040661" y="25035"/>
                </a:lnTo>
                <a:lnTo>
                  <a:pt x="3056095" y="24763"/>
                </a:lnTo>
                <a:lnTo>
                  <a:pt x="3062001" y="24658"/>
                </a:lnTo>
                <a:lnTo>
                  <a:pt x="3063822" y="0"/>
                </a:lnTo>
                <a:lnTo>
                  <a:pt x="3085047" y="335"/>
                </a:lnTo>
                <a:lnTo>
                  <a:pt x="3086995" y="25182"/>
                </a:lnTo>
                <a:lnTo>
                  <a:pt x="3105926" y="24669"/>
                </a:lnTo>
                <a:lnTo>
                  <a:pt x="3106701" y="30438"/>
                </a:lnTo>
                <a:lnTo>
                  <a:pt x="3128491" y="42448"/>
                </a:lnTo>
                <a:lnTo>
                  <a:pt x="3137140" y="51391"/>
                </a:lnTo>
                <a:lnTo>
                  <a:pt x="3137600" y="55673"/>
                </a:lnTo>
                <a:lnTo>
                  <a:pt x="3140522" y="70259"/>
                </a:lnTo>
                <a:lnTo>
                  <a:pt x="3136155" y="112886"/>
                </a:lnTo>
                <a:lnTo>
                  <a:pt x="3137904" y="134184"/>
                </a:lnTo>
                <a:lnTo>
                  <a:pt x="3141265" y="148403"/>
                </a:lnTo>
                <a:lnTo>
                  <a:pt x="3146228" y="172089"/>
                </a:lnTo>
                <a:lnTo>
                  <a:pt x="3145307" y="186643"/>
                </a:lnTo>
                <a:lnTo>
                  <a:pt x="3148364" y="202182"/>
                </a:lnTo>
                <a:lnTo>
                  <a:pt x="3148815" y="215092"/>
                </a:lnTo>
                <a:lnTo>
                  <a:pt x="3173118" y="219312"/>
                </a:lnTo>
                <a:lnTo>
                  <a:pt x="3194981" y="231532"/>
                </a:lnTo>
                <a:lnTo>
                  <a:pt x="3220320" y="251688"/>
                </a:lnTo>
                <a:lnTo>
                  <a:pt x="3241419" y="255719"/>
                </a:lnTo>
                <a:lnTo>
                  <a:pt x="3309030" y="283949"/>
                </a:lnTo>
                <a:lnTo>
                  <a:pt x="3337793" y="300001"/>
                </a:lnTo>
                <a:lnTo>
                  <a:pt x="3354473" y="321372"/>
                </a:lnTo>
                <a:lnTo>
                  <a:pt x="3365489" y="370836"/>
                </a:lnTo>
                <a:lnTo>
                  <a:pt x="3359185" y="442583"/>
                </a:lnTo>
                <a:lnTo>
                  <a:pt x="3362955" y="467776"/>
                </a:lnTo>
                <a:lnTo>
                  <a:pt x="3390954" y="517910"/>
                </a:lnTo>
                <a:lnTo>
                  <a:pt x="3393791" y="536590"/>
                </a:lnTo>
                <a:lnTo>
                  <a:pt x="3398283" y="597845"/>
                </a:lnTo>
                <a:lnTo>
                  <a:pt x="3407896" y="614745"/>
                </a:lnTo>
                <a:lnTo>
                  <a:pt x="3429413" y="628609"/>
                </a:lnTo>
                <a:lnTo>
                  <a:pt x="3451978" y="633561"/>
                </a:lnTo>
                <a:lnTo>
                  <a:pt x="3469957" y="635006"/>
                </a:lnTo>
                <a:lnTo>
                  <a:pt x="3469768" y="638284"/>
                </a:lnTo>
                <a:lnTo>
                  <a:pt x="3466606" y="666712"/>
                </a:lnTo>
                <a:lnTo>
                  <a:pt x="3467014" y="675309"/>
                </a:lnTo>
                <a:lnTo>
                  <a:pt x="3425424" y="677005"/>
                </a:lnTo>
                <a:lnTo>
                  <a:pt x="3400503" y="676492"/>
                </a:lnTo>
                <a:lnTo>
                  <a:pt x="3368902" y="688146"/>
                </a:lnTo>
                <a:lnTo>
                  <a:pt x="3353164" y="696282"/>
                </a:lnTo>
                <a:lnTo>
                  <a:pt x="3329238" y="721663"/>
                </a:lnTo>
                <a:lnTo>
                  <a:pt x="3340725" y="732040"/>
                </a:lnTo>
                <a:lnTo>
                  <a:pt x="3361813" y="749003"/>
                </a:lnTo>
                <a:lnTo>
                  <a:pt x="3380378" y="759987"/>
                </a:lnTo>
                <a:lnTo>
                  <a:pt x="3401718" y="784887"/>
                </a:lnTo>
                <a:lnTo>
                  <a:pt x="3417320" y="793515"/>
                </a:lnTo>
                <a:lnTo>
                  <a:pt x="3411131" y="799619"/>
                </a:lnTo>
                <a:lnTo>
                  <a:pt x="3430188" y="830749"/>
                </a:lnTo>
                <a:lnTo>
                  <a:pt x="3416147" y="842843"/>
                </a:lnTo>
                <a:lnTo>
                  <a:pt x="3457884" y="922820"/>
                </a:lnTo>
                <a:lnTo>
                  <a:pt x="3447015" y="933416"/>
                </a:lnTo>
                <a:lnTo>
                  <a:pt x="3462198" y="962400"/>
                </a:lnTo>
                <a:lnTo>
                  <a:pt x="3485192" y="961384"/>
                </a:lnTo>
                <a:lnTo>
                  <a:pt x="3486375" y="994273"/>
                </a:lnTo>
                <a:lnTo>
                  <a:pt x="3518531" y="996200"/>
                </a:lnTo>
                <a:lnTo>
                  <a:pt x="3507914" y="1001466"/>
                </a:lnTo>
                <a:lnTo>
                  <a:pt x="3512542" y="1022806"/>
                </a:lnTo>
                <a:lnTo>
                  <a:pt x="3533264" y="1044031"/>
                </a:lnTo>
                <a:lnTo>
                  <a:pt x="3515118" y="1044146"/>
                </a:lnTo>
                <a:lnTo>
                  <a:pt x="3510008" y="1044418"/>
                </a:lnTo>
                <a:lnTo>
                  <a:pt x="3503380" y="1044858"/>
                </a:lnTo>
                <a:lnTo>
                  <a:pt x="3455936" y="1046229"/>
                </a:lnTo>
                <a:lnTo>
                  <a:pt x="3438293" y="1046010"/>
                </a:lnTo>
                <a:lnTo>
                  <a:pt x="3413068" y="1041130"/>
                </a:lnTo>
                <a:lnTo>
                  <a:pt x="3401781" y="1037413"/>
                </a:lnTo>
                <a:lnTo>
                  <a:pt x="3391530" y="1010084"/>
                </a:lnTo>
                <a:lnTo>
                  <a:pt x="3362389" y="1021529"/>
                </a:lnTo>
                <a:lnTo>
                  <a:pt x="3366609" y="1030701"/>
                </a:lnTo>
                <a:lnTo>
                  <a:pt x="3319207" y="1052962"/>
                </a:lnTo>
                <a:lnTo>
                  <a:pt x="3352421" y="1141033"/>
                </a:lnTo>
                <a:lnTo>
                  <a:pt x="3370504" y="1193534"/>
                </a:lnTo>
                <a:lnTo>
                  <a:pt x="3409864" y="1254181"/>
                </a:lnTo>
                <a:lnTo>
                  <a:pt x="3410482" y="1257521"/>
                </a:lnTo>
                <a:lnTo>
                  <a:pt x="3411791" y="1259155"/>
                </a:lnTo>
                <a:lnTo>
                  <a:pt x="3423037" y="1257218"/>
                </a:lnTo>
                <a:lnTo>
                  <a:pt x="3441214" y="1254097"/>
                </a:lnTo>
                <a:lnTo>
                  <a:pt x="3470983" y="1233721"/>
                </a:lnTo>
                <a:lnTo>
                  <a:pt x="3494511" y="1213282"/>
                </a:lnTo>
                <a:lnTo>
                  <a:pt x="3502186" y="1206361"/>
                </a:lnTo>
                <a:lnTo>
                  <a:pt x="3511652" y="1197806"/>
                </a:lnTo>
                <a:lnTo>
                  <a:pt x="3525086" y="1209816"/>
                </a:lnTo>
                <a:lnTo>
                  <a:pt x="3529128" y="1228360"/>
                </a:lnTo>
                <a:lnTo>
                  <a:pt x="3610738" y="1234925"/>
                </a:lnTo>
                <a:lnTo>
                  <a:pt x="3614026" y="1235459"/>
                </a:lnTo>
                <a:lnTo>
                  <a:pt x="3622570" y="1217449"/>
                </a:lnTo>
                <a:lnTo>
                  <a:pt x="3615104" y="1200884"/>
                </a:lnTo>
                <a:lnTo>
                  <a:pt x="3593691" y="1150404"/>
                </a:lnTo>
                <a:lnTo>
                  <a:pt x="3577158" y="1110343"/>
                </a:lnTo>
                <a:lnTo>
                  <a:pt x="3577870" y="1083569"/>
                </a:lnTo>
                <a:lnTo>
                  <a:pt x="3581859" y="1075883"/>
                </a:lnTo>
                <a:lnTo>
                  <a:pt x="3589335" y="1080009"/>
                </a:lnTo>
                <a:lnTo>
                  <a:pt x="3597639" y="1055999"/>
                </a:lnTo>
                <a:lnTo>
                  <a:pt x="3640946" y="1018670"/>
                </a:lnTo>
                <a:lnTo>
                  <a:pt x="3634946" y="1011560"/>
                </a:lnTo>
                <a:lnTo>
                  <a:pt x="3626685" y="1015204"/>
                </a:lnTo>
                <a:lnTo>
                  <a:pt x="3609094" y="1006995"/>
                </a:lnTo>
                <a:lnTo>
                  <a:pt x="3591733" y="1013424"/>
                </a:lnTo>
                <a:lnTo>
                  <a:pt x="3582257" y="998901"/>
                </a:lnTo>
                <a:lnTo>
                  <a:pt x="3595565" y="996063"/>
                </a:lnTo>
                <a:lnTo>
                  <a:pt x="3614245" y="992074"/>
                </a:lnTo>
                <a:lnTo>
                  <a:pt x="3614643" y="984514"/>
                </a:lnTo>
                <a:lnTo>
                  <a:pt x="3630622" y="983792"/>
                </a:lnTo>
                <a:lnTo>
                  <a:pt x="3642695" y="982902"/>
                </a:lnTo>
                <a:lnTo>
                  <a:pt x="3654475" y="977540"/>
                </a:lnTo>
                <a:lnTo>
                  <a:pt x="3677647" y="966944"/>
                </a:lnTo>
                <a:lnTo>
                  <a:pt x="3688149" y="961237"/>
                </a:lnTo>
                <a:lnTo>
                  <a:pt x="3698578" y="960923"/>
                </a:lnTo>
                <a:lnTo>
                  <a:pt x="3721918" y="949426"/>
                </a:lnTo>
                <a:lnTo>
                  <a:pt x="3729289" y="945667"/>
                </a:lnTo>
                <a:lnTo>
                  <a:pt x="3755194" y="924683"/>
                </a:lnTo>
                <a:lnTo>
                  <a:pt x="3763958" y="916809"/>
                </a:lnTo>
                <a:lnTo>
                  <a:pt x="3777246" y="904872"/>
                </a:lnTo>
                <a:lnTo>
                  <a:pt x="3782356" y="899815"/>
                </a:lnTo>
                <a:lnTo>
                  <a:pt x="3799088" y="912076"/>
                </a:lnTo>
                <a:lnTo>
                  <a:pt x="3810889" y="921333"/>
                </a:lnTo>
                <a:lnTo>
                  <a:pt x="3825883" y="929259"/>
                </a:lnTo>
                <a:lnTo>
                  <a:pt x="3829359" y="928652"/>
                </a:lnTo>
                <a:lnTo>
                  <a:pt x="3833391" y="927709"/>
                </a:lnTo>
                <a:lnTo>
                  <a:pt x="3850689" y="948358"/>
                </a:lnTo>
                <a:lnTo>
                  <a:pt x="3857453" y="954326"/>
                </a:lnTo>
                <a:lnTo>
                  <a:pt x="3861840" y="955855"/>
                </a:lnTo>
                <a:lnTo>
                  <a:pt x="3875442" y="955363"/>
                </a:lnTo>
                <a:lnTo>
                  <a:pt x="3888153" y="957730"/>
                </a:lnTo>
                <a:lnTo>
                  <a:pt x="3908404" y="954347"/>
                </a:lnTo>
                <a:lnTo>
                  <a:pt x="3922644" y="959394"/>
                </a:lnTo>
                <a:lnTo>
                  <a:pt x="3923817" y="969813"/>
                </a:lnTo>
                <a:lnTo>
                  <a:pt x="3917880" y="972441"/>
                </a:lnTo>
                <a:lnTo>
                  <a:pt x="3905347" y="974095"/>
                </a:lnTo>
                <a:lnTo>
                  <a:pt x="3904195" y="976671"/>
                </a:lnTo>
                <a:lnTo>
                  <a:pt x="3905755" y="983760"/>
                </a:lnTo>
                <a:lnTo>
                  <a:pt x="3902970" y="999278"/>
                </a:lnTo>
                <a:lnTo>
                  <a:pt x="3899609" y="1000807"/>
                </a:lnTo>
                <a:lnTo>
                  <a:pt x="3887755" y="995226"/>
                </a:lnTo>
                <a:lnTo>
                  <a:pt x="3885452" y="1004241"/>
                </a:lnTo>
                <a:lnTo>
                  <a:pt x="3888216" y="1011309"/>
                </a:lnTo>
                <a:lnTo>
                  <a:pt x="3887735" y="1013948"/>
                </a:lnTo>
                <a:lnTo>
                  <a:pt x="3881871" y="1015937"/>
                </a:lnTo>
                <a:lnTo>
                  <a:pt x="3883630" y="1018167"/>
                </a:lnTo>
                <a:lnTo>
                  <a:pt x="3886886" y="1017414"/>
                </a:lnTo>
                <a:lnTo>
                  <a:pt x="3888604" y="1018251"/>
                </a:lnTo>
                <a:lnTo>
                  <a:pt x="3889410" y="1020419"/>
                </a:lnTo>
                <a:lnTo>
                  <a:pt x="3888080" y="1022858"/>
                </a:lnTo>
                <a:lnTo>
                  <a:pt x="3882866" y="1029151"/>
                </a:lnTo>
                <a:lnTo>
                  <a:pt x="3879410" y="1030314"/>
                </a:lnTo>
                <a:lnTo>
                  <a:pt x="3876782" y="1028764"/>
                </a:lnTo>
                <a:lnTo>
                  <a:pt x="3873546" y="1018817"/>
                </a:lnTo>
                <a:lnTo>
                  <a:pt x="3870719" y="1017895"/>
                </a:lnTo>
                <a:lnTo>
                  <a:pt x="3868667" y="1018565"/>
                </a:lnTo>
                <a:lnTo>
                  <a:pt x="3865966" y="1022576"/>
                </a:lnTo>
                <a:lnTo>
                  <a:pt x="3862280" y="1032429"/>
                </a:lnTo>
                <a:lnTo>
                  <a:pt x="3859495" y="1032282"/>
                </a:lnTo>
                <a:lnTo>
                  <a:pt x="3855201" y="1028000"/>
                </a:lnTo>
                <a:lnTo>
                  <a:pt x="3852249" y="1026398"/>
                </a:lnTo>
                <a:lnTo>
                  <a:pt x="3849317" y="1026942"/>
                </a:lnTo>
                <a:lnTo>
                  <a:pt x="3844699" y="1030785"/>
                </a:lnTo>
                <a:lnTo>
                  <a:pt x="3842898" y="1031214"/>
                </a:lnTo>
                <a:lnTo>
                  <a:pt x="3839746" y="1030094"/>
                </a:lnTo>
                <a:lnTo>
                  <a:pt x="3837181" y="1032062"/>
                </a:lnTo>
                <a:lnTo>
                  <a:pt x="3837422" y="1035172"/>
                </a:lnTo>
                <a:lnTo>
                  <a:pt x="3840239" y="1039067"/>
                </a:lnTo>
                <a:lnTo>
                  <a:pt x="3838773" y="1043999"/>
                </a:lnTo>
                <a:lnTo>
                  <a:pt x="3838438" y="1057077"/>
                </a:lnTo>
                <a:lnTo>
                  <a:pt x="3843547" y="1063821"/>
                </a:lnTo>
                <a:lnTo>
                  <a:pt x="3849359" y="1070511"/>
                </a:lnTo>
                <a:lnTo>
                  <a:pt x="3860269" y="1065496"/>
                </a:lnTo>
                <a:lnTo>
                  <a:pt x="3870269" y="1064836"/>
                </a:lnTo>
                <a:lnTo>
                  <a:pt x="3879358" y="1056993"/>
                </a:lnTo>
                <a:lnTo>
                  <a:pt x="3886614" y="1060397"/>
                </a:lnTo>
                <a:lnTo>
                  <a:pt x="3891106" y="1066354"/>
                </a:lnTo>
                <a:lnTo>
                  <a:pt x="3890143" y="1069475"/>
                </a:lnTo>
                <a:lnTo>
                  <a:pt x="3883745" y="1073611"/>
                </a:lnTo>
                <a:lnTo>
                  <a:pt x="3882426" y="1078427"/>
                </a:lnTo>
                <a:lnTo>
                  <a:pt x="3882792" y="1088427"/>
                </a:lnTo>
                <a:lnTo>
                  <a:pt x="3877054" y="1092584"/>
                </a:lnTo>
                <a:lnTo>
                  <a:pt x="3877525" y="1100510"/>
                </a:lnTo>
                <a:lnTo>
                  <a:pt x="3873787" y="1104427"/>
                </a:lnTo>
                <a:lnTo>
                  <a:pt x="3876834" y="1113369"/>
                </a:lnTo>
                <a:lnTo>
                  <a:pt x="3874688" y="1126897"/>
                </a:lnTo>
                <a:lnTo>
                  <a:pt x="3875494" y="1141734"/>
                </a:lnTo>
                <a:lnTo>
                  <a:pt x="3879274" y="1143745"/>
                </a:lnTo>
                <a:lnTo>
                  <a:pt x="3895651" y="1137420"/>
                </a:lnTo>
                <a:lnTo>
                  <a:pt x="3902551" y="1142593"/>
                </a:lnTo>
                <a:lnTo>
                  <a:pt x="3905273" y="1152750"/>
                </a:lnTo>
                <a:lnTo>
                  <a:pt x="3903828" y="1162393"/>
                </a:lnTo>
                <a:lnTo>
                  <a:pt x="3905409" y="1168980"/>
                </a:lnTo>
                <a:lnTo>
                  <a:pt x="3905221" y="1173189"/>
                </a:lnTo>
                <a:lnTo>
                  <a:pt x="3913043" y="1178414"/>
                </a:lnTo>
                <a:lnTo>
                  <a:pt x="3913776" y="1181922"/>
                </a:lnTo>
                <a:lnTo>
                  <a:pt x="3911189" y="1184424"/>
                </a:lnTo>
                <a:lnTo>
                  <a:pt x="3907619" y="1184843"/>
                </a:lnTo>
                <a:lnTo>
                  <a:pt x="3899357" y="1182456"/>
                </a:lnTo>
                <a:lnTo>
                  <a:pt x="3896007" y="1183744"/>
                </a:lnTo>
                <a:lnTo>
                  <a:pt x="3893336" y="1190236"/>
                </a:lnTo>
                <a:lnTo>
                  <a:pt x="3888530" y="1191932"/>
                </a:lnTo>
                <a:lnTo>
                  <a:pt x="3886038" y="1194539"/>
                </a:lnTo>
                <a:lnTo>
                  <a:pt x="3885996" y="1201575"/>
                </a:lnTo>
                <a:lnTo>
                  <a:pt x="3889797" y="1206978"/>
                </a:lnTo>
                <a:lnTo>
                  <a:pt x="3891473" y="1210162"/>
                </a:lnTo>
                <a:lnTo>
                  <a:pt x="3893242" y="1217051"/>
                </a:lnTo>
                <a:lnTo>
                  <a:pt x="3895169" y="1220088"/>
                </a:lnTo>
                <a:lnTo>
                  <a:pt x="3894572" y="1223627"/>
                </a:lnTo>
                <a:lnTo>
                  <a:pt x="3892038" y="1228255"/>
                </a:lnTo>
                <a:lnTo>
                  <a:pt x="3893242" y="1231637"/>
                </a:lnTo>
                <a:lnTo>
                  <a:pt x="3897054" y="1234737"/>
                </a:lnTo>
                <a:lnTo>
                  <a:pt x="3900457" y="1235868"/>
                </a:lnTo>
                <a:lnTo>
                  <a:pt x="3905671" y="1240810"/>
                </a:lnTo>
                <a:lnTo>
                  <a:pt x="3906928" y="1233187"/>
                </a:lnTo>
                <a:lnTo>
                  <a:pt x="3910435" y="1232454"/>
                </a:lnTo>
                <a:lnTo>
                  <a:pt x="3913242" y="1234695"/>
                </a:lnTo>
                <a:lnTo>
                  <a:pt x="3915702" y="1238873"/>
                </a:lnTo>
                <a:lnTo>
                  <a:pt x="3921870" y="1256663"/>
                </a:lnTo>
                <a:lnTo>
                  <a:pt x="3925346" y="1255783"/>
                </a:lnTo>
                <a:lnTo>
                  <a:pt x="3930958" y="1252098"/>
                </a:lnTo>
                <a:lnTo>
                  <a:pt x="3934215" y="1250579"/>
                </a:lnTo>
                <a:lnTo>
                  <a:pt x="3937806" y="1250569"/>
                </a:lnTo>
                <a:lnTo>
                  <a:pt x="3937230" y="1254108"/>
                </a:lnTo>
                <a:lnTo>
                  <a:pt x="3935859" y="1257438"/>
                </a:lnTo>
                <a:lnTo>
                  <a:pt x="3936958" y="1260862"/>
                </a:lnTo>
                <a:lnTo>
                  <a:pt x="3922980" y="1272024"/>
                </a:lnTo>
                <a:lnTo>
                  <a:pt x="3920760" y="1275039"/>
                </a:lnTo>
                <a:lnTo>
                  <a:pt x="3921629" y="1278526"/>
                </a:lnTo>
                <a:lnTo>
                  <a:pt x="3921503" y="1280976"/>
                </a:lnTo>
                <a:lnTo>
                  <a:pt x="3919472" y="1284421"/>
                </a:lnTo>
                <a:lnTo>
                  <a:pt x="3916163" y="1285636"/>
                </a:lnTo>
                <a:lnTo>
                  <a:pt x="3913629" y="1288494"/>
                </a:lnTo>
                <a:lnTo>
                  <a:pt x="3917084" y="1289123"/>
                </a:lnTo>
                <a:lnTo>
                  <a:pt x="3920686" y="1288557"/>
                </a:lnTo>
                <a:lnTo>
                  <a:pt x="3923922" y="1292379"/>
                </a:lnTo>
                <a:lnTo>
                  <a:pt x="3921042" y="1294651"/>
                </a:lnTo>
                <a:lnTo>
                  <a:pt x="3919032" y="1298096"/>
                </a:lnTo>
                <a:lnTo>
                  <a:pt x="3922644" y="1298819"/>
                </a:lnTo>
                <a:lnTo>
                  <a:pt x="3924508" y="1302159"/>
                </a:lnTo>
                <a:lnTo>
                  <a:pt x="3922152" y="1304923"/>
                </a:lnTo>
                <a:lnTo>
                  <a:pt x="3920090" y="1308012"/>
                </a:lnTo>
                <a:lnTo>
                  <a:pt x="3923116" y="1312211"/>
                </a:lnTo>
                <a:lnTo>
                  <a:pt x="3921974" y="1315614"/>
                </a:lnTo>
                <a:lnTo>
                  <a:pt x="3918194" y="1318609"/>
                </a:lnTo>
                <a:lnTo>
                  <a:pt x="3913514" y="1320902"/>
                </a:lnTo>
                <a:lnTo>
                  <a:pt x="3909975" y="1323624"/>
                </a:lnTo>
                <a:lnTo>
                  <a:pt x="3907849" y="1326483"/>
                </a:lnTo>
                <a:lnTo>
                  <a:pt x="3905891" y="1331310"/>
                </a:lnTo>
                <a:lnTo>
                  <a:pt x="3909849" y="1338001"/>
                </a:lnTo>
                <a:lnTo>
                  <a:pt x="3909462" y="1341236"/>
                </a:lnTo>
                <a:lnTo>
                  <a:pt x="3904059" y="1343676"/>
                </a:lnTo>
                <a:lnTo>
                  <a:pt x="3899546" y="1341016"/>
                </a:lnTo>
                <a:lnTo>
                  <a:pt x="3891159" y="1343341"/>
                </a:lnTo>
                <a:lnTo>
                  <a:pt x="3896561" y="1350775"/>
                </a:lnTo>
                <a:lnTo>
                  <a:pt x="3896268" y="1355665"/>
                </a:lnTo>
                <a:lnTo>
                  <a:pt x="3896143" y="1357686"/>
                </a:lnTo>
                <a:lnTo>
                  <a:pt x="3893567" y="1360817"/>
                </a:lnTo>
                <a:lnTo>
                  <a:pt x="3885096" y="1363539"/>
                </a:lnTo>
                <a:lnTo>
                  <a:pt x="3883494" y="1366817"/>
                </a:lnTo>
                <a:lnTo>
                  <a:pt x="3886080" y="1368953"/>
                </a:lnTo>
                <a:lnTo>
                  <a:pt x="3890698" y="1369172"/>
                </a:lnTo>
                <a:lnTo>
                  <a:pt x="3900279" y="1374052"/>
                </a:lnTo>
                <a:lnTo>
                  <a:pt x="3905975" y="1378649"/>
                </a:lnTo>
                <a:lnTo>
                  <a:pt x="3906823" y="1382188"/>
                </a:lnTo>
                <a:lnTo>
                  <a:pt x="3899200" y="1386753"/>
                </a:lnTo>
                <a:lnTo>
                  <a:pt x="3898509" y="1395737"/>
                </a:lnTo>
                <a:lnTo>
                  <a:pt x="3900289" y="1399643"/>
                </a:lnTo>
                <a:lnTo>
                  <a:pt x="3909430" y="1406103"/>
                </a:lnTo>
                <a:lnTo>
                  <a:pt x="3916896" y="1406480"/>
                </a:lnTo>
                <a:lnTo>
                  <a:pt x="3925147" y="1397842"/>
                </a:lnTo>
                <a:lnTo>
                  <a:pt x="3929000" y="1398952"/>
                </a:lnTo>
                <a:lnTo>
                  <a:pt x="3932791" y="1405370"/>
                </a:lnTo>
                <a:lnTo>
                  <a:pt x="3944958" y="1410532"/>
                </a:lnTo>
                <a:lnTo>
                  <a:pt x="3947722" y="1412543"/>
                </a:lnTo>
                <a:lnTo>
                  <a:pt x="3949021" y="1418438"/>
                </a:lnTo>
                <a:lnTo>
                  <a:pt x="3948696" y="1419035"/>
                </a:lnTo>
                <a:lnTo>
                  <a:pt x="3943188" y="1429171"/>
                </a:lnTo>
                <a:lnTo>
                  <a:pt x="3941701" y="1434689"/>
                </a:lnTo>
                <a:lnTo>
                  <a:pt x="3949628" y="1440762"/>
                </a:lnTo>
                <a:lnTo>
                  <a:pt x="3956141" y="1447997"/>
                </a:lnTo>
                <a:lnTo>
                  <a:pt x="3957429" y="1451945"/>
                </a:lnTo>
                <a:lnTo>
                  <a:pt x="3957261" y="1456028"/>
                </a:lnTo>
                <a:lnTo>
                  <a:pt x="3956162" y="1459934"/>
                </a:lnTo>
                <a:lnTo>
                  <a:pt x="3953261" y="1465473"/>
                </a:lnTo>
                <a:lnTo>
                  <a:pt x="3954434" y="1469630"/>
                </a:lnTo>
                <a:lnTo>
                  <a:pt x="3964099" y="1480771"/>
                </a:lnTo>
                <a:lnTo>
                  <a:pt x="3961837" y="1488185"/>
                </a:lnTo>
                <a:lnTo>
                  <a:pt x="3966298" y="1491221"/>
                </a:lnTo>
                <a:lnTo>
                  <a:pt x="3970716" y="1494603"/>
                </a:lnTo>
                <a:lnTo>
                  <a:pt x="3971920" y="1498205"/>
                </a:lnTo>
                <a:lnTo>
                  <a:pt x="3969596" y="1504687"/>
                </a:lnTo>
                <a:lnTo>
                  <a:pt x="3961921" y="1511912"/>
                </a:lnTo>
                <a:lnTo>
                  <a:pt x="3963240" y="1522581"/>
                </a:lnTo>
                <a:lnTo>
                  <a:pt x="3966120" y="1524508"/>
                </a:lnTo>
                <a:lnTo>
                  <a:pt x="3975093" y="1523053"/>
                </a:lnTo>
                <a:lnTo>
                  <a:pt x="3986978" y="1517000"/>
                </a:lnTo>
                <a:lnTo>
                  <a:pt x="3993930" y="1518068"/>
                </a:lnTo>
                <a:lnTo>
                  <a:pt x="4002485" y="1525021"/>
                </a:lnTo>
                <a:lnTo>
                  <a:pt x="4006663" y="1530770"/>
                </a:lnTo>
                <a:lnTo>
                  <a:pt x="4013595" y="1530979"/>
                </a:lnTo>
                <a:lnTo>
                  <a:pt x="4020128" y="1529052"/>
                </a:lnTo>
                <a:lnTo>
                  <a:pt x="4023458" y="1535230"/>
                </a:lnTo>
                <a:lnTo>
                  <a:pt x="4052881" y="1544843"/>
                </a:lnTo>
                <a:lnTo>
                  <a:pt x="4065823" y="1548455"/>
                </a:lnTo>
                <a:lnTo>
                  <a:pt x="4071509" y="1552455"/>
                </a:lnTo>
                <a:lnTo>
                  <a:pt x="4071488" y="1555094"/>
                </a:lnTo>
                <a:lnTo>
                  <a:pt x="4067080" y="1568308"/>
                </a:lnTo>
                <a:lnTo>
                  <a:pt x="4073781" y="1578747"/>
                </a:lnTo>
                <a:lnTo>
                  <a:pt x="4068462" y="1627720"/>
                </a:lnTo>
                <a:lnTo>
                  <a:pt x="4058389" y="1628641"/>
                </a:lnTo>
                <a:lnTo>
                  <a:pt x="4064881" y="1664493"/>
                </a:lnTo>
                <a:lnTo>
                  <a:pt x="4077666" y="1699414"/>
                </a:lnTo>
                <a:lnTo>
                  <a:pt x="4091781" y="1709413"/>
                </a:lnTo>
                <a:lnTo>
                  <a:pt x="4091100" y="1735161"/>
                </a:lnTo>
                <a:lnTo>
                  <a:pt x="4081414" y="1750930"/>
                </a:lnTo>
                <a:lnTo>
                  <a:pt x="4071446" y="1781547"/>
                </a:lnTo>
                <a:lnTo>
                  <a:pt x="4062745" y="1789045"/>
                </a:lnTo>
                <a:lnTo>
                  <a:pt x="4054630" y="1792657"/>
                </a:lnTo>
                <a:lnTo>
                  <a:pt x="4045196" y="1798500"/>
                </a:lnTo>
                <a:lnTo>
                  <a:pt x="4021552" y="1813148"/>
                </a:lnTo>
                <a:lnTo>
                  <a:pt x="3983250" y="1808259"/>
                </a:lnTo>
                <a:lnTo>
                  <a:pt x="3929471" y="1801463"/>
                </a:lnTo>
                <a:lnTo>
                  <a:pt x="3872489" y="1792071"/>
                </a:lnTo>
                <a:lnTo>
                  <a:pt x="3810533" y="1794385"/>
                </a:lnTo>
                <a:lnTo>
                  <a:pt x="3748597" y="1863618"/>
                </a:lnTo>
                <a:lnTo>
                  <a:pt x="3731006" y="1874675"/>
                </a:lnTo>
                <a:lnTo>
                  <a:pt x="3710902" y="1859576"/>
                </a:lnTo>
                <a:lnTo>
                  <a:pt x="3703970" y="1857482"/>
                </a:lnTo>
                <a:lnTo>
                  <a:pt x="3696222" y="1857419"/>
                </a:lnTo>
                <a:lnTo>
                  <a:pt x="3693950" y="1859681"/>
                </a:lnTo>
                <a:lnTo>
                  <a:pt x="3685594" y="1887293"/>
                </a:lnTo>
                <a:lnTo>
                  <a:pt x="3692809" y="1950725"/>
                </a:lnTo>
                <a:lnTo>
                  <a:pt x="3686756" y="1986682"/>
                </a:lnTo>
                <a:lnTo>
                  <a:pt x="3663752" y="2025634"/>
                </a:lnTo>
                <a:lnTo>
                  <a:pt x="3683154" y="2054429"/>
                </a:lnTo>
                <a:lnTo>
                  <a:pt x="3699698" y="2049749"/>
                </a:lnTo>
                <a:lnTo>
                  <a:pt x="3709080" y="2109726"/>
                </a:lnTo>
                <a:lnTo>
                  <a:pt x="3714253" y="2158499"/>
                </a:lnTo>
                <a:lnTo>
                  <a:pt x="3691615" y="2187922"/>
                </a:lnTo>
                <a:lnTo>
                  <a:pt x="3703007" y="2211157"/>
                </a:lnTo>
                <a:lnTo>
                  <a:pt x="3752514" y="2186949"/>
                </a:lnTo>
                <a:lnTo>
                  <a:pt x="3742797" y="2165703"/>
                </a:lnTo>
                <a:lnTo>
                  <a:pt x="3767895" y="2128144"/>
                </a:lnTo>
                <a:lnTo>
                  <a:pt x="3794093" y="2125380"/>
                </a:lnTo>
                <a:lnTo>
                  <a:pt x="3823496" y="2155808"/>
                </a:lnTo>
                <a:lnTo>
                  <a:pt x="3873787" y="2197001"/>
                </a:lnTo>
                <a:lnTo>
                  <a:pt x="3850814" y="2232780"/>
                </a:lnTo>
                <a:lnTo>
                  <a:pt x="3866039" y="2252371"/>
                </a:lnTo>
                <a:lnTo>
                  <a:pt x="3901713" y="2242612"/>
                </a:lnTo>
                <a:lnTo>
                  <a:pt x="3927796" y="2282642"/>
                </a:lnTo>
                <a:lnTo>
                  <a:pt x="3937995" y="2310495"/>
                </a:lnTo>
                <a:lnTo>
                  <a:pt x="3943084" y="2323060"/>
                </a:lnTo>
                <a:lnTo>
                  <a:pt x="3979292" y="2301092"/>
                </a:lnTo>
                <a:lnTo>
                  <a:pt x="4000998" y="2332421"/>
                </a:lnTo>
                <a:lnTo>
                  <a:pt x="4027217" y="2316097"/>
                </a:lnTo>
                <a:lnTo>
                  <a:pt x="4027626" y="2299584"/>
                </a:lnTo>
                <a:lnTo>
                  <a:pt x="4080682" y="2288160"/>
                </a:lnTo>
                <a:lnTo>
                  <a:pt x="4115141" y="2283061"/>
                </a:lnTo>
                <a:lnTo>
                  <a:pt x="4207788" y="2218592"/>
                </a:lnTo>
                <a:lnTo>
                  <a:pt x="4215442" y="2211482"/>
                </a:lnTo>
                <a:lnTo>
                  <a:pt x="4293073" y="2217230"/>
                </a:lnTo>
                <a:lnTo>
                  <a:pt x="4298361" y="2216288"/>
                </a:lnTo>
                <a:lnTo>
                  <a:pt x="4316769" y="2217209"/>
                </a:lnTo>
                <a:lnTo>
                  <a:pt x="4320674" y="2234434"/>
                </a:lnTo>
                <a:lnTo>
                  <a:pt x="4311167" y="2259198"/>
                </a:lnTo>
                <a:lnTo>
                  <a:pt x="4328276" y="2273480"/>
                </a:lnTo>
                <a:lnTo>
                  <a:pt x="4319449" y="2313207"/>
                </a:lnTo>
                <a:lnTo>
                  <a:pt x="4320978" y="2359771"/>
                </a:lnTo>
                <a:lnTo>
                  <a:pt x="4314088" y="2391811"/>
                </a:lnTo>
                <a:lnTo>
                  <a:pt x="4322119" y="2411476"/>
                </a:lnTo>
                <a:lnTo>
                  <a:pt x="4338192" y="2445087"/>
                </a:lnTo>
                <a:lnTo>
                  <a:pt x="4341113" y="2510928"/>
                </a:lnTo>
                <a:lnTo>
                  <a:pt x="4370149" y="2523221"/>
                </a:lnTo>
                <a:lnTo>
                  <a:pt x="4379332" y="2564225"/>
                </a:lnTo>
                <a:lnTo>
                  <a:pt x="4433184" y="2656536"/>
                </a:lnTo>
                <a:lnTo>
                  <a:pt x="4481528" y="2680975"/>
                </a:lnTo>
                <a:lnTo>
                  <a:pt x="4475989" y="2689970"/>
                </a:lnTo>
                <a:lnTo>
                  <a:pt x="4461309" y="2714168"/>
                </a:lnTo>
                <a:lnTo>
                  <a:pt x="4407918" y="2710524"/>
                </a:lnTo>
                <a:lnTo>
                  <a:pt x="4374536" y="2760764"/>
                </a:lnTo>
                <a:lnTo>
                  <a:pt x="4382913" y="2783737"/>
                </a:lnTo>
                <a:lnTo>
                  <a:pt x="4407656" y="2800616"/>
                </a:lnTo>
                <a:lnTo>
                  <a:pt x="4434723" y="2827348"/>
                </a:lnTo>
                <a:lnTo>
                  <a:pt x="4466356" y="2800888"/>
                </a:lnTo>
                <a:lnTo>
                  <a:pt x="4484083" y="2804375"/>
                </a:lnTo>
                <a:lnTo>
                  <a:pt x="4520417" y="2832091"/>
                </a:lnTo>
                <a:lnTo>
                  <a:pt x="4536500" y="2854646"/>
                </a:lnTo>
                <a:lnTo>
                  <a:pt x="4525422" y="2928371"/>
                </a:lnTo>
                <a:lnTo>
                  <a:pt x="4519213" y="2955302"/>
                </a:lnTo>
                <a:lnTo>
                  <a:pt x="4562039" y="2956642"/>
                </a:lnTo>
                <a:lnTo>
                  <a:pt x="4573934" y="2921094"/>
                </a:lnTo>
                <a:lnTo>
                  <a:pt x="4580802" y="2916686"/>
                </a:lnTo>
                <a:lnTo>
                  <a:pt x="4633283" y="2883022"/>
                </a:lnTo>
                <a:lnTo>
                  <a:pt x="4707458" y="2935544"/>
                </a:lnTo>
                <a:lnTo>
                  <a:pt x="4725102" y="2945941"/>
                </a:lnTo>
                <a:lnTo>
                  <a:pt x="4745269" y="2953355"/>
                </a:lnTo>
                <a:lnTo>
                  <a:pt x="4812806" y="2964496"/>
                </a:lnTo>
                <a:lnTo>
                  <a:pt x="4906143" y="3151328"/>
                </a:lnTo>
                <a:lnTo>
                  <a:pt x="4958822" y="3191724"/>
                </a:lnTo>
                <a:lnTo>
                  <a:pt x="4992685" y="3224687"/>
                </a:lnTo>
                <a:lnTo>
                  <a:pt x="5014632" y="3259052"/>
                </a:lnTo>
                <a:lnTo>
                  <a:pt x="5052484" y="3320862"/>
                </a:lnTo>
                <a:lnTo>
                  <a:pt x="5053594" y="3321553"/>
                </a:lnTo>
                <a:lnTo>
                  <a:pt x="5063908" y="3337196"/>
                </a:lnTo>
                <a:lnTo>
                  <a:pt x="5090546" y="3380022"/>
                </a:lnTo>
                <a:lnTo>
                  <a:pt x="5134461" y="3429822"/>
                </a:lnTo>
                <a:lnTo>
                  <a:pt x="5098630" y="3477873"/>
                </a:lnTo>
                <a:lnTo>
                  <a:pt x="5082326" y="3497380"/>
                </a:lnTo>
                <a:lnTo>
                  <a:pt x="5060107" y="3523086"/>
                </a:lnTo>
                <a:lnTo>
                  <a:pt x="5060348" y="3528437"/>
                </a:lnTo>
                <a:lnTo>
                  <a:pt x="5061877" y="3562289"/>
                </a:lnTo>
                <a:lnTo>
                  <a:pt x="5028925" y="3577472"/>
                </a:lnTo>
                <a:lnTo>
                  <a:pt x="5015355" y="3580801"/>
                </a:lnTo>
                <a:lnTo>
                  <a:pt x="5007250" y="3582676"/>
                </a:lnTo>
                <a:lnTo>
                  <a:pt x="5004968" y="3594403"/>
                </a:lnTo>
                <a:lnTo>
                  <a:pt x="4966906" y="3602267"/>
                </a:lnTo>
                <a:lnTo>
                  <a:pt x="4960288" y="3634706"/>
                </a:lnTo>
                <a:lnTo>
                  <a:pt x="4958540" y="3644601"/>
                </a:lnTo>
                <a:lnTo>
                  <a:pt x="4947995" y="3696882"/>
                </a:lnTo>
                <a:lnTo>
                  <a:pt x="4913075" y="3765759"/>
                </a:lnTo>
                <a:lnTo>
                  <a:pt x="4898227" y="3790900"/>
                </a:lnTo>
                <a:lnTo>
                  <a:pt x="4933064" y="3812700"/>
                </a:lnTo>
                <a:lnTo>
                  <a:pt x="4950519" y="3824773"/>
                </a:lnTo>
                <a:lnTo>
                  <a:pt x="4943315" y="3835925"/>
                </a:lnTo>
                <a:lnTo>
                  <a:pt x="4921096" y="3870290"/>
                </a:lnTo>
                <a:lnTo>
                  <a:pt x="4920447" y="3870992"/>
                </a:lnTo>
                <a:lnTo>
                  <a:pt x="4902594" y="3873955"/>
                </a:lnTo>
                <a:lnTo>
                  <a:pt x="4904175" y="3877243"/>
                </a:lnTo>
                <a:lnTo>
                  <a:pt x="4901693" y="3876824"/>
                </a:lnTo>
                <a:lnTo>
                  <a:pt x="4899662" y="3877264"/>
                </a:lnTo>
                <a:lnTo>
                  <a:pt x="4897578" y="3875997"/>
                </a:lnTo>
                <a:lnTo>
                  <a:pt x="4894206" y="3872583"/>
                </a:lnTo>
                <a:lnTo>
                  <a:pt x="4891065" y="3868479"/>
                </a:lnTo>
                <a:lnTo>
                  <a:pt x="4888039" y="3865505"/>
                </a:lnTo>
                <a:lnTo>
                  <a:pt x="4884772" y="3864133"/>
                </a:lnTo>
                <a:lnTo>
                  <a:pt x="4880092" y="3863128"/>
                </a:lnTo>
                <a:lnTo>
                  <a:pt x="4876877" y="3862824"/>
                </a:lnTo>
                <a:lnTo>
                  <a:pt x="4872584" y="3862960"/>
                </a:lnTo>
                <a:lnTo>
                  <a:pt x="4869705" y="3864018"/>
                </a:lnTo>
                <a:lnTo>
                  <a:pt x="4866867" y="3866594"/>
                </a:lnTo>
                <a:lnTo>
                  <a:pt x="4865328" y="3869536"/>
                </a:lnTo>
                <a:lnTo>
                  <a:pt x="4862658" y="3871662"/>
                </a:lnTo>
                <a:lnTo>
                  <a:pt x="4858134" y="3872929"/>
                </a:lnTo>
                <a:lnTo>
                  <a:pt x="4853045" y="3873630"/>
                </a:lnTo>
                <a:lnTo>
                  <a:pt x="4849318" y="3874510"/>
                </a:lnTo>
                <a:lnTo>
                  <a:pt x="4846156" y="3874206"/>
                </a:lnTo>
                <a:lnTo>
                  <a:pt x="4844407" y="3873348"/>
                </a:lnTo>
                <a:lnTo>
                  <a:pt x="4843412" y="3871243"/>
                </a:lnTo>
                <a:lnTo>
                  <a:pt x="4841444" y="3868845"/>
                </a:lnTo>
                <a:lnTo>
                  <a:pt x="4840554" y="3867536"/>
                </a:lnTo>
                <a:lnTo>
                  <a:pt x="4839203" y="3866908"/>
                </a:lnTo>
                <a:lnTo>
                  <a:pt x="4838145" y="3864803"/>
                </a:lnTo>
                <a:lnTo>
                  <a:pt x="4838323" y="3862542"/>
                </a:lnTo>
                <a:lnTo>
                  <a:pt x="4839350" y="3859767"/>
                </a:lnTo>
                <a:lnTo>
                  <a:pt x="4840690" y="3854228"/>
                </a:lnTo>
                <a:lnTo>
                  <a:pt x="4830816" y="3842490"/>
                </a:lnTo>
                <a:lnTo>
                  <a:pt x="4827423" y="3843882"/>
                </a:lnTo>
                <a:lnTo>
                  <a:pt x="4824711" y="3844710"/>
                </a:lnTo>
                <a:lnTo>
                  <a:pt x="4821654" y="3845139"/>
                </a:lnTo>
                <a:lnTo>
                  <a:pt x="4817361" y="3845568"/>
                </a:lnTo>
                <a:lnTo>
                  <a:pt x="4814429" y="3844469"/>
                </a:lnTo>
                <a:lnTo>
                  <a:pt x="4811968" y="3842584"/>
                </a:lnTo>
                <a:lnTo>
                  <a:pt x="4807864" y="3838867"/>
                </a:lnTo>
                <a:lnTo>
                  <a:pt x="4806523" y="3836647"/>
                </a:lnTo>
                <a:lnTo>
                  <a:pt x="4805361" y="3833014"/>
                </a:lnTo>
                <a:lnTo>
                  <a:pt x="4795979" y="3815444"/>
                </a:lnTo>
                <a:lnTo>
                  <a:pt x="4791937" y="3811569"/>
                </a:lnTo>
                <a:lnTo>
                  <a:pt x="4781257" y="3804857"/>
                </a:lnTo>
                <a:lnTo>
                  <a:pt x="4776179" y="3803297"/>
                </a:lnTo>
                <a:lnTo>
                  <a:pt x="4771278" y="3800763"/>
                </a:lnTo>
                <a:lnTo>
                  <a:pt x="4768577" y="3799559"/>
                </a:lnTo>
                <a:lnTo>
                  <a:pt x="4766273" y="3797612"/>
                </a:lnTo>
                <a:lnTo>
                  <a:pt x="4765655" y="3796533"/>
                </a:lnTo>
                <a:lnTo>
                  <a:pt x="4765844" y="3793989"/>
                </a:lnTo>
                <a:lnTo>
                  <a:pt x="4765006" y="3792502"/>
                </a:lnTo>
                <a:lnTo>
                  <a:pt x="4765415" y="3789905"/>
                </a:lnTo>
                <a:lnTo>
                  <a:pt x="4765551" y="3787245"/>
                </a:lnTo>
                <a:lnTo>
                  <a:pt x="4764388" y="3783664"/>
                </a:lnTo>
                <a:lnTo>
                  <a:pt x="4764231" y="3780890"/>
                </a:lnTo>
                <a:lnTo>
                  <a:pt x="4762671" y="3776691"/>
                </a:lnTo>
                <a:lnTo>
                  <a:pt x="4760378" y="3773330"/>
                </a:lnTo>
                <a:lnTo>
                  <a:pt x="4757739" y="3771215"/>
                </a:lnTo>
                <a:lnTo>
                  <a:pt x="4755928" y="3771037"/>
                </a:lnTo>
                <a:lnTo>
                  <a:pt x="4754295" y="3771529"/>
                </a:lnTo>
                <a:lnTo>
                  <a:pt x="4751342" y="3773319"/>
                </a:lnTo>
                <a:lnTo>
                  <a:pt x="4749415" y="3775455"/>
                </a:lnTo>
                <a:lnTo>
                  <a:pt x="4748043" y="3778282"/>
                </a:lnTo>
                <a:lnTo>
                  <a:pt x="4746724" y="3781549"/>
                </a:lnTo>
                <a:lnTo>
                  <a:pt x="4745352" y="3784659"/>
                </a:lnTo>
                <a:lnTo>
                  <a:pt x="4743133" y="3787528"/>
                </a:lnTo>
                <a:lnTo>
                  <a:pt x="4741206" y="3788649"/>
                </a:lnTo>
                <a:lnTo>
                  <a:pt x="4737876" y="3789015"/>
                </a:lnTo>
                <a:lnTo>
                  <a:pt x="4735730" y="3788837"/>
                </a:lnTo>
                <a:lnTo>
                  <a:pt x="4733531" y="3787800"/>
                </a:lnTo>
                <a:lnTo>
                  <a:pt x="4732023" y="3785696"/>
                </a:lnTo>
                <a:lnTo>
                  <a:pt x="4729447" y="3781256"/>
                </a:lnTo>
                <a:lnTo>
                  <a:pt x="4727426" y="3778921"/>
                </a:lnTo>
                <a:lnTo>
                  <a:pt x="4724955" y="3777319"/>
                </a:lnTo>
                <a:lnTo>
                  <a:pt x="4721803" y="3776324"/>
                </a:lnTo>
                <a:lnTo>
                  <a:pt x="4717447" y="3777256"/>
                </a:lnTo>
                <a:lnTo>
                  <a:pt x="4715238" y="3778261"/>
                </a:lnTo>
                <a:lnTo>
                  <a:pt x="4712086" y="3778240"/>
                </a:lnTo>
                <a:lnTo>
                  <a:pt x="4690181" y="3759393"/>
                </a:lnTo>
                <a:lnTo>
                  <a:pt x="4690810" y="3757079"/>
                </a:lnTo>
                <a:lnTo>
                  <a:pt x="4691563" y="3753288"/>
                </a:lnTo>
                <a:lnTo>
                  <a:pt x="4691019" y="3751016"/>
                </a:lnTo>
                <a:lnTo>
                  <a:pt x="4689731" y="3748964"/>
                </a:lnTo>
                <a:lnTo>
                  <a:pt x="4687532" y="3747760"/>
                </a:lnTo>
                <a:lnTo>
                  <a:pt x="4684883" y="3747404"/>
                </a:lnTo>
                <a:lnTo>
                  <a:pt x="4681208" y="3747540"/>
                </a:lnTo>
                <a:lnTo>
                  <a:pt x="4676747" y="3749268"/>
                </a:lnTo>
                <a:lnTo>
                  <a:pt x="4675721" y="3750336"/>
                </a:lnTo>
                <a:lnTo>
                  <a:pt x="4673334" y="3752472"/>
                </a:lnTo>
                <a:lnTo>
                  <a:pt x="4671355" y="3753760"/>
                </a:lnTo>
                <a:lnTo>
                  <a:pt x="4669145" y="3754817"/>
                </a:lnTo>
                <a:lnTo>
                  <a:pt x="4667166" y="3755592"/>
                </a:lnTo>
                <a:lnTo>
                  <a:pt x="4665302" y="3755759"/>
                </a:lnTo>
                <a:lnTo>
                  <a:pt x="4663837" y="3755686"/>
                </a:lnTo>
                <a:lnTo>
                  <a:pt x="4661868" y="3755163"/>
                </a:lnTo>
                <a:lnTo>
                  <a:pt x="4658434" y="3752932"/>
                </a:lnTo>
                <a:lnTo>
                  <a:pt x="4654999" y="3749896"/>
                </a:lnTo>
                <a:lnTo>
                  <a:pt x="4653837" y="3747236"/>
                </a:lnTo>
                <a:lnTo>
                  <a:pt x="4651481" y="3743760"/>
                </a:lnTo>
                <a:lnTo>
                  <a:pt x="4648444" y="3742147"/>
                </a:lnTo>
                <a:lnTo>
                  <a:pt x="4645910" y="3742126"/>
                </a:lnTo>
                <a:lnTo>
                  <a:pt x="4643586" y="3742786"/>
                </a:lnTo>
                <a:lnTo>
                  <a:pt x="4642623" y="3744032"/>
                </a:lnTo>
                <a:lnTo>
                  <a:pt x="4641020" y="3747194"/>
                </a:lnTo>
                <a:lnTo>
                  <a:pt x="4641062" y="3749571"/>
                </a:lnTo>
                <a:lnTo>
                  <a:pt x="4642340" y="3752126"/>
                </a:lnTo>
                <a:lnTo>
                  <a:pt x="4644193" y="3755089"/>
                </a:lnTo>
                <a:lnTo>
                  <a:pt x="4645366" y="3758042"/>
                </a:lnTo>
                <a:lnTo>
                  <a:pt x="4645795" y="3760534"/>
                </a:lnTo>
                <a:lnTo>
                  <a:pt x="4645272" y="3763079"/>
                </a:lnTo>
                <a:lnTo>
                  <a:pt x="4643910" y="3764827"/>
                </a:lnTo>
                <a:lnTo>
                  <a:pt x="4641921" y="3765885"/>
                </a:lnTo>
                <a:lnTo>
                  <a:pt x="4637555" y="3778701"/>
                </a:lnTo>
                <a:lnTo>
                  <a:pt x="4626696" y="3813485"/>
                </a:lnTo>
                <a:lnTo>
                  <a:pt x="4620037" y="3834846"/>
                </a:lnTo>
                <a:lnTo>
                  <a:pt x="4588195" y="3843170"/>
                </a:lnTo>
                <a:lnTo>
                  <a:pt x="4559965" y="3873588"/>
                </a:lnTo>
                <a:lnTo>
                  <a:pt x="4557306" y="3895776"/>
                </a:lnTo>
                <a:lnTo>
                  <a:pt x="4566771" y="3906970"/>
                </a:lnTo>
                <a:lnTo>
                  <a:pt x="4558300" y="3951576"/>
                </a:lnTo>
                <a:lnTo>
                  <a:pt x="4495140" y="3948884"/>
                </a:lnTo>
                <a:lnTo>
                  <a:pt x="4452335" y="3947209"/>
                </a:lnTo>
                <a:lnTo>
                  <a:pt x="4463162" y="3932403"/>
                </a:lnTo>
                <a:lnTo>
                  <a:pt x="4474282" y="3916404"/>
                </a:lnTo>
                <a:lnTo>
                  <a:pt x="4482805" y="3898101"/>
                </a:lnTo>
                <a:lnTo>
                  <a:pt x="4494983" y="3870897"/>
                </a:lnTo>
                <a:lnTo>
                  <a:pt x="4497831" y="3851788"/>
                </a:lnTo>
                <a:lnTo>
                  <a:pt x="4482795" y="3850322"/>
                </a:lnTo>
                <a:lnTo>
                  <a:pt x="4472261" y="3860584"/>
                </a:lnTo>
                <a:lnTo>
                  <a:pt x="4449854" y="3882405"/>
                </a:lnTo>
                <a:lnTo>
                  <a:pt x="4435676" y="3914268"/>
                </a:lnTo>
                <a:lnTo>
                  <a:pt x="4420566" y="3954999"/>
                </a:lnTo>
                <a:lnTo>
                  <a:pt x="4396902" y="3984433"/>
                </a:lnTo>
                <a:lnTo>
                  <a:pt x="4384808" y="3983857"/>
                </a:lnTo>
                <a:lnTo>
                  <a:pt x="4376945" y="4027521"/>
                </a:lnTo>
                <a:lnTo>
                  <a:pt x="4375165" y="4036840"/>
                </a:lnTo>
                <a:lnTo>
                  <a:pt x="4377531" y="4088147"/>
                </a:lnTo>
                <a:lnTo>
                  <a:pt x="4383856" y="4089111"/>
                </a:lnTo>
                <a:lnTo>
                  <a:pt x="4404075" y="4119403"/>
                </a:lnTo>
                <a:lnTo>
                  <a:pt x="4455675" y="4133633"/>
                </a:lnTo>
                <a:lnTo>
                  <a:pt x="4537348" y="4156742"/>
                </a:lnTo>
                <a:lnTo>
                  <a:pt x="4553316" y="4173045"/>
                </a:lnTo>
                <a:lnTo>
                  <a:pt x="4568353" y="4215892"/>
                </a:lnTo>
                <a:lnTo>
                  <a:pt x="4577734" y="4218761"/>
                </a:lnTo>
                <a:lnTo>
                  <a:pt x="4685030" y="4259168"/>
                </a:lnTo>
                <a:lnTo>
                  <a:pt x="4690726" y="4294685"/>
                </a:lnTo>
                <a:lnTo>
                  <a:pt x="4778472" y="4309952"/>
                </a:lnTo>
                <a:lnTo>
                  <a:pt x="4841957" y="4321554"/>
                </a:lnTo>
                <a:lnTo>
                  <a:pt x="4799225" y="4534741"/>
                </a:lnTo>
                <a:lnTo>
                  <a:pt x="4813497" y="4525453"/>
                </a:lnTo>
                <a:lnTo>
                  <a:pt x="4869569" y="4496973"/>
                </a:lnTo>
                <a:lnTo>
                  <a:pt x="4890322" y="4481402"/>
                </a:lnTo>
                <a:lnTo>
                  <a:pt x="4915494" y="4466439"/>
                </a:lnTo>
                <a:lnTo>
                  <a:pt x="4969524" y="4439037"/>
                </a:lnTo>
                <a:lnTo>
                  <a:pt x="5005166" y="4471947"/>
                </a:lnTo>
                <a:lnTo>
                  <a:pt x="5103080" y="4415520"/>
                </a:lnTo>
                <a:lnTo>
                  <a:pt x="5114189" y="4395614"/>
                </a:lnTo>
                <a:lnTo>
                  <a:pt x="5154282" y="4409415"/>
                </a:lnTo>
                <a:lnTo>
                  <a:pt x="5166429" y="4408829"/>
                </a:lnTo>
                <a:lnTo>
                  <a:pt x="5200972" y="4411897"/>
                </a:lnTo>
                <a:lnTo>
                  <a:pt x="5240123" y="4422388"/>
                </a:lnTo>
                <a:lnTo>
                  <a:pt x="5246939" y="4405583"/>
                </a:lnTo>
                <a:lnTo>
                  <a:pt x="5278373" y="4383102"/>
                </a:lnTo>
                <a:lnTo>
                  <a:pt x="5312215" y="4318004"/>
                </a:lnTo>
                <a:lnTo>
                  <a:pt x="5320550" y="4305973"/>
                </a:lnTo>
                <a:lnTo>
                  <a:pt x="5322120" y="4277733"/>
                </a:lnTo>
                <a:lnTo>
                  <a:pt x="5320298" y="4247619"/>
                </a:lnTo>
                <a:lnTo>
                  <a:pt x="5321209" y="4237483"/>
                </a:lnTo>
                <a:lnTo>
                  <a:pt x="5332424" y="4237420"/>
                </a:lnTo>
                <a:lnTo>
                  <a:pt x="5342675" y="4227452"/>
                </a:lnTo>
                <a:lnTo>
                  <a:pt x="5348235" y="4222384"/>
                </a:lnTo>
                <a:lnTo>
                  <a:pt x="5347292" y="4208154"/>
                </a:lnTo>
                <a:lnTo>
                  <a:pt x="5347250" y="4207631"/>
                </a:lnTo>
                <a:lnTo>
                  <a:pt x="5346067" y="4189097"/>
                </a:lnTo>
                <a:lnTo>
                  <a:pt x="5373742" y="4194374"/>
                </a:lnTo>
                <a:lnTo>
                  <a:pt x="5407374" y="4199003"/>
                </a:lnTo>
                <a:lnTo>
                  <a:pt x="5441373" y="4200479"/>
                </a:lnTo>
                <a:lnTo>
                  <a:pt x="5427133" y="4254373"/>
                </a:lnTo>
                <a:lnTo>
                  <a:pt x="5419112" y="4303073"/>
                </a:lnTo>
                <a:lnTo>
                  <a:pt x="5443080" y="4306371"/>
                </a:lnTo>
                <a:lnTo>
                  <a:pt x="5487288" y="4310277"/>
                </a:lnTo>
                <a:lnTo>
                  <a:pt x="5542825" y="4314873"/>
                </a:lnTo>
                <a:lnTo>
                  <a:pt x="5544637" y="4315041"/>
                </a:lnTo>
                <a:lnTo>
                  <a:pt x="5570029" y="4317481"/>
                </a:lnTo>
                <a:lnTo>
                  <a:pt x="5616980" y="4318119"/>
                </a:lnTo>
                <a:lnTo>
                  <a:pt x="5643304" y="4318601"/>
                </a:lnTo>
                <a:lnTo>
                  <a:pt x="5617713" y="4377479"/>
                </a:lnTo>
                <a:lnTo>
                  <a:pt x="5599421" y="4422409"/>
                </a:lnTo>
                <a:lnTo>
                  <a:pt x="5592112" y="4436357"/>
                </a:lnTo>
                <a:lnTo>
                  <a:pt x="5573620" y="4483748"/>
                </a:lnTo>
                <a:lnTo>
                  <a:pt x="5566814" y="4516794"/>
                </a:lnTo>
                <a:lnTo>
                  <a:pt x="5546825" y="4526500"/>
                </a:lnTo>
                <a:lnTo>
                  <a:pt x="5545443" y="4528511"/>
                </a:lnTo>
                <a:lnTo>
                  <a:pt x="5544019" y="4530689"/>
                </a:lnTo>
                <a:lnTo>
                  <a:pt x="5535978" y="4542500"/>
                </a:lnTo>
                <a:lnTo>
                  <a:pt x="5537485" y="4561882"/>
                </a:lnTo>
                <a:lnTo>
                  <a:pt x="5539077" y="4570824"/>
                </a:lnTo>
                <a:lnTo>
                  <a:pt x="5540218" y="4573400"/>
                </a:lnTo>
                <a:lnTo>
                  <a:pt x="5555809" y="4565358"/>
                </a:lnTo>
                <a:lnTo>
                  <a:pt x="5564961" y="4568824"/>
                </a:lnTo>
                <a:lnTo>
                  <a:pt x="5575568" y="4565222"/>
                </a:lnTo>
                <a:lnTo>
                  <a:pt x="5595285" y="4571190"/>
                </a:lnTo>
                <a:lnTo>
                  <a:pt x="5613221" y="4568991"/>
                </a:lnTo>
                <a:lnTo>
                  <a:pt x="5635692" y="4569546"/>
                </a:lnTo>
                <a:lnTo>
                  <a:pt x="5656853" y="4570290"/>
                </a:lnTo>
                <a:lnTo>
                  <a:pt x="5664194" y="4564112"/>
                </a:lnTo>
                <a:lnTo>
                  <a:pt x="5671701" y="4558751"/>
                </a:lnTo>
                <a:lnTo>
                  <a:pt x="5694978" y="4548144"/>
                </a:lnTo>
                <a:lnTo>
                  <a:pt x="5711386" y="4549327"/>
                </a:lnTo>
                <a:lnTo>
                  <a:pt x="5736841" y="4560290"/>
                </a:lnTo>
                <a:lnTo>
                  <a:pt x="5778693" y="4584781"/>
                </a:lnTo>
                <a:lnTo>
                  <a:pt x="5801812" y="4610299"/>
                </a:lnTo>
                <a:lnTo>
                  <a:pt x="5811205" y="4613765"/>
                </a:lnTo>
                <a:lnTo>
                  <a:pt x="5821592" y="4612634"/>
                </a:lnTo>
                <a:lnTo>
                  <a:pt x="5815069" y="4629251"/>
                </a:lnTo>
                <a:lnTo>
                  <a:pt x="5793006" y="4649418"/>
                </a:lnTo>
                <a:lnTo>
                  <a:pt x="5784431" y="4677878"/>
                </a:lnTo>
                <a:lnTo>
                  <a:pt x="5758609" y="4739792"/>
                </a:lnTo>
                <a:lnTo>
                  <a:pt x="5758693" y="4770587"/>
                </a:lnTo>
                <a:lnTo>
                  <a:pt x="5734799" y="4805392"/>
                </a:lnTo>
                <a:lnTo>
                  <a:pt x="5732757" y="4816565"/>
                </a:lnTo>
                <a:lnTo>
                  <a:pt x="5727490" y="4839475"/>
                </a:lnTo>
                <a:lnTo>
                  <a:pt x="5715344" y="4865987"/>
                </a:lnTo>
                <a:lnTo>
                  <a:pt x="5700622" y="4900060"/>
                </a:lnTo>
                <a:lnTo>
                  <a:pt x="5688277" y="4922499"/>
                </a:lnTo>
                <a:lnTo>
                  <a:pt x="5679523" y="4944278"/>
                </a:lnTo>
                <a:lnTo>
                  <a:pt x="5659911" y="4975230"/>
                </a:lnTo>
                <a:lnTo>
                  <a:pt x="5652655" y="4995711"/>
                </a:lnTo>
                <a:lnTo>
                  <a:pt x="5644655" y="5012140"/>
                </a:lnTo>
                <a:lnTo>
                  <a:pt x="5645953" y="5028579"/>
                </a:lnTo>
                <a:lnTo>
                  <a:pt x="5663932" y="5070515"/>
                </a:lnTo>
                <a:lnTo>
                  <a:pt x="5680204" y="5108608"/>
                </a:lnTo>
                <a:lnTo>
                  <a:pt x="5680853" y="5109781"/>
                </a:lnTo>
                <a:lnTo>
                  <a:pt x="5681554" y="5111038"/>
                </a:lnTo>
                <a:lnTo>
                  <a:pt x="5706831" y="5156251"/>
                </a:lnTo>
                <a:lnTo>
                  <a:pt x="5706339" y="5177727"/>
                </a:lnTo>
                <a:lnTo>
                  <a:pt x="5704109" y="5231264"/>
                </a:lnTo>
                <a:lnTo>
                  <a:pt x="5698664" y="5267787"/>
                </a:lnTo>
                <a:lnTo>
                  <a:pt x="5667083" y="5280655"/>
                </a:lnTo>
                <a:lnTo>
                  <a:pt x="5636257" y="5299660"/>
                </a:lnTo>
                <a:lnTo>
                  <a:pt x="5633598" y="5318120"/>
                </a:lnTo>
                <a:lnTo>
                  <a:pt x="5627587" y="5342455"/>
                </a:lnTo>
                <a:lnTo>
                  <a:pt x="5638351" y="5378925"/>
                </a:lnTo>
                <a:lnTo>
                  <a:pt x="5656801" y="5422421"/>
                </a:lnTo>
                <a:lnTo>
                  <a:pt x="5656770" y="5425070"/>
                </a:lnTo>
                <a:lnTo>
                  <a:pt x="5631273" y="5427164"/>
                </a:lnTo>
                <a:lnTo>
                  <a:pt x="5620080" y="5430379"/>
                </a:lnTo>
                <a:lnTo>
                  <a:pt x="5573128" y="5446064"/>
                </a:lnTo>
                <a:lnTo>
                  <a:pt x="5565746" y="5450870"/>
                </a:lnTo>
                <a:lnTo>
                  <a:pt x="5548291" y="5448095"/>
                </a:lnTo>
                <a:lnTo>
                  <a:pt x="5543642" y="5458786"/>
                </a:lnTo>
                <a:lnTo>
                  <a:pt x="5534061" y="5454388"/>
                </a:lnTo>
                <a:lnTo>
                  <a:pt x="5499026" y="5461372"/>
                </a:lnTo>
                <a:lnTo>
                  <a:pt x="5488387" y="5469917"/>
                </a:lnTo>
                <a:lnTo>
                  <a:pt x="5477330" y="5465236"/>
                </a:lnTo>
                <a:lnTo>
                  <a:pt x="5466440" y="5465917"/>
                </a:lnTo>
                <a:lnTo>
                  <a:pt x="5452755" y="5472095"/>
                </a:lnTo>
                <a:lnTo>
                  <a:pt x="5447698" y="5479341"/>
                </a:lnTo>
                <a:lnTo>
                  <a:pt x="5436483" y="5480011"/>
                </a:lnTo>
                <a:lnTo>
                  <a:pt x="5425059" y="5470744"/>
                </a:lnTo>
                <a:lnTo>
                  <a:pt x="5406002" y="5465037"/>
                </a:lnTo>
                <a:lnTo>
                  <a:pt x="5396746" y="5473749"/>
                </a:lnTo>
                <a:lnTo>
                  <a:pt x="5393500" y="5463173"/>
                </a:lnTo>
                <a:lnTo>
                  <a:pt x="5388254" y="5460001"/>
                </a:lnTo>
                <a:lnTo>
                  <a:pt x="5383312" y="5462901"/>
                </a:lnTo>
                <a:lnTo>
                  <a:pt x="5372265" y="5460996"/>
                </a:lnTo>
                <a:lnTo>
                  <a:pt x="5361574" y="5468545"/>
                </a:lnTo>
                <a:lnTo>
                  <a:pt x="5358946" y="5478283"/>
                </a:lnTo>
                <a:lnTo>
                  <a:pt x="5352276" y="5476241"/>
                </a:lnTo>
                <a:lnTo>
                  <a:pt x="5347543" y="5498031"/>
                </a:lnTo>
                <a:lnTo>
                  <a:pt x="5334916" y="5500031"/>
                </a:lnTo>
                <a:lnTo>
                  <a:pt x="5339062" y="5513381"/>
                </a:lnTo>
                <a:lnTo>
                  <a:pt x="5335240" y="5516229"/>
                </a:lnTo>
                <a:lnTo>
                  <a:pt x="5327890" y="5514575"/>
                </a:lnTo>
                <a:lnTo>
                  <a:pt x="5324382" y="5529402"/>
                </a:lnTo>
                <a:lnTo>
                  <a:pt x="5317754" y="5529360"/>
                </a:lnTo>
                <a:lnTo>
                  <a:pt x="5312581" y="5536889"/>
                </a:lnTo>
                <a:lnTo>
                  <a:pt x="5305670" y="5539077"/>
                </a:lnTo>
                <a:lnTo>
                  <a:pt x="5302550" y="5547202"/>
                </a:lnTo>
                <a:lnTo>
                  <a:pt x="5305210" y="5555139"/>
                </a:lnTo>
                <a:lnTo>
                  <a:pt x="5294990" y="5558657"/>
                </a:lnTo>
                <a:lnTo>
                  <a:pt x="5290184" y="5568762"/>
                </a:lnTo>
                <a:lnTo>
                  <a:pt x="5297932" y="5582175"/>
                </a:lnTo>
                <a:lnTo>
                  <a:pt x="5295252" y="5588562"/>
                </a:lnTo>
                <a:lnTo>
                  <a:pt x="5295587" y="5601578"/>
                </a:lnTo>
                <a:lnTo>
                  <a:pt x="5288917" y="5604729"/>
                </a:lnTo>
                <a:lnTo>
                  <a:pt x="5278425" y="5604604"/>
                </a:lnTo>
                <a:lnTo>
                  <a:pt x="5266551" y="5616363"/>
                </a:lnTo>
                <a:lnTo>
                  <a:pt x="5261619" y="5620499"/>
                </a:lnTo>
                <a:lnTo>
                  <a:pt x="5249840" y="5616289"/>
                </a:lnTo>
                <a:lnTo>
                  <a:pt x="5239191" y="5614080"/>
                </a:lnTo>
                <a:lnTo>
                  <a:pt x="5236133" y="5617451"/>
                </a:lnTo>
                <a:lnTo>
                  <a:pt x="5231076" y="5612174"/>
                </a:lnTo>
                <a:lnTo>
                  <a:pt x="5214427" y="5618771"/>
                </a:lnTo>
                <a:lnTo>
                  <a:pt x="5205401" y="5610782"/>
                </a:lnTo>
                <a:lnTo>
                  <a:pt x="5202417" y="5600981"/>
                </a:lnTo>
                <a:lnTo>
                  <a:pt x="5197590" y="5600667"/>
                </a:lnTo>
                <a:lnTo>
                  <a:pt x="5195475" y="5605420"/>
                </a:lnTo>
                <a:lnTo>
                  <a:pt x="5187255" y="5604133"/>
                </a:lnTo>
                <a:lnTo>
                  <a:pt x="5180292" y="5606447"/>
                </a:lnTo>
                <a:lnTo>
                  <a:pt x="5179685" y="5617797"/>
                </a:lnTo>
                <a:lnTo>
                  <a:pt x="5169004" y="5620666"/>
                </a:lnTo>
                <a:lnTo>
                  <a:pt x="5161340" y="5616383"/>
                </a:lnTo>
                <a:lnTo>
                  <a:pt x="5157455" y="5621797"/>
                </a:lnTo>
                <a:lnTo>
                  <a:pt x="5143927" y="5620781"/>
                </a:lnTo>
                <a:lnTo>
                  <a:pt x="5143853" y="5636121"/>
                </a:lnTo>
                <a:lnTo>
                  <a:pt x="5135958" y="5640707"/>
                </a:lnTo>
                <a:lnTo>
                  <a:pt x="5137780" y="5648037"/>
                </a:lnTo>
                <a:lnTo>
                  <a:pt x="5130314" y="5654037"/>
                </a:lnTo>
                <a:lnTo>
                  <a:pt x="5134702" y="5665282"/>
                </a:lnTo>
                <a:lnTo>
                  <a:pt x="5125016" y="5674413"/>
                </a:lnTo>
                <a:lnTo>
                  <a:pt x="5125320" y="5683502"/>
                </a:lnTo>
                <a:lnTo>
                  <a:pt x="5115886" y="5686999"/>
                </a:lnTo>
                <a:lnTo>
                  <a:pt x="5115760" y="5697344"/>
                </a:lnTo>
                <a:lnTo>
                  <a:pt x="5108629" y="5702716"/>
                </a:lnTo>
                <a:lnTo>
                  <a:pt x="5102954" y="5718663"/>
                </a:lnTo>
                <a:lnTo>
                  <a:pt x="5092640" y="5732956"/>
                </a:lnTo>
                <a:lnTo>
                  <a:pt x="5081667" y="5768431"/>
                </a:lnTo>
                <a:lnTo>
                  <a:pt x="5074327" y="5782431"/>
                </a:lnTo>
                <a:lnTo>
                  <a:pt x="5059458" y="5810378"/>
                </a:lnTo>
                <a:lnTo>
                  <a:pt x="5048013" y="5809707"/>
                </a:lnTo>
                <a:lnTo>
                  <a:pt x="5002109" y="5871412"/>
                </a:lnTo>
                <a:lnTo>
                  <a:pt x="4939870" y="5870763"/>
                </a:lnTo>
                <a:lnTo>
                  <a:pt x="4893222" y="5890375"/>
                </a:lnTo>
                <a:lnTo>
                  <a:pt x="4882762" y="5878847"/>
                </a:lnTo>
                <a:lnTo>
                  <a:pt x="4819382" y="5824094"/>
                </a:lnTo>
                <a:lnTo>
                  <a:pt x="4821046" y="5795519"/>
                </a:lnTo>
                <a:lnTo>
                  <a:pt x="4768472" y="5814880"/>
                </a:lnTo>
                <a:lnTo>
                  <a:pt x="4719615" y="5814063"/>
                </a:lnTo>
                <a:lnTo>
                  <a:pt x="4701417" y="5841686"/>
                </a:lnTo>
                <a:lnTo>
                  <a:pt x="4606498" y="5837173"/>
                </a:lnTo>
                <a:lnTo>
                  <a:pt x="4597734" y="5827696"/>
                </a:lnTo>
                <a:lnTo>
                  <a:pt x="4606121" y="5816639"/>
                </a:lnTo>
                <a:lnTo>
                  <a:pt x="4604980" y="5806577"/>
                </a:lnTo>
                <a:lnTo>
                  <a:pt x="4583368" y="5782661"/>
                </a:lnTo>
                <a:lnTo>
                  <a:pt x="4563777" y="5834890"/>
                </a:lnTo>
                <a:lnTo>
                  <a:pt x="4562217" y="5852020"/>
                </a:lnTo>
                <a:lnTo>
                  <a:pt x="4562855" y="5866638"/>
                </a:lnTo>
                <a:lnTo>
                  <a:pt x="4564374" y="5950436"/>
                </a:lnTo>
                <a:lnTo>
                  <a:pt x="4511852" y="5972017"/>
                </a:lnTo>
                <a:lnTo>
                  <a:pt x="4496763" y="5977441"/>
                </a:lnTo>
                <a:lnTo>
                  <a:pt x="4445937" y="5996874"/>
                </a:lnTo>
                <a:lnTo>
                  <a:pt x="4412148" y="6010120"/>
                </a:lnTo>
                <a:lnTo>
                  <a:pt x="4310601" y="6046946"/>
                </a:lnTo>
                <a:lnTo>
                  <a:pt x="4283482" y="6057574"/>
                </a:lnTo>
                <a:lnTo>
                  <a:pt x="4278162" y="6047920"/>
                </a:lnTo>
                <a:lnTo>
                  <a:pt x="4238384" y="6050056"/>
                </a:lnTo>
                <a:lnTo>
                  <a:pt x="4270644" y="6112892"/>
                </a:lnTo>
                <a:lnTo>
                  <a:pt x="4257671" y="6140106"/>
                </a:lnTo>
                <a:lnTo>
                  <a:pt x="4240195" y="6133321"/>
                </a:lnTo>
                <a:lnTo>
                  <a:pt x="4228007" y="6141299"/>
                </a:lnTo>
                <a:lnTo>
                  <a:pt x="4220395" y="6159592"/>
                </a:lnTo>
                <a:lnTo>
                  <a:pt x="4207421" y="6186387"/>
                </a:lnTo>
                <a:lnTo>
                  <a:pt x="4194343" y="6188575"/>
                </a:lnTo>
                <a:lnTo>
                  <a:pt x="4186134" y="6197224"/>
                </a:lnTo>
                <a:lnTo>
                  <a:pt x="4179286" y="6196355"/>
                </a:lnTo>
                <a:lnTo>
                  <a:pt x="4176919" y="6207894"/>
                </a:lnTo>
                <a:lnTo>
                  <a:pt x="4139298" y="6220114"/>
                </a:lnTo>
                <a:lnTo>
                  <a:pt x="4125403" y="6221852"/>
                </a:lnTo>
                <a:lnTo>
                  <a:pt x="3974831" y="6271400"/>
                </a:lnTo>
                <a:lnTo>
                  <a:pt x="3941597" y="6285190"/>
                </a:lnTo>
                <a:lnTo>
                  <a:pt x="3910362" y="6254280"/>
                </a:lnTo>
                <a:lnTo>
                  <a:pt x="3902226" y="6251013"/>
                </a:lnTo>
                <a:lnTo>
                  <a:pt x="3891734" y="6252008"/>
                </a:lnTo>
                <a:lnTo>
                  <a:pt x="3843600" y="6261652"/>
                </a:lnTo>
                <a:lnTo>
                  <a:pt x="3813360" y="6268521"/>
                </a:lnTo>
                <a:lnTo>
                  <a:pt x="3801088" y="6273086"/>
                </a:lnTo>
                <a:lnTo>
                  <a:pt x="3774251" y="6242825"/>
                </a:lnTo>
                <a:lnTo>
                  <a:pt x="3760932" y="6230983"/>
                </a:lnTo>
                <a:lnTo>
                  <a:pt x="3748200" y="6219234"/>
                </a:lnTo>
                <a:lnTo>
                  <a:pt x="3752671" y="6206449"/>
                </a:lnTo>
                <a:lnTo>
                  <a:pt x="3763686" y="6161089"/>
                </a:lnTo>
                <a:lnTo>
                  <a:pt x="3783654" y="6154765"/>
                </a:lnTo>
                <a:lnTo>
                  <a:pt x="3775340" y="6131237"/>
                </a:lnTo>
                <a:lnTo>
                  <a:pt x="3767435" y="6113300"/>
                </a:lnTo>
                <a:lnTo>
                  <a:pt x="3759916" y="6097091"/>
                </a:lnTo>
                <a:lnTo>
                  <a:pt x="3751425" y="6086034"/>
                </a:lnTo>
                <a:lnTo>
                  <a:pt x="3708096" y="6075521"/>
                </a:lnTo>
                <a:lnTo>
                  <a:pt x="3669856" y="6059794"/>
                </a:lnTo>
                <a:lnTo>
                  <a:pt x="3656328" y="6040444"/>
                </a:lnTo>
                <a:lnTo>
                  <a:pt x="3644663" y="6040193"/>
                </a:lnTo>
                <a:lnTo>
                  <a:pt x="3670464" y="5969347"/>
                </a:lnTo>
                <a:lnTo>
                  <a:pt x="3698212" y="5950049"/>
                </a:lnTo>
                <a:lnTo>
                  <a:pt x="3716766" y="5932520"/>
                </a:lnTo>
                <a:lnTo>
                  <a:pt x="3722923" y="5921767"/>
                </a:lnTo>
                <a:lnTo>
                  <a:pt x="3803611" y="5903013"/>
                </a:lnTo>
                <a:lnTo>
                  <a:pt x="3782429" y="5851874"/>
                </a:lnTo>
                <a:lnTo>
                  <a:pt x="3765288" y="5813205"/>
                </a:lnTo>
                <a:lnTo>
                  <a:pt x="3691531" y="5781677"/>
                </a:lnTo>
                <a:lnTo>
                  <a:pt x="3618685" y="5752107"/>
                </a:lnTo>
                <a:lnTo>
                  <a:pt x="3532667" y="5741511"/>
                </a:lnTo>
                <a:lnTo>
                  <a:pt x="3516479" y="5750903"/>
                </a:lnTo>
                <a:lnTo>
                  <a:pt x="3496469" y="5672497"/>
                </a:lnTo>
                <a:lnTo>
                  <a:pt x="3489883" y="5671994"/>
                </a:lnTo>
                <a:lnTo>
                  <a:pt x="3474983" y="5669502"/>
                </a:lnTo>
                <a:lnTo>
                  <a:pt x="3424325" y="5662162"/>
                </a:lnTo>
                <a:lnTo>
                  <a:pt x="3373677" y="5654822"/>
                </a:lnTo>
                <a:lnTo>
                  <a:pt x="3416126" y="5917086"/>
                </a:lnTo>
                <a:lnTo>
                  <a:pt x="3405582" y="5922835"/>
                </a:lnTo>
                <a:lnTo>
                  <a:pt x="3394650" y="5929767"/>
                </a:lnTo>
                <a:lnTo>
                  <a:pt x="3389341" y="5933138"/>
                </a:lnTo>
                <a:lnTo>
                  <a:pt x="3376713" y="5939641"/>
                </a:lnTo>
                <a:lnTo>
                  <a:pt x="3344756" y="5946855"/>
                </a:lnTo>
                <a:lnTo>
                  <a:pt x="3324453" y="5962362"/>
                </a:lnTo>
                <a:lnTo>
                  <a:pt x="3298433" y="5995848"/>
                </a:lnTo>
                <a:lnTo>
                  <a:pt x="3280350" y="6024350"/>
                </a:lnTo>
                <a:lnTo>
                  <a:pt x="3287386" y="6025617"/>
                </a:lnTo>
                <a:lnTo>
                  <a:pt x="3288255" y="6036434"/>
                </a:lnTo>
                <a:lnTo>
                  <a:pt x="3275345" y="6056977"/>
                </a:lnTo>
                <a:lnTo>
                  <a:pt x="3295951" y="6067804"/>
                </a:lnTo>
                <a:lnTo>
                  <a:pt x="3292507" y="6081511"/>
                </a:lnTo>
                <a:lnTo>
                  <a:pt x="3310998" y="6097939"/>
                </a:lnTo>
                <a:lnTo>
                  <a:pt x="3356672" y="6100243"/>
                </a:lnTo>
                <a:lnTo>
                  <a:pt x="3351374" y="6115834"/>
                </a:lnTo>
                <a:lnTo>
                  <a:pt x="3389938" y="6127310"/>
                </a:lnTo>
                <a:lnTo>
                  <a:pt x="3393530" y="6127802"/>
                </a:lnTo>
                <a:lnTo>
                  <a:pt x="3417246" y="6120818"/>
                </a:lnTo>
                <a:lnTo>
                  <a:pt x="3415361" y="6116515"/>
                </a:lnTo>
                <a:lnTo>
                  <a:pt x="3414471" y="6109101"/>
                </a:lnTo>
                <a:lnTo>
                  <a:pt x="3424900" y="6107259"/>
                </a:lnTo>
                <a:lnTo>
                  <a:pt x="3433696" y="6142053"/>
                </a:lnTo>
                <a:lnTo>
                  <a:pt x="3444366" y="6180858"/>
                </a:lnTo>
                <a:lnTo>
                  <a:pt x="3451643" y="6209894"/>
                </a:lnTo>
                <a:lnTo>
                  <a:pt x="3450868" y="6213863"/>
                </a:lnTo>
                <a:lnTo>
                  <a:pt x="3438209" y="6214240"/>
                </a:lnTo>
                <a:lnTo>
                  <a:pt x="3436869" y="6219862"/>
                </a:lnTo>
                <a:lnTo>
                  <a:pt x="3409550" y="6207748"/>
                </a:lnTo>
                <a:lnTo>
                  <a:pt x="3396189" y="6196565"/>
                </a:lnTo>
                <a:lnTo>
                  <a:pt x="3385090" y="6202774"/>
                </a:lnTo>
                <a:lnTo>
                  <a:pt x="3373991" y="6208994"/>
                </a:lnTo>
                <a:lnTo>
                  <a:pt x="3376295" y="6220302"/>
                </a:lnTo>
                <a:lnTo>
                  <a:pt x="3377677" y="6224585"/>
                </a:lnTo>
                <a:lnTo>
                  <a:pt x="3384022" y="6239548"/>
                </a:lnTo>
                <a:lnTo>
                  <a:pt x="3371625" y="6249547"/>
                </a:lnTo>
                <a:lnTo>
                  <a:pt x="3369687" y="6253725"/>
                </a:lnTo>
                <a:lnTo>
                  <a:pt x="3362504" y="6267798"/>
                </a:lnTo>
                <a:lnTo>
                  <a:pt x="3356819" y="6292133"/>
                </a:lnTo>
                <a:lnTo>
                  <a:pt x="3365468" y="6311692"/>
                </a:lnTo>
                <a:lnTo>
                  <a:pt x="3342327" y="6336026"/>
                </a:lnTo>
                <a:lnTo>
                  <a:pt x="3330516" y="6347712"/>
                </a:lnTo>
                <a:lnTo>
                  <a:pt x="3318610" y="6358581"/>
                </a:lnTo>
                <a:lnTo>
                  <a:pt x="3321176" y="6396475"/>
                </a:lnTo>
                <a:lnTo>
                  <a:pt x="3300485" y="6404862"/>
                </a:lnTo>
                <a:lnTo>
                  <a:pt x="3266863" y="6419856"/>
                </a:lnTo>
                <a:lnTo>
                  <a:pt x="3255743" y="6423270"/>
                </a:lnTo>
                <a:lnTo>
                  <a:pt x="3251461" y="6423919"/>
                </a:lnTo>
                <a:lnTo>
                  <a:pt x="3246864" y="6468787"/>
                </a:lnTo>
                <a:lnTo>
                  <a:pt x="3257241" y="6469645"/>
                </a:lnTo>
                <a:lnTo>
                  <a:pt x="3262131" y="6470096"/>
                </a:lnTo>
                <a:lnTo>
                  <a:pt x="3268591" y="6471865"/>
                </a:lnTo>
                <a:lnTo>
                  <a:pt x="3274717" y="6481153"/>
                </a:lnTo>
                <a:lnTo>
                  <a:pt x="3280832" y="6490430"/>
                </a:lnTo>
                <a:lnTo>
                  <a:pt x="3290297" y="6494095"/>
                </a:lnTo>
                <a:lnTo>
                  <a:pt x="3290371" y="6498671"/>
                </a:lnTo>
                <a:lnTo>
                  <a:pt x="3293219" y="6498200"/>
                </a:lnTo>
                <a:lnTo>
                  <a:pt x="3333312" y="6509372"/>
                </a:lnTo>
                <a:lnTo>
                  <a:pt x="3362044" y="6513361"/>
                </a:lnTo>
                <a:lnTo>
                  <a:pt x="3378389" y="6525120"/>
                </a:lnTo>
                <a:lnTo>
                  <a:pt x="3367457" y="6565433"/>
                </a:lnTo>
                <a:lnTo>
                  <a:pt x="3372735" y="6569946"/>
                </a:lnTo>
                <a:lnTo>
                  <a:pt x="3390106" y="6568166"/>
                </a:lnTo>
                <a:lnTo>
                  <a:pt x="3402493" y="6567213"/>
                </a:lnTo>
                <a:lnTo>
                  <a:pt x="3417435" y="6576982"/>
                </a:lnTo>
                <a:lnTo>
                  <a:pt x="3423717" y="6585663"/>
                </a:lnTo>
                <a:lnTo>
                  <a:pt x="3427686" y="6590239"/>
                </a:lnTo>
                <a:lnTo>
                  <a:pt x="3435214" y="6598909"/>
                </a:lnTo>
                <a:lnTo>
                  <a:pt x="3435078" y="6601034"/>
                </a:lnTo>
                <a:lnTo>
                  <a:pt x="3429874" y="6605966"/>
                </a:lnTo>
                <a:lnTo>
                  <a:pt x="3413498" y="6630552"/>
                </a:lnTo>
                <a:lnTo>
                  <a:pt x="3423633" y="6646331"/>
                </a:lnTo>
                <a:lnTo>
                  <a:pt x="3425351" y="6649462"/>
                </a:lnTo>
                <a:lnTo>
                  <a:pt x="3416450" y="6659723"/>
                </a:lnTo>
                <a:lnTo>
                  <a:pt x="3413864" y="6663880"/>
                </a:lnTo>
                <a:lnTo>
                  <a:pt x="3409780" y="6671723"/>
                </a:lnTo>
                <a:lnTo>
                  <a:pt x="3411058" y="6672561"/>
                </a:lnTo>
                <a:lnTo>
                  <a:pt x="3395215" y="6705554"/>
                </a:lnTo>
                <a:lnTo>
                  <a:pt x="3400315" y="6724130"/>
                </a:lnTo>
                <a:lnTo>
                  <a:pt x="3405309" y="6746674"/>
                </a:lnTo>
                <a:lnTo>
                  <a:pt x="3405163" y="6770736"/>
                </a:lnTo>
                <a:lnTo>
                  <a:pt x="3414273" y="6796316"/>
                </a:lnTo>
                <a:lnTo>
                  <a:pt x="3432827" y="6803604"/>
                </a:lnTo>
                <a:lnTo>
                  <a:pt x="3460742" y="6754977"/>
                </a:lnTo>
                <a:lnTo>
                  <a:pt x="3511976" y="6719072"/>
                </a:lnTo>
                <a:lnTo>
                  <a:pt x="3515652" y="6725889"/>
                </a:lnTo>
                <a:lnTo>
                  <a:pt x="3536625" y="6717565"/>
                </a:lnTo>
                <a:lnTo>
                  <a:pt x="3559828" y="6740381"/>
                </a:lnTo>
                <a:lnTo>
                  <a:pt x="3572121" y="6727700"/>
                </a:lnTo>
                <a:lnTo>
                  <a:pt x="3570687" y="6707240"/>
                </a:lnTo>
                <a:lnTo>
                  <a:pt x="3582487" y="6700989"/>
                </a:lnTo>
                <a:lnTo>
                  <a:pt x="3613806" y="6862733"/>
                </a:lnTo>
                <a:lnTo>
                  <a:pt x="3626633" y="6932448"/>
                </a:lnTo>
                <a:lnTo>
                  <a:pt x="3640978" y="6986059"/>
                </a:lnTo>
                <a:lnTo>
                  <a:pt x="3646443" y="7003116"/>
                </a:lnTo>
                <a:lnTo>
                  <a:pt x="3654318" y="7023629"/>
                </a:lnTo>
                <a:lnTo>
                  <a:pt x="3663836" y="7044267"/>
                </a:lnTo>
                <a:lnTo>
                  <a:pt x="3665647" y="7052989"/>
                </a:lnTo>
                <a:lnTo>
                  <a:pt x="3674631" y="7069261"/>
                </a:lnTo>
                <a:lnTo>
                  <a:pt x="3677490" y="7076758"/>
                </a:lnTo>
                <a:lnTo>
                  <a:pt x="3692180" y="7090789"/>
                </a:lnTo>
                <a:lnTo>
                  <a:pt x="3705164" y="7121626"/>
                </a:lnTo>
                <a:lnTo>
                  <a:pt x="3698138" y="7126212"/>
                </a:lnTo>
                <a:lnTo>
                  <a:pt x="3706368" y="7157907"/>
                </a:lnTo>
                <a:lnTo>
                  <a:pt x="3689458" y="7160190"/>
                </a:lnTo>
                <a:lnTo>
                  <a:pt x="3670003" y="7141541"/>
                </a:lnTo>
                <a:lnTo>
                  <a:pt x="3653145" y="7125510"/>
                </a:lnTo>
                <a:lnTo>
                  <a:pt x="3636884" y="7114306"/>
                </a:lnTo>
                <a:lnTo>
                  <a:pt x="3627114" y="7111228"/>
                </a:lnTo>
                <a:lnTo>
                  <a:pt x="3623051" y="7121071"/>
                </a:lnTo>
                <a:lnTo>
                  <a:pt x="3578100" y="7127269"/>
                </a:lnTo>
                <a:lnTo>
                  <a:pt x="3564142" y="7117113"/>
                </a:lnTo>
                <a:lnTo>
                  <a:pt x="3563263" y="7148609"/>
                </a:lnTo>
                <a:lnTo>
                  <a:pt x="3564760" y="7181446"/>
                </a:lnTo>
                <a:lnTo>
                  <a:pt x="3542824" y="7179802"/>
                </a:lnTo>
                <a:lnTo>
                  <a:pt x="3534719" y="7214042"/>
                </a:lnTo>
                <a:lnTo>
                  <a:pt x="3524164" y="7221413"/>
                </a:lnTo>
                <a:lnTo>
                  <a:pt x="3519076" y="7227099"/>
                </a:lnTo>
                <a:lnTo>
                  <a:pt x="3509442" y="7238784"/>
                </a:lnTo>
                <a:lnTo>
                  <a:pt x="3502280" y="7246439"/>
                </a:lnTo>
                <a:lnTo>
                  <a:pt x="3448701" y="7305955"/>
                </a:lnTo>
                <a:lnTo>
                  <a:pt x="3407749" y="7305934"/>
                </a:lnTo>
                <a:lnTo>
                  <a:pt x="3388776" y="7313044"/>
                </a:lnTo>
                <a:lnTo>
                  <a:pt x="3364169" y="7319515"/>
                </a:lnTo>
                <a:lnTo>
                  <a:pt x="3362567" y="7345671"/>
                </a:lnTo>
                <a:lnTo>
                  <a:pt x="3362567" y="7358686"/>
                </a:lnTo>
                <a:lnTo>
                  <a:pt x="3357583" y="7388267"/>
                </a:lnTo>
                <a:lnTo>
                  <a:pt x="3361332" y="7394214"/>
                </a:lnTo>
                <a:lnTo>
                  <a:pt x="3368703" y="7438234"/>
                </a:lnTo>
                <a:lnTo>
                  <a:pt x="3313836" y="7404999"/>
                </a:lnTo>
                <a:lnTo>
                  <a:pt x="3304098" y="7421177"/>
                </a:lnTo>
                <a:lnTo>
                  <a:pt x="3350138" y="7450401"/>
                </a:lnTo>
                <a:lnTo>
                  <a:pt x="3337385" y="7454506"/>
                </a:lnTo>
                <a:lnTo>
                  <a:pt x="3324537" y="7460097"/>
                </a:lnTo>
                <a:lnTo>
                  <a:pt x="3301386" y="7447427"/>
                </a:lnTo>
                <a:lnTo>
                  <a:pt x="3277826" y="7433689"/>
                </a:lnTo>
                <a:lnTo>
                  <a:pt x="3249921" y="7416999"/>
                </a:lnTo>
                <a:lnTo>
                  <a:pt x="3247241" y="7415355"/>
                </a:lnTo>
                <a:lnTo>
                  <a:pt x="3244833" y="7420077"/>
                </a:lnTo>
                <a:lnTo>
                  <a:pt x="3227074" y="7409742"/>
                </a:lnTo>
                <a:lnTo>
                  <a:pt x="3216718" y="7419261"/>
                </a:lnTo>
                <a:lnTo>
                  <a:pt x="3200970" y="7440359"/>
                </a:lnTo>
                <a:lnTo>
                  <a:pt x="3195190" y="7467458"/>
                </a:lnTo>
                <a:lnTo>
                  <a:pt x="3202436" y="7478337"/>
                </a:lnTo>
                <a:lnTo>
                  <a:pt x="3180353" y="7471081"/>
                </a:lnTo>
                <a:lnTo>
                  <a:pt x="3180102" y="7459186"/>
                </a:lnTo>
                <a:lnTo>
                  <a:pt x="3184133" y="7425815"/>
                </a:lnTo>
                <a:lnTo>
                  <a:pt x="3192164" y="7391062"/>
                </a:lnTo>
                <a:lnTo>
                  <a:pt x="3145014" y="7361482"/>
                </a:lnTo>
                <a:lnTo>
                  <a:pt x="3130669" y="7381775"/>
                </a:lnTo>
                <a:lnTo>
                  <a:pt x="3112041" y="7366948"/>
                </a:lnTo>
                <a:lnTo>
                  <a:pt x="3094649" y="7394937"/>
                </a:lnTo>
                <a:lnTo>
                  <a:pt x="3080147" y="7419679"/>
                </a:lnTo>
                <a:lnTo>
                  <a:pt x="3046095" y="7435647"/>
                </a:lnTo>
                <a:lnTo>
                  <a:pt x="3024850" y="7418831"/>
                </a:lnTo>
                <a:lnTo>
                  <a:pt x="3032703" y="7403847"/>
                </a:lnTo>
                <a:lnTo>
                  <a:pt x="3025415" y="7385659"/>
                </a:lnTo>
                <a:lnTo>
                  <a:pt x="3011007" y="7387785"/>
                </a:lnTo>
                <a:lnTo>
                  <a:pt x="2981626" y="7420287"/>
                </a:lnTo>
                <a:lnTo>
                  <a:pt x="2973951" y="7417805"/>
                </a:lnTo>
                <a:lnTo>
                  <a:pt x="2950915" y="7394916"/>
                </a:lnTo>
                <a:lnTo>
                  <a:pt x="2960140" y="7385680"/>
                </a:lnTo>
                <a:lnTo>
                  <a:pt x="2973626" y="7373356"/>
                </a:lnTo>
                <a:lnTo>
                  <a:pt x="2984558" y="7359116"/>
                </a:lnTo>
                <a:lnTo>
                  <a:pt x="2989249" y="7339095"/>
                </a:lnTo>
                <a:lnTo>
                  <a:pt x="2979616" y="7308835"/>
                </a:lnTo>
                <a:lnTo>
                  <a:pt x="2998526" y="7299118"/>
                </a:lnTo>
                <a:lnTo>
                  <a:pt x="2984474" y="7275516"/>
                </a:lnTo>
                <a:lnTo>
                  <a:pt x="2969867" y="7255527"/>
                </a:lnTo>
                <a:lnTo>
                  <a:pt x="2947805" y="7262333"/>
                </a:lnTo>
                <a:lnTo>
                  <a:pt x="2927355" y="7236617"/>
                </a:lnTo>
                <a:lnTo>
                  <a:pt x="2932099" y="7231256"/>
                </a:lnTo>
                <a:lnTo>
                  <a:pt x="2925544" y="7217623"/>
                </a:lnTo>
                <a:lnTo>
                  <a:pt x="2925952" y="7202723"/>
                </a:lnTo>
                <a:lnTo>
                  <a:pt x="2923554" y="7192650"/>
                </a:lnTo>
                <a:lnTo>
                  <a:pt x="2918696" y="7193393"/>
                </a:lnTo>
                <a:lnTo>
                  <a:pt x="2914602" y="7185603"/>
                </a:lnTo>
                <a:lnTo>
                  <a:pt x="2911911" y="7180807"/>
                </a:lnTo>
                <a:lnTo>
                  <a:pt x="2904801" y="7164745"/>
                </a:lnTo>
                <a:lnTo>
                  <a:pt x="2897157" y="7168043"/>
                </a:lnTo>
                <a:lnTo>
                  <a:pt x="2886194" y="7167917"/>
                </a:lnTo>
                <a:lnTo>
                  <a:pt x="2875409" y="7157949"/>
                </a:lnTo>
                <a:lnTo>
                  <a:pt x="2855494" y="7138578"/>
                </a:lnTo>
                <a:lnTo>
                  <a:pt x="2846489" y="7094694"/>
                </a:lnTo>
                <a:lnTo>
                  <a:pt x="2832793" y="7095124"/>
                </a:lnTo>
                <a:lnTo>
                  <a:pt x="2798385" y="7142850"/>
                </a:lnTo>
                <a:lnTo>
                  <a:pt x="2783108" y="7144724"/>
                </a:lnTo>
                <a:lnTo>
                  <a:pt x="2760586" y="7143908"/>
                </a:lnTo>
                <a:lnTo>
                  <a:pt x="2755214" y="7143709"/>
                </a:lnTo>
                <a:lnTo>
                  <a:pt x="2736377" y="7131206"/>
                </a:lnTo>
                <a:lnTo>
                  <a:pt x="2727278" y="7161551"/>
                </a:lnTo>
                <a:lnTo>
                  <a:pt x="2718189" y="7191896"/>
                </a:lnTo>
                <a:lnTo>
                  <a:pt x="2713037" y="7221633"/>
                </a:lnTo>
                <a:lnTo>
                  <a:pt x="2704985" y="7284364"/>
                </a:lnTo>
                <a:lnTo>
                  <a:pt x="2699792" y="7296646"/>
                </a:lnTo>
                <a:lnTo>
                  <a:pt x="2682054" y="7321829"/>
                </a:lnTo>
                <a:lnTo>
                  <a:pt x="2678054" y="7327494"/>
                </a:lnTo>
                <a:lnTo>
                  <a:pt x="2652086" y="7327787"/>
                </a:lnTo>
                <a:lnTo>
                  <a:pt x="2648275" y="7331242"/>
                </a:lnTo>
                <a:lnTo>
                  <a:pt x="2641134" y="7338153"/>
                </a:lnTo>
                <a:lnTo>
                  <a:pt x="2591921" y="7361116"/>
                </a:lnTo>
                <a:lnTo>
                  <a:pt x="2573984" y="7413753"/>
                </a:lnTo>
                <a:lnTo>
                  <a:pt x="2543179" y="7418925"/>
                </a:lnTo>
                <a:lnTo>
                  <a:pt x="2526362" y="7416873"/>
                </a:lnTo>
                <a:lnTo>
                  <a:pt x="2504279" y="7413711"/>
                </a:lnTo>
                <a:lnTo>
                  <a:pt x="2476427" y="7408455"/>
                </a:lnTo>
                <a:lnTo>
                  <a:pt x="2488782" y="7379220"/>
                </a:lnTo>
                <a:lnTo>
                  <a:pt x="2495410" y="7360634"/>
                </a:lnTo>
                <a:lnTo>
                  <a:pt x="2451841" y="7335200"/>
                </a:lnTo>
                <a:lnTo>
                  <a:pt x="2447736" y="7342258"/>
                </a:lnTo>
                <a:lnTo>
                  <a:pt x="2432365" y="7336132"/>
                </a:lnTo>
                <a:lnTo>
                  <a:pt x="2420271" y="7331117"/>
                </a:lnTo>
                <a:lnTo>
                  <a:pt x="2407015" y="7362623"/>
                </a:lnTo>
                <a:lnTo>
                  <a:pt x="2415706" y="7391418"/>
                </a:lnTo>
                <a:lnTo>
                  <a:pt x="2429559" y="7419648"/>
                </a:lnTo>
                <a:lnTo>
                  <a:pt x="2457569" y="7450987"/>
                </a:lnTo>
                <a:lnTo>
                  <a:pt x="2465380" y="7460422"/>
                </a:lnTo>
                <a:lnTo>
                  <a:pt x="2473181" y="7469856"/>
                </a:lnTo>
                <a:lnTo>
                  <a:pt x="2475558" y="7505090"/>
                </a:lnTo>
                <a:lnTo>
                  <a:pt x="2506719" y="7550157"/>
                </a:lnTo>
                <a:lnTo>
                  <a:pt x="2526006" y="7571361"/>
                </a:lnTo>
                <a:lnTo>
                  <a:pt x="2517902" y="7594020"/>
                </a:lnTo>
                <a:lnTo>
                  <a:pt x="2518886" y="7608448"/>
                </a:lnTo>
                <a:lnTo>
                  <a:pt x="2518551" y="7611506"/>
                </a:lnTo>
                <a:lnTo>
                  <a:pt x="2518237" y="7614574"/>
                </a:lnTo>
                <a:lnTo>
                  <a:pt x="2514216" y="7639945"/>
                </a:lnTo>
                <a:lnTo>
                  <a:pt x="2510195" y="7665326"/>
                </a:lnTo>
                <a:lnTo>
                  <a:pt x="2512059" y="7669221"/>
                </a:lnTo>
                <a:lnTo>
                  <a:pt x="2532121" y="7703734"/>
                </a:lnTo>
                <a:lnTo>
                  <a:pt x="2565586" y="7700351"/>
                </a:lnTo>
                <a:lnTo>
                  <a:pt x="2567869" y="7712540"/>
                </a:lnTo>
                <a:lnTo>
                  <a:pt x="2572162" y="7733607"/>
                </a:lnTo>
                <a:lnTo>
                  <a:pt x="2576455" y="7754664"/>
                </a:lnTo>
                <a:lnTo>
                  <a:pt x="2566843" y="7769983"/>
                </a:lnTo>
                <a:lnTo>
                  <a:pt x="2559848" y="7781888"/>
                </a:lnTo>
                <a:lnTo>
                  <a:pt x="2552843" y="7793804"/>
                </a:lnTo>
                <a:lnTo>
                  <a:pt x="2551136" y="7797270"/>
                </a:lnTo>
                <a:lnTo>
                  <a:pt x="2514750" y="7808788"/>
                </a:lnTo>
                <a:lnTo>
                  <a:pt x="2500772" y="7813720"/>
                </a:lnTo>
                <a:lnTo>
                  <a:pt x="2490793" y="7842358"/>
                </a:lnTo>
                <a:lnTo>
                  <a:pt x="2472238" y="7889215"/>
                </a:lnTo>
                <a:lnTo>
                  <a:pt x="2456741" y="7936774"/>
                </a:lnTo>
                <a:lnTo>
                  <a:pt x="2480814" y="7954166"/>
                </a:lnTo>
                <a:lnTo>
                  <a:pt x="2454239" y="7986426"/>
                </a:lnTo>
                <a:lnTo>
                  <a:pt x="2420104" y="7946030"/>
                </a:lnTo>
                <a:lnTo>
                  <a:pt x="2404607" y="7941339"/>
                </a:lnTo>
                <a:lnTo>
                  <a:pt x="2372137" y="7930449"/>
                </a:lnTo>
                <a:lnTo>
                  <a:pt x="2364242" y="7926062"/>
                </a:lnTo>
                <a:lnTo>
                  <a:pt x="2354954" y="7921486"/>
                </a:lnTo>
                <a:lnTo>
                  <a:pt x="2342630" y="7915266"/>
                </a:lnTo>
                <a:lnTo>
                  <a:pt x="2331018" y="7908450"/>
                </a:lnTo>
                <a:lnTo>
                  <a:pt x="2311521" y="7894963"/>
                </a:lnTo>
                <a:lnTo>
                  <a:pt x="2297888" y="7902911"/>
                </a:lnTo>
                <a:lnTo>
                  <a:pt x="2286872" y="7897057"/>
                </a:lnTo>
                <a:lnTo>
                  <a:pt x="2275763" y="7871739"/>
                </a:lnTo>
                <a:lnTo>
                  <a:pt x="2255575" y="7854525"/>
                </a:lnTo>
                <a:lnTo>
                  <a:pt x="2234172" y="7856043"/>
                </a:lnTo>
                <a:lnTo>
                  <a:pt x="2212372" y="7853959"/>
                </a:lnTo>
                <a:lnTo>
                  <a:pt x="2198006" y="7846043"/>
                </a:lnTo>
                <a:lnTo>
                  <a:pt x="2141683" y="7818432"/>
                </a:lnTo>
                <a:lnTo>
                  <a:pt x="2109223" y="7800045"/>
                </a:lnTo>
                <a:lnTo>
                  <a:pt x="2076763" y="7781647"/>
                </a:lnTo>
                <a:lnTo>
                  <a:pt x="2050178" y="7769574"/>
                </a:lnTo>
                <a:lnTo>
                  <a:pt x="2042524" y="7777124"/>
                </a:lnTo>
                <a:lnTo>
                  <a:pt x="2024367" y="7767208"/>
                </a:lnTo>
                <a:lnTo>
                  <a:pt x="1986190" y="7743931"/>
                </a:lnTo>
                <a:lnTo>
                  <a:pt x="1947888" y="7722089"/>
                </a:lnTo>
                <a:lnTo>
                  <a:pt x="1941888" y="7720592"/>
                </a:lnTo>
                <a:lnTo>
                  <a:pt x="1905491" y="7718037"/>
                </a:lnTo>
                <a:lnTo>
                  <a:pt x="1852707" y="7687483"/>
                </a:lnTo>
                <a:lnTo>
                  <a:pt x="1809609" y="7627903"/>
                </a:lnTo>
                <a:lnTo>
                  <a:pt x="1806102" y="7614658"/>
                </a:lnTo>
                <a:lnTo>
                  <a:pt x="1810269" y="7596187"/>
                </a:lnTo>
                <a:lnTo>
                  <a:pt x="1815798" y="7571696"/>
                </a:lnTo>
                <a:lnTo>
                  <a:pt x="1845713" y="7556534"/>
                </a:lnTo>
                <a:lnTo>
                  <a:pt x="1853618" y="7527498"/>
                </a:lnTo>
                <a:lnTo>
                  <a:pt x="1799672" y="7509090"/>
                </a:lnTo>
                <a:lnTo>
                  <a:pt x="1785725" y="7493583"/>
                </a:lnTo>
                <a:lnTo>
                  <a:pt x="1745171" y="7487279"/>
                </a:lnTo>
                <a:lnTo>
                  <a:pt x="1734847" y="7485154"/>
                </a:lnTo>
                <a:lnTo>
                  <a:pt x="1657698" y="7498651"/>
                </a:lnTo>
                <a:lnTo>
                  <a:pt x="1699204" y="7425752"/>
                </a:lnTo>
                <a:lnTo>
                  <a:pt x="1713539" y="7436925"/>
                </a:lnTo>
                <a:lnTo>
                  <a:pt x="1738292" y="7422318"/>
                </a:lnTo>
                <a:lnTo>
                  <a:pt x="1761852" y="7405303"/>
                </a:lnTo>
                <a:lnTo>
                  <a:pt x="1730125" y="7361995"/>
                </a:lnTo>
                <a:lnTo>
                  <a:pt x="1694032" y="7359042"/>
                </a:lnTo>
                <a:lnTo>
                  <a:pt x="1641269" y="7351367"/>
                </a:lnTo>
                <a:lnTo>
                  <a:pt x="1536005" y="7338593"/>
                </a:lnTo>
                <a:lnTo>
                  <a:pt x="1488404" y="7332457"/>
                </a:lnTo>
                <a:lnTo>
                  <a:pt x="1475777" y="7348949"/>
                </a:lnTo>
                <a:lnTo>
                  <a:pt x="1418888" y="7354540"/>
                </a:lnTo>
                <a:lnTo>
                  <a:pt x="1388250" y="7336530"/>
                </a:lnTo>
                <a:lnTo>
                  <a:pt x="1362157" y="7322269"/>
                </a:lnTo>
                <a:lnTo>
                  <a:pt x="1334964" y="7306520"/>
                </a:lnTo>
                <a:lnTo>
                  <a:pt x="1305248" y="7306395"/>
                </a:lnTo>
                <a:lnTo>
                  <a:pt x="1283364" y="7311190"/>
                </a:lnTo>
                <a:lnTo>
                  <a:pt x="1276578" y="7310751"/>
                </a:lnTo>
                <a:lnTo>
                  <a:pt x="1230601" y="7303704"/>
                </a:lnTo>
                <a:lnTo>
                  <a:pt x="1175744" y="7303212"/>
                </a:lnTo>
                <a:lnTo>
                  <a:pt x="1163336" y="7342771"/>
                </a:lnTo>
                <a:lnTo>
                  <a:pt x="1144153" y="7366927"/>
                </a:lnTo>
                <a:lnTo>
                  <a:pt x="1159189" y="7413439"/>
                </a:lnTo>
                <a:lnTo>
                  <a:pt x="1163776" y="7428255"/>
                </a:lnTo>
                <a:lnTo>
                  <a:pt x="1172508" y="7480505"/>
                </a:lnTo>
                <a:lnTo>
                  <a:pt x="1111746" y="7529425"/>
                </a:lnTo>
                <a:lnTo>
                  <a:pt x="1076438" y="7537707"/>
                </a:lnTo>
                <a:lnTo>
                  <a:pt x="1075129" y="7609349"/>
                </a:lnTo>
                <a:lnTo>
                  <a:pt x="1075171" y="7675860"/>
                </a:lnTo>
                <a:lnTo>
                  <a:pt x="1072344" y="7717021"/>
                </a:lnTo>
                <a:lnTo>
                  <a:pt x="1072145" y="7744099"/>
                </a:lnTo>
                <a:lnTo>
                  <a:pt x="1075129" y="7799469"/>
                </a:lnTo>
                <a:lnTo>
                  <a:pt x="1077077" y="7852305"/>
                </a:lnTo>
                <a:lnTo>
                  <a:pt x="1078742" y="7889508"/>
                </a:lnTo>
                <a:lnTo>
                  <a:pt x="858539" y="7856567"/>
                </a:lnTo>
                <a:lnTo>
                  <a:pt x="688062" y="7833593"/>
                </a:lnTo>
                <a:lnTo>
                  <a:pt x="621111" y="7824128"/>
                </a:lnTo>
                <a:lnTo>
                  <a:pt x="580882" y="7824693"/>
                </a:lnTo>
                <a:lnTo>
                  <a:pt x="338858" y="7797081"/>
                </a:lnTo>
                <a:lnTo>
                  <a:pt x="337183" y="7826295"/>
                </a:lnTo>
                <a:lnTo>
                  <a:pt x="336115" y="7840473"/>
                </a:lnTo>
                <a:lnTo>
                  <a:pt x="332241" y="7876796"/>
                </a:lnTo>
                <a:lnTo>
                  <a:pt x="287582" y="7869530"/>
                </a:lnTo>
                <a:lnTo>
                  <a:pt x="240097" y="7854849"/>
                </a:lnTo>
                <a:lnTo>
                  <a:pt x="218600" y="7823824"/>
                </a:lnTo>
                <a:lnTo>
                  <a:pt x="210328" y="7822808"/>
                </a:lnTo>
                <a:lnTo>
                  <a:pt x="194580" y="7814767"/>
                </a:lnTo>
                <a:lnTo>
                  <a:pt x="176811" y="7812589"/>
                </a:lnTo>
                <a:lnTo>
                  <a:pt x="180706" y="7762370"/>
                </a:lnTo>
                <a:lnTo>
                  <a:pt x="183544" y="7725932"/>
                </a:lnTo>
                <a:lnTo>
                  <a:pt x="186716" y="7681703"/>
                </a:lnTo>
                <a:lnTo>
                  <a:pt x="166277" y="7681284"/>
                </a:lnTo>
                <a:lnTo>
                  <a:pt x="170497" y="7636563"/>
                </a:lnTo>
                <a:lnTo>
                  <a:pt x="173785" y="7599318"/>
                </a:lnTo>
                <a:lnTo>
                  <a:pt x="172727" y="7570533"/>
                </a:lnTo>
                <a:lnTo>
                  <a:pt x="198789" y="7552178"/>
                </a:lnTo>
                <a:lnTo>
                  <a:pt x="194056" y="7512389"/>
                </a:lnTo>
                <a:lnTo>
                  <a:pt x="190496" y="7494305"/>
                </a:lnTo>
                <a:lnTo>
                  <a:pt x="163513" y="7471175"/>
                </a:lnTo>
                <a:lnTo>
                  <a:pt x="142267" y="7464097"/>
                </a:lnTo>
                <a:lnTo>
                  <a:pt x="124184" y="7471081"/>
                </a:lnTo>
                <a:lnTo>
                  <a:pt x="112949" y="7461186"/>
                </a:lnTo>
                <a:lnTo>
                  <a:pt x="96876" y="7448548"/>
                </a:lnTo>
                <a:lnTo>
                  <a:pt x="90552" y="7449668"/>
                </a:lnTo>
                <a:lnTo>
                  <a:pt x="82206" y="7448830"/>
                </a:lnTo>
                <a:lnTo>
                  <a:pt x="96887" y="7407188"/>
                </a:lnTo>
                <a:lnTo>
                  <a:pt x="177397" y="7332331"/>
                </a:lnTo>
                <a:lnTo>
                  <a:pt x="205752" y="7305934"/>
                </a:lnTo>
                <a:lnTo>
                  <a:pt x="211239" y="7300154"/>
                </a:lnTo>
                <a:lnTo>
                  <a:pt x="214684" y="7293966"/>
                </a:lnTo>
                <a:lnTo>
                  <a:pt x="216998" y="7282919"/>
                </a:lnTo>
                <a:lnTo>
                  <a:pt x="217941" y="7277684"/>
                </a:lnTo>
                <a:lnTo>
                  <a:pt x="221480" y="7277411"/>
                </a:lnTo>
                <a:lnTo>
                  <a:pt x="231375" y="7281212"/>
                </a:lnTo>
                <a:lnTo>
                  <a:pt x="240076" y="7287212"/>
                </a:lnTo>
                <a:lnTo>
                  <a:pt x="258787" y="7303662"/>
                </a:lnTo>
                <a:lnTo>
                  <a:pt x="272410" y="7320070"/>
                </a:lnTo>
                <a:lnTo>
                  <a:pt x="297079" y="7325452"/>
                </a:lnTo>
                <a:lnTo>
                  <a:pt x="332806" y="7322520"/>
                </a:lnTo>
                <a:lnTo>
                  <a:pt x="371433" y="7311065"/>
                </a:lnTo>
                <a:lnTo>
                  <a:pt x="398480" y="7301924"/>
                </a:lnTo>
                <a:lnTo>
                  <a:pt x="399914" y="7297275"/>
                </a:lnTo>
                <a:lnTo>
                  <a:pt x="407254" y="7290364"/>
                </a:lnTo>
                <a:lnTo>
                  <a:pt x="406720" y="7279390"/>
                </a:lnTo>
                <a:lnTo>
                  <a:pt x="401380" y="7275548"/>
                </a:lnTo>
                <a:lnTo>
                  <a:pt x="396385" y="7269789"/>
                </a:lnTo>
                <a:lnTo>
                  <a:pt x="394700" y="7261716"/>
                </a:lnTo>
                <a:lnTo>
                  <a:pt x="403526" y="7260009"/>
                </a:lnTo>
                <a:lnTo>
                  <a:pt x="406144" y="7256690"/>
                </a:lnTo>
                <a:lnTo>
                  <a:pt x="405851" y="7250941"/>
                </a:lnTo>
                <a:lnTo>
                  <a:pt x="399066" y="7246899"/>
                </a:lnTo>
                <a:lnTo>
                  <a:pt x="401610" y="7237999"/>
                </a:lnTo>
                <a:lnTo>
                  <a:pt x="404165" y="7229109"/>
                </a:lnTo>
                <a:lnTo>
                  <a:pt x="412353" y="7228680"/>
                </a:lnTo>
                <a:lnTo>
                  <a:pt x="415683" y="7225779"/>
                </a:lnTo>
                <a:lnTo>
                  <a:pt x="415725" y="7220534"/>
                </a:lnTo>
                <a:lnTo>
                  <a:pt x="411872" y="7214555"/>
                </a:lnTo>
                <a:lnTo>
                  <a:pt x="407495" y="7212963"/>
                </a:lnTo>
                <a:lnTo>
                  <a:pt x="409087" y="7208597"/>
                </a:lnTo>
                <a:lnTo>
                  <a:pt x="418081" y="7205058"/>
                </a:lnTo>
                <a:lnTo>
                  <a:pt x="408909" y="7186158"/>
                </a:lnTo>
                <a:lnTo>
                  <a:pt x="395014" y="7163907"/>
                </a:lnTo>
                <a:lnTo>
                  <a:pt x="381119" y="7141656"/>
                </a:lnTo>
                <a:lnTo>
                  <a:pt x="380522" y="7116013"/>
                </a:lnTo>
                <a:lnTo>
                  <a:pt x="415097" y="7096139"/>
                </a:lnTo>
                <a:lnTo>
                  <a:pt x="422594" y="7029210"/>
                </a:lnTo>
                <a:lnTo>
                  <a:pt x="439651" y="7031011"/>
                </a:lnTo>
                <a:lnTo>
                  <a:pt x="460739" y="7036738"/>
                </a:lnTo>
                <a:lnTo>
                  <a:pt x="459902" y="6997912"/>
                </a:lnTo>
                <a:lnTo>
                  <a:pt x="460247" y="6983850"/>
                </a:lnTo>
                <a:lnTo>
                  <a:pt x="457389" y="6983043"/>
                </a:lnTo>
                <a:lnTo>
                  <a:pt x="456666" y="6975777"/>
                </a:lnTo>
                <a:lnTo>
                  <a:pt x="459745" y="6963421"/>
                </a:lnTo>
                <a:lnTo>
                  <a:pt x="487262" y="6959463"/>
                </a:lnTo>
                <a:lnTo>
                  <a:pt x="489189" y="6953966"/>
                </a:lnTo>
                <a:lnTo>
                  <a:pt x="508466" y="6941652"/>
                </a:lnTo>
                <a:lnTo>
                  <a:pt x="562726" y="6917778"/>
                </a:lnTo>
                <a:lnTo>
                  <a:pt x="566946" y="6898878"/>
                </a:lnTo>
                <a:lnTo>
                  <a:pt x="555218" y="6882868"/>
                </a:lnTo>
                <a:lnTo>
                  <a:pt x="535837" y="6865152"/>
                </a:lnTo>
                <a:lnTo>
                  <a:pt x="535784" y="6858932"/>
                </a:lnTo>
                <a:lnTo>
                  <a:pt x="529606" y="6841215"/>
                </a:lnTo>
                <a:lnTo>
                  <a:pt x="530161" y="6792096"/>
                </a:lnTo>
                <a:lnTo>
                  <a:pt x="512979" y="6740140"/>
                </a:lnTo>
                <a:lnTo>
                  <a:pt x="516298" y="6736548"/>
                </a:lnTo>
                <a:lnTo>
                  <a:pt x="539093" y="6712382"/>
                </a:lnTo>
                <a:lnTo>
                  <a:pt x="508947" y="6695429"/>
                </a:lnTo>
                <a:lnTo>
                  <a:pt x="474676" y="6685346"/>
                </a:lnTo>
                <a:lnTo>
                  <a:pt x="431431" y="6676278"/>
                </a:lnTo>
                <a:lnTo>
                  <a:pt x="412029" y="6673618"/>
                </a:lnTo>
                <a:lnTo>
                  <a:pt x="364313" y="6600437"/>
                </a:lnTo>
                <a:lnTo>
                  <a:pt x="420416" y="6564145"/>
                </a:lnTo>
                <a:lnTo>
                  <a:pt x="465399" y="6533507"/>
                </a:lnTo>
                <a:lnTo>
                  <a:pt x="489775" y="6585443"/>
                </a:lnTo>
                <a:lnTo>
                  <a:pt x="506748" y="6575276"/>
                </a:lnTo>
                <a:lnTo>
                  <a:pt x="527418" y="6564166"/>
                </a:lnTo>
                <a:lnTo>
                  <a:pt x="528915" y="6555727"/>
                </a:lnTo>
                <a:lnTo>
                  <a:pt x="534821" y="6525916"/>
                </a:lnTo>
                <a:lnTo>
                  <a:pt x="536234" y="6520398"/>
                </a:lnTo>
                <a:lnTo>
                  <a:pt x="557166" y="6491655"/>
                </a:lnTo>
                <a:lnTo>
                  <a:pt x="611394" y="6470745"/>
                </a:lnTo>
                <a:lnTo>
                  <a:pt x="616777" y="6468661"/>
                </a:lnTo>
                <a:lnTo>
                  <a:pt x="622169" y="6466588"/>
                </a:lnTo>
                <a:lnTo>
                  <a:pt x="663676" y="6450065"/>
                </a:lnTo>
                <a:lnTo>
                  <a:pt x="705193" y="6433552"/>
                </a:lnTo>
                <a:lnTo>
                  <a:pt x="722658" y="6437081"/>
                </a:lnTo>
                <a:lnTo>
                  <a:pt x="734050" y="6439385"/>
                </a:lnTo>
                <a:lnTo>
                  <a:pt x="761976" y="6444243"/>
                </a:lnTo>
                <a:lnTo>
                  <a:pt x="831011" y="6467635"/>
                </a:lnTo>
                <a:lnTo>
                  <a:pt x="845764" y="6446829"/>
                </a:lnTo>
                <a:lnTo>
                  <a:pt x="848885" y="6425636"/>
                </a:lnTo>
                <a:lnTo>
                  <a:pt x="852089" y="6406506"/>
                </a:lnTo>
                <a:lnTo>
                  <a:pt x="898831" y="6420087"/>
                </a:lnTo>
                <a:lnTo>
                  <a:pt x="928128" y="6400674"/>
                </a:lnTo>
                <a:lnTo>
                  <a:pt x="925542" y="6389522"/>
                </a:lnTo>
                <a:lnTo>
                  <a:pt x="921992" y="6377418"/>
                </a:lnTo>
                <a:lnTo>
                  <a:pt x="914506" y="6350372"/>
                </a:lnTo>
                <a:lnTo>
                  <a:pt x="900265" y="6301336"/>
                </a:lnTo>
                <a:lnTo>
                  <a:pt x="895543" y="6284185"/>
                </a:lnTo>
                <a:lnTo>
                  <a:pt x="886569" y="6253013"/>
                </a:lnTo>
                <a:lnTo>
                  <a:pt x="862172" y="6258636"/>
                </a:lnTo>
                <a:lnTo>
                  <a:pt x="847607" y="6258730"/>
                </a:lnTo>
                <a:lnTo>
                  <a:pt x="848110" y="6209988"/>
                </a:lnTo>
                <a:lnTo>
                  <a:pt x="849450" y="6177057"/>
                </a:lnTo>
                <a:lnTo>
                  <a:pt x="850089" y="6158440"/>
                </a:lnTo>
                <a:lnTo>
                  <a:pt x="851199" y="6127373"/>
                </a:lnTo>
                <a:lnTo>
                  <a:pt x="887847" y="6120410"/>
                </a:lnTo>
                <a:lnTo>
                  <a:pt x="896517" y="6119028"/>
                </a:lnTo>
                <a:lnTo>
                  <a:pt x="846885" y="6085217"/>
                </a:lnTo>
                <a:lnTo>
                  <a:pt x="817954" y="6114986"/>
                </a:lnTo>
                <a:lnTo>
                  <a:pt x="802404" y="6095636"/>
                </a:lnTo>
                <a:lnTo>
                  <a:pt x="793232" y="6102452"/>
                </a:lnTo>
                <a:lnTo>
                  <a:pt x="790551" y="6105070"/>
                </a:lnTo>
                <a:lnTo>
                  <a:pt x="779431" y="6093594"/>
                </a:lnTo>
                <a:lnTo>
                  <a:pt x="783693" y="6089469"/>
                </a:lnTo>
                <a:lnTo>
                  <a:pt x="745369" y="6054433"/>
                </a:lnTo>
                <a:lnTo>
                  <a:pt x="727045" y="6074862"/>
                </a:lnTo>
                <a:lnTo>
                  <a:pt x="722763" y="6071249"/>
                </a:lnTo>
                <a:lnTo>
                  <a:pt x="690795" y="6066977"/>
                </a:lnTo>
                <a:lnTo>
                  <a:pt x="663236" y="6055543"/>
                </a:lnTo>
                <a:lnTo>
                  <a:pt x="608389" y="5974624"/>
                </a:lnTo>
                <a:lnTo>
                  <a:pt x="549197" y="5897883"/>
                </a:lnTo>
                <a:lnTo>
                  <a:pt x="468823" y="5784075"/>
                </a:lnTo>
                <a:lnTo>
                  <a:pt x="485849" y="5780106"/>
                </a:lnTo>
                <a:lnTo>
                  <a:pt x="509178" y="5766389"/>
                </a:lnTo>
                <a:lnTo>
                  <a:pt x="526675" y="5742631"/>
                </a:lnTo>
                <a:lnTo>
                  <a:pt x="546307" y="5734977"/>
                </a:lnTo>
                <a:lnTo>
                  <a:pt x="549365" y="5719344"/>
                </a:lnTo>
                <a:lnTo>
                  <a:pt x="532894" y="5703627"/>
                </a:lnTo>
                <a:lnTo>
                  <a:pt x="530140" y="5693700"/>
                </a:lnTo>
                <a:lnTo>
                  <a:pt x="529858" y="5615242"/>
                </a:lnTo>
                <a:lnTo>
                  <a:pt x="539166" y="5562615"/>
                </a:lnTo>
                <a:lnTo>
                  <a:pt x="599751" y="5564301"/>
                </a:lnTo>
                <a:lnTo>
                  <a:pt x="627038" y="5564500"/>
                </a:lnTo>
                <a:lnTo>
                  <a:pt x="635404" y="5549223"/>
                </a:lnTo>
                <a:lnTo>
                  <a:pt x="654147" y="5502848"/>
                </a:lnTo>
                <a:lnTo>
                  <a:pt x="671770" y="5503549"/>
                </a:lnTo>
                <a:lnTo>
                  <a:pt x="698868" y="5495403"/>
                </a:lnTo>
                <a:lnTo>
                  <a:pt x="704941" y="5495214"/>
                </a:lnTo>
                <a:lnTo>
                  <a:pt x="710166" y="5529821"/>
                </a:lnTo>
                <a:lnTo>
                  <a:pt x="712250" y="5549747"/>
                </a:lnTo>
                <a:lnTo>
                  <a:pt x="743558" y="5570605"/>
                </a:lnTo>
                <a:lnTo>
                  <a:pt x="753840" y="5565390"/>
                </a:lnTo>
                <a:lnTo>
                  <a:pt x="779850" y="5573013"/>
                </a:lnTo>
                <a:lnTo>
                  <a:pt x="807933" y="5563275"/>
                </a:lnTo>
                <a:lnTo>
                  <a:pt x="808656" y="5536344"/>
                </a:lnTo>
                <a:lnTo>
                  <a:pt x="761756" y="5531904"/>
                </a:lnTo>
                <a:lnTo>
                  <a:pt x="750228" y="5519235"/>
                </a:lnTo>
                <a:lnTo>
                  <a:pt x="748867" y="5477100"/>
                </a:lnTo>
                <a:lnTo>
                  <a:pt x="801986" y="5422620"/>
                </a:lnTo>
                <a:lnTo>
                  <a:pt x="836183" y="5433174"/>
                </a:lnTo>
                <a:lnTo>
                  <a:pt x="864685" y="5460556"/>
                </a:lnTo>
                <a:lnTo>
                  <a:pt x="899040" y="5428096"/>
                </a:lnTo>
                <a:lnTo>
                  <a:pt x="892286" y="5396107"/>
                </a:lnTo>
                <a:lnTo>
                  <a:pt x="824142" y="5355501"/>
                </a:lnTo>
                <a:lnTo>
                  <a:pt x="832707" y="5336402"/>
                </a:lnTo>
                <a:lnTo>
                  <a:pt x="842990" y="5313293"/>
                </a:lnTo>
                <a:lnTo>
                  <a:pt x="854570" y="5297566"/>
                </a:lnTo>
                <a:lnTo>
                  <a:pt x="881303" y="5267954"/>
                </a:lnTo>
                <a:lnTo>
                  <a:pt x="855261" y="5205705"/>
                </a:lnTo>
                <a:lnTo>
                  <a:pt x="807954" y="5233819"/>
                </a:lnTo>
                <a:lnTo>
                  <a:pt x="769411" y="5258290"/>
                </a:lnTo>
                <a:lnTo>
                  <a:pt x="757421" y="5206291"/>
                </a:lnTo>
                <a:lnTo>
                  <a:pt x="749338" y="5162397"/>
                </a:lnTo>
                <a:lnTo>
                  <a:pt x="745171" y="5150136"/>
                </a:lnTo>
                <a:lnTo>
                  <a:pt x="744595" y="5109352"/>
                </a:lnTo>
                <a:lnTo>
                  <a:pt x="752542" y="5084138"/>
                </a:lnTo>
                <a:lnTo>
                  <a:pt x="1010754" y="5125833"/>
                </a:lnTo>
                <a:lnTo>
                  <a:pt x="1022953" y="5126147"/>
                </a:lnTo>
                <a:lnTo>
                  <a:pt x="1083464" y="5136943"/>
                </a:lnTo>
                <a:lnTo>
                  <a:pt x="1092375" y="5085080"/>
                </a:lnTo>
                <a:lnTo>
                  <a:pt x="1111735" y="5069049"/>
                </a:lnTo>
                <a:lnTo>
                  <a:pt x="1147012" y="5062934"/>
                </a:lnTo>
                <a:lnTo>
                  <a:pt x="1170205" y="5049385"/>
                </a:lnTo>
                <a:lnTo>
                  <a:pt x="1205387" y="5043710"/>
                </a:lnTo>
                <a:lnTo>
                  <a:pt x="1205827" y="5034349"/>
                </a:lnTo>
                <a:lnTo>
                  <a:pt x="1205638" y="5022014"/>
                </a:lnTo>
                <a:lnTo>
                  <a:pt x="1195209" y="5014517"/>
                </a:lnTo>
                <a:lnTo>
                  <a:pt x="1212538" y="4961335"/>
                </a:lnTo>
                <a:lnTo>
                  <a:pt x="1204403" y="4870657"/>
                </a:lnTo>
                <a:lnTo>
                  <a:pt x="1199555" y="4867076"/>
                </a:lnTo>
                <a:lnTo>
                  <a:pt x="1179000" y="4844449"/>
                </a:lnTo>
                <a:lnTo>
                  <a:pt x="1171828" y="4824449"/>
                </a:lnTo>
                <a:lnTo>
                  <a:pt x="1181461" y="4800890"/>
                </a:lnTo>
                <a:lnTo>
                  <a:pt x="1161660" y="4781686"/>
                </a:lnTo>
                <a:lnTo>
                  <a:pt x="1123641" y="4764200"/>
                </a:lnTo>
                <a:lnTo>
                  <a:pt x="1103055" y="4764169"/>
                </a:lnTo>
                <a:lnTo>
                  <a:pt x="1100814" y="4791382"/>
                </a:lnTo>
                <a:lnTo>
                  <a:pt x="1098312" y="4803330"/>
                </a:lnTo>
                <a:lnTo>
                  <a:pt x="1090972" y="4817549"/>
                </a:lnTo>
                <a:lnTo>
                  <a:pt x="1067182" y="4850292"/>
                </a:lnTo>
                <a:lnTo>
                  <a:pt x="1031162" y="4880521"/>
                </a:lnTo>
                <a:lnTo>
                  <a:pt x="1021717" y="4901023"/>
                </a:lnTo>
                <a:lnTo>
                  <a:pt x="998974" y="4896238"/>
                </a:lnTo>
                <a:lnTo>
                  <a:pt x="986650" y="4926028"/>
                </a:lnTo>
                <a:lnTo>
                  <a:pt x="773159" y="4901725"/>
                </a:lnTo>
                <a:lnTo>
                  <a:pt x="772206" y="4894678"/>
                </a:lnTo>
                <a:lnTo>
                  <a:pt x="751704" y="4896562"/>
                </a:lnTo>
                <a:lnTo>
                  <a:pt x="731129" y="4842428"/>
                </a:lnTo>
                <a:lnTo>
                  <a:pt x="625059" y="4965922"/>
                </a:lnTo>
                <a:lnTo>
                  <a:pt x="592872" y="4958885"/>
                </a:lnTo>
                <a:lnTo>
                  <a:pt x="584778" y="4964466"/>
                </a:lnTo>
                <a:lnTo>
                  <a:pt x="578746" y="4972382"/>
                </a:lnTo>
                <a:lnTo>
                  <a:pt x="538664" y="5002329"/>
                </a:lnTo>
                <a:lnTo>
                  <a:pt x="505848" y="5028695"/>
                </a:lnTo>
                <a:lnTo>
                  <a:pt x="497209" y="5027459"/>
                </a:lnTo>
                <a:lnTo>
                  <a:pt x="479556" y="5038202"/>
                </a:lnTo>
                <a:lnTo>
                  <a:pt x="424489" y="5039940"/>
                </a:lnTo>
                <a:lnTo>
                  <a:pt x="405663" y="5023689"/>
                </a:lnTo>
                <a:lnTo>
                  <a:pt x="435117" y="5005847"/>
                </a:lnTo>
                <a:lnTo>
                  <a:pt x="426458" y="4995879"/>
                </a:lnTo>
                <a:lnTo>
                  <a:pt x="417317" y="4978068"/>
                </a:lnTo>
                <a:lnTo>
                  <a:pt x="401820" y="4967576"/>
                </a:lnTo>
                <a:lnTo>
                  <a:pt x="386312" y="4957084"/>
                </a:lnTo>
                <a:lnTo>
                  <a:pt x="374899" y="4942425"/>
                </a:lnTo>
                <a:lnTo>
                  <a:pt x="363496" y="4927755"/>
                </a:lnTo>
                <a:lnTo>
                  <a:pt x="370240" y="4930195"/>
                </a:lnTo>
                <a:lnTo>
                  <a:pt x="375768" y="4926562"/>
                </a:lnTo>
                <a:lnTo>
                  <a:pt x="396302" y="4900384"/>
                </a:lnTo>
                <a:lnTo>
                  <a:pt x="408406" y="4884647"/>
                </a:lnTo>
                <a:lnTo>
                  <a:pt x="420426" y="4841140"/>
                </a:lnTo>
                <a:lnTo>
                  <a:pt x="421652" y="4815968"/>
                </a:lnTo>
                <a:lnTo>
                  <a:pt x="420070" y="4745687"/>
                </a:lnTo>
                <a:lnTo>
                  <a:pt x="430855" y="4716306"/>
                </a:lnTo>
                <a:lnTo>
                  <a:pt x="469556" y="4723049"/>
                </a:lnTo>
                <a:lnTo>
                  <a:pt x="483315" y="4688579"/>
                </a:lnTo>
                <a:lnTo>
                  <a:pt x="501272" y="4689878"/>
                </a:lnTo>
                <a:lnTo>
                  <a:pt x="513041" y="4699197"/>
                </a:lnTo>
                <a:lnTo>
                  <a:pt x="522560" y="4711594"/>
                </a:lnTo>
                <a:lnTo>
                  <a:pt x="537397" y="4714809"/>
                </a:lnTo>
                <a:lnTo>
                  <a:pt x="563260" y="4730651"/>
                </a:lnTo>
                <a:lnTo>
                  <a:pt x="579186" y="4710778"/>
                </a:lnTo>
                <a:lnTo>
                  <a:pt x="603301" y="4679082"/>
                </a:lnTo>
                <a:lnTo>
                  <a:pt x="638943" y="4653983"/>
                </a:lnTo>
                <a:lnTo>
                  <a:pt x="643959" y="4631084"/>
                </a:lnTo>
                <a:lnTo>
                  <a:pt x="680942" y="4581274"/>
                </a:lnTo>
                <a:lnTo>
                  <a:pt x="657121" y="4558698"/>
                </a:lnTo>
                <a:lnTo>
                  <a:pt x="641551" y="4543767"/>
                </a:lnTo>
                <a:lnTo>
                  <a:pt x="637174" y="4539568"/>
                </a:lnTo>
                <a:lnTo>
                  <a:pt x="623059" y="4526040"/>
                </a:lnTo>
                <a:lnTo>
                  <a:pt x="611520" y="4522165"/>
                </a:lnTo>
                <a:lnTo>
                  <a:pt x="611635" y="4507443"/>
                </a:lnTo>
                <a:lnTo>
                  <a:pt x="681926" y="4446053"/>
                </a:lnTo>
                <a:lnTo>
                  <a:pt x="706240" y="4414965"/>
                </a:lnTo>
                <a:lnTo>
                  <a:pt x="726386" y="4395593"/>
                </a:lnTo>
                <a:lnTo>
                  <a:pt x="746061" y="4377311"/>
                </a:lnTo>
                <a:lnTo>
                  <a:pt x="753254" y="4370222"/>
                </a:lnTo>
                <a:lnTo>
                  <a:pt x="761463" y="4361898"/>
                </a:lnTo>
                <a:lnTo>
                  <a:pt x="756783" y="4358506"/>
                </a:lnTo>
                <a:lnTo>
                  <a:pt x="768133" y="4346160"/>
                </a:lnTo>
                <a:lnTo>
                  <a:pt x="746008" y="4319397"/>
                </a:lnTo>
                <a:lnTo>
                  <a:pt x="746417" y="4310591"/>
                </a:lnTo>
                <a:lnTo>
                  <a:pt x="746469" y="4309690"/>
                </a:lnTo>
                <a:lnTo>
                  <a:pt x="756552" y="4297921"/>
                </a:lnTo>
                <a:lnTo>
                  <a:pt x="745485" y="4272917"/>
                </a:lnTo>
                <a:lnTo>
                  <a:pt x="729852" y="4244635"/>
                </a:lnTo>
                <a:lnTo>
                  <a:pt x="727590" y="4234195"/>
                </a:lnTo>
                <a:lnTo>
                  <a:pt x="722124" y="4222478"/>
                </a:lnTo>
                <a:lnTo>
                  <a:pt x="712543" y="4215191"/>
                </a:lnTo>
                <a:lnTo>
                  <a:pt x="703664" y="4205379"/>
                </a:lnTo>
                <a:lnTo>
                  <a:pt x="706428" y="4198594"/>
                </a:lnTo>
                <a:lnTo>
                  <a:pt x="708407" y="4172815"/>
                </a:lnTo>
                <a:lnTo>
                  <a:pt x="711894" y="4167757"/>
                </a:lnTo>
                <a:lnTo>
                  <a:pt x="703214" y="4157025"/>
                </a:lnTo>
                <a:lnTo>
                  <a:pt x="711224" y="4153171"/>
                </a:lnTo>
                <a:lnTo>
                  <a:pt x="713192" y="4148250"/>
                </a:lnTo>
                <a:lnTo>
                  <a:pt x="713590" y="4142606"/>
                </a:lnTo>
                <a:lnTo>
                  <a:pt x="712124" y="4140805"/>
                </a:lnTo>
                <a:lnTo>
                  <a:pt x="707769" y="4138680"/>
                </a:lnTo>
                <a:lnTo>
                  <a:pt x="705287" y="4135434"/>
                </a:lnTo>
                <a:lnTo>
                  <a:pt x="705161" y="4129319"/>
                </a:lnTo>
                <a:lnTo>
                  <a:pt x="712732" y="4113864"/>
                </a:lnTo>
                <a:lnTo>
                  <a:pt x="716857" y="4109696"/>
                </a:lnTo>
                <a:lnTo>
                  <a:pt x="721318" y="4107414"/>
                </a:lnTo>
                <a:lnTo>
                  <a:pt x="728700" y="4108398"/>
                </a:lnTo>
                <a:lnTo>
                  <a:pt x="740186" y="4104534"/>
                </a:lnTo>
                <a:lnTo>
                  <a:pt x="755694" y="4106408"/>
                </a:lnTo>
                <a:lnTo>
                  <a:pt x="759767" y="4102314"/>
                </a:lnTo>
                <a:lnTo>
                  <a:pt x="762364" y="4077896"/>
                </a:lnTo>
                <a:lnTo>
                  <a:pt x="766782" y="4075153"/>
                </a:lnTo>
                <a:lnTo>
                  <a:pt x="770311" y="4074598"/>
                </a:lnTo>
                <a:lnTo>
                  <a:pt x="781934" y="4077446"/>
                </a:lnTo>
                <a:lnTo>
                  <a:pt x="785881" y="4077299"/>
                </a:lnTo>
                <a:lnTo>
                  <a:pt x="790174" y="4075624"/>
                </a:lnTo>
                <a:lnTo>
                  <a:pt x="793253" y="4072650"/>
                </a:lnTo>
                <a:lnTo>
                  <a:pt x="793337" y="4070075"/>
                </a:lnTo>
                <a:lnTo>
                  <a:pt x="793734" y="4058159"/>
                </a:lnTo>
                <a:lnTo>
                  <a:pt x="796384" y="4060316"/>
                </a:lnTo>
                <a:lnTo>
                  <a:pt x="802205" y="4083226"/>
                </a:lnTo>
                <a:lnTo>
                  <a:pt x="804771" y="4090723"/>
                </a:lnTo>
                <a:lnTo>
                  <a:pt x="814142" y="4118042"/>
                </a:lnTo>
                <a:lnTo>
                  <a:pt x="834445" y="4160690"/>
                </a:lnTo>
                <a:lnTo>
                  <a:pt x="837450" y="4208416"/>
                </a:lnTo>
                <a:lnTo>
                  <a:pt x="837681" y="4212060"/>
                </a:lnTo>
                <a:lnTo>
                  <a:pt x="846047" y="4215986"/>
                </a:lnTo>
                <a:lnTo>
                  <a:pt x="862455" y="4223693"/>
                </a:lnTo>
                <a:lnTo>
                  <a:pt x="883282" y="4229379"/>
                </a:lnTo>
                <a:lnTo>
                  <a:pt x="887302" y="4238582"/>
                </a:lnTo>
                <a:lnTo>
                  <a:pt x="889491" y="4243609"/>
                </a:lnTo>
                <a:lnTo>
                  <a:pt x="895302" y="4277827"/>
                </a:lnTo>
                <a:lnTo>
                  <a:pt x="905155" y="4292131"/>
                </a:lnTo>
                <a:lnTo>
                  <a:pt x="921594" y="4327637"/>
                </a:lnTo>
                <a:lnTo>
                  <a:pt x="960693" y="4338223"/>
                </a:lnTo>
                <a:lnTo>
                  <a:pt x="988943" y="4313889"/>
                </a:lnTo>
                <a:lnTo>
                  <a:pt x="1016900" y="4286979"/>
                </a:lnTo>
                <a:lnTo>
                  <a:pt x="1017979" y="4259807"/>
                </a:lnTo>
                <a:lnTo>
                  <a:pt x="1021141" y="4226426"/>
                </a:lnTo>
                <a:lnTo>
                  <a:pt x="1041182" y="4220939"/>
                </a:lnTo>
                <a:lnTo>
                  <a:pt x="1060993" y="4207693"/>
                </a:lnTo>
                <a:lnTo>
                  <a:pt x="1070836" y="4236069"/>
                </a:lnTo>
                <a:lnTo>
                  <a:pt x="1100584" y="4217546"/>
                </a:lnTo>
                <a:lnTo>
                  <a:pt x="1091652" y="4187338"/>
                </a:lnTo>
                <a:lnTo>
                  <a:pt x="1094259" y="4153758"/>
                </a:lnTo>
                <a:lnTo>
                  <a:pt x="1088616" y="4136188"/>
                </a:lnTo>
                <a:lnTo>
                  <a:pt x="1079098" y="4109602"/>
                </a:lnTo>
                <a:lnTo>
                  <a:pt x="1061852" y="4065394"/>
                </a:lnTo>
                <a:lnTo>
                  <a:pt x="1070187" y="4034442"/>
                </a:lnTo>
                <a:lnTo>
                  <a:pt x="1041036" y="4011846"/>
                </a:lnTo>
                <a:lnTo>
                  <a:pt x="1037067" y="3983606"/>
                </a:lnTo>
                <a:lnTo>
                  <a:pt x="1056973" y="3984370"/>
                </a:lnTo>
                <a:lnTo>
                  <a:pt x="1067286" y="3942602"/>
                </a:lnTo>
                <a:lnTo>
                  <a:pt x="1081328" y="3934937"/>
                </a:lnTo>
                <a:lnTo>
                  <a:pt x="1090448" y="3922278"/>
                </a:lnTo>
                <a:lnTo>
                  <a:pt x="1095725" y="3897399"/>
                </a:lnTo>
                <a:lnTo>
                  <a:pt x="1091244" y="3892457"/>
                </a:lnTo>
                <a:lnTo>
                  <a:pt x="1077988" y="3879442"/>
                </a:lnTo>
                <a:lnTo>
                  <a:pt x="1077422" y="3878855"/>
                </a:lnTo>
                <a:lnTo>
                  <a:pt x="1048481" y="3818082"/>
                </a:lnTo>
                <a:lnTo>
                  <a:pt x="1044188" y="3796921"/>
                </a:lnTo>
                <a:lnTo>
                  <a:pt x="1021811" y="3806805"/>
                </a:lnTo>
                <a:lnTo>
                  <a:pt x="987268" y="3816407"/>
                </a:lnTo>
                <a:lnTo>
                  <a:pt x="975718" y="3816459"/>
                </a:lnTo>
                <a:lnTo>
                  <a:pt x="970651" y="3807245"/>
                </a:lnTo>
                <a:lnTo>
                  <a:pt x="964483" y="3797894"/>
                </a:lnTo>
                <a:lnTo>
                  <a:pt x="972263" y="3794554"/>
                </a:lnTo>
                <a:lnTo>
                  <a:pt x="957384" y="3779445"/>
                </a:lnTo>
                <a:lnTo>
                  <a:pt x="970378" y="3773769"/>
                </a:lnTo>
                <a:lnTo>
                  <a:pt x="954557" y="3755047"/>
                </a:lnTo>
                <a:lnTo>
                  <a:pt x="981614" y="3743865"/>
                </a:lnTo>
                <a:lnTo>
                  <a:pt x="996660" y="3733708"/>
                </a:lnTo>
                <a:lnTo>
                  <a:pt x="992074" y="3726158"/>
                </a:lnTo>
                <a:lnTo>
                  <a:pt x="970096" y="3725771"/>
                </a:lnTo>
                <a:lnTo>
                  <a:pt x="949154" y="3733017"/>
                </a:lnTo>
                <a:lnTo>
                  <a:pt x="921207" y="3718892"/>
                </a:lnTo>
                <a:lnTo>
                  <a:pt x="909281" y="3688201"/>
                </a:lnTo>
                <a:lnTo>
                  <a:pt x="923343" y="3668527"/>
                </a:lnTo>
                <a:lnTo>
                  <a:pt x="933196" y="3665584"/>
                </a:lnTo>
                <a:lnTo>
                  <a:pt x="951374" y="3660317"/>
                </a:lnTo>
                <a:lnTo>
                  <a:pt x="975614" y="3651469"/>
                </a:lnTo>
                <a:lnTo>
                  <a:pt x="985980" y="3639606"/>
                </a:lnTo>
                <a:lnTo>
                  <a:pt x="969247" y="3631533"/>
                </a:lnTo>
                <a:lnTo>
                  <a:pt x="954860" y="3632140"/>
                </a:lnTo>
                <a:lnTo>
                  <a:pt x="935447" y="3624182"/>
                </a:lnTo>
                <a:lnTo>
                  <a:pt x="901616" y="3629700"/>
                </a:lnTo>
                <a:lnTo>
                  <a:pt x="898192" y="3627156"/>
                </a:lnTo>
                <a:lnTo>
                  <a:pt x="906673" y="3596288"/>
                </a:lnTo>
                <a:lnTo>
                  <a:pt x="887501" y="3582508"/>
                </a:lnTo>
                <a:lnTo>
                  <a:pt x="891177" y="3566875"/>
                </a:lnTo>
                <a:lnTo>
                  <a:pt x="899564" y="3555682"/>
                </a:lnTo>
                <a:lnTo>
                  <a:pt x="910925" y="3540509"/>
                </a:lnTo>
                <a:lnTo>
                  <a:pt x="921186" y="3520437"/>
                </a:lnTo>
                <a:lnTo>
                  <a:pt x="920327" y="3498469"/>
                </a:lnTo>
                <a:lnTo>
                  <a:pt x="882182" y="3497275"/>
                </a:lnTo>
                <a:lnTo>
                  <a:pt x="873879" y="3480501"/>
                </a:lnTo>
                <a:lnTo>
                  <a:pt x="875826" y="3447141"/>
                </a:lnTo>
                <a:lnTo>
                  <a:pt x="879261" y="3420063"/>
                </a:lnTo>
                <a:lnTo>
                  <a:pt x="879763" y="3395781"/>
                </a:lnTo>
                <a:lnTo>
                  <a:pt x="884182" y="3318286"/>
                </a:lnTo>
                <a:lnTo>
                  <a:pt x="871271" y="3318956"/>
                </a:lnTo>
                <a:lnTo>
                  <a:pt x="867355" y="3314223"/>
                </a:lnTo>
                <a:lnTo>
                  <a:pt x="857733" y="3290496"/>
                </a:lnTo>
                <a:lnTo>
                  <a:pt x="859806" y="3273104"/>
                </a:lnTo>
                <a:lnTo>
                  <a:pt x="874245" y="3215158"/>
                </a:lnTo>
                <a:lnTo>
                  <a:pt x="888067" y="3218938"/>
                </a:lnTo>
                <a:lnTo>
                  <a:pt x="905595" y="3129810"/>
                </a:lnTo>
                <a:lnTo>
                  <a:pt x="886297" y="3065739"/>
                </a:lnTo>
                <a:lnTo>
                  <a:pt x="823671" y="3064419"/>
                </a:lnTo>
                <a:lnTo>
                  <a:pt x="837021" y="3044158"/>
                </a:lnTo>
                <a:lnTo>
                  <a:pt x="842476" y="3022756"/>
                </a:lnTo>
                <a:lnTo>
                  <a:pt x="824540" y="3020127"/>
                </a:lnTo>
                <a:lnTo>
                  <a:pt x="821147" y="3002725"/>
                </a:lnTo>
                <a:lnTo>
                  <a:pt x="820697" y="2982422"/>
                </a:lnTo>
                <a:lnTo>
                  <a:pt x="801462" y="2977511"/>
                </a:lnTo>
                <a:lnTo>
                  <a:pt x="756678" y="2985416"/>
                </a:lnTo>
                <a:lnTo>
                  <a:pt x="694450" y="3068021"/>
                </a:lnTo>
                <a:lnTo>
                  <a:pt x="652200" y="3040786"/>
                </a:lnTo>
                <a:lnTo>
                  <a:pt x="650618" y="3039760"/>
                </a:lnTo>
                <a:lnTo>
                  <a:pt x="658964" y="2922623"/>
                </a:lnTo>
                <a:lnTo>
                  <a:pt x="559082" y="2906215"/>
                </a:lnTo>
                <a:lnTo>
                  <a:pt x="551040" y="2904916"/>
                </a:lnTo>
                <a:lnTo>
                  <a:pt x="338314" y="2870540"/>
                </a:lnTo>
                <a:lnTo>
                  <a:pt x="332827" y="2869650"/>
                </a:lnTo>
                <a:lnTo>
                  <a:pt x="82091" y="2826772"/>
                </a:lnTo>
                <a:lnTo>
                  <a:pt x="85369" y="2818175"/>
                </a:lnTo>
                <a:lnTo>
                  <a:pt x="87023" y="2818039"/>
                </a:lnTo>
                <a:lnTo>
                  <a:pt x="121744" y="2810406"/>
                </a:lnTo>
                <a:lnTo>
                  <a:pt x="109504" y="2760167"/>
                </a:lnTo>
                <a:lnTo>
                  <a:pt x="100803" y="2749445"/>
                </a:lnTo>
                <a:lnTo>
                  <a:pt x="126875" y="2706755"/>
                </a:lnTo>
                <a:lnTo>
                  <a:pt x="139650" y="2743549"/>
                </a:lnTo>
                <a:lnTo>
                  <a:pt x="153607" y="2736366"/>
                </a:lnTo>
                <a:lnTo>
                  <a:pt x="164518" y="2809380"/>
                </a:lnTo>
                <a:lnTo>
                  <a:pt x="184266" y="2813589"/>
                </a:lnTo>
                <a:lnTo>
                  <a:pt x="195156" y="2795820"/>
                </a:lnTo>
                <a:lnTo>
                  <a:pt x="217071" y="2745110"/>
                </a:lnTo>
                <a:lnTo>
                  <a:pt x="219563" y="2740869"/>
                </a:lnTo>
                <a:lnTo>
                  <a:pt x="222453" y="2736890"/>
                </a:lnTo>
                <a:lnTo>
                  <a:pt x="230369" y="2731508"/>
                </a:lnTo>
                <a:lnTo>
                  <a:pt x="255824" y="2678421"/>
                </a:lnTo>
                <a:lnTo>
                  <a:pt x="258013" y="2640327"/>
                </a:lnTo>
                <a:lnTo>
                  <a:pt x="254651" y="2633888"/>
                </a:lnTo>
                <a:lnTo>
                  <a:pt x="250275" y="2631427"/>
                </a:lnTo>
                <a:lnTo>
                  <a:pt x="239961" y="2635239"/>
                </a:lnTo>
                <a:lnTo>
                  <a:pt x="234568" y="2640621"/>
                </a:lnTo>
                <a:lnTo>
                  <a:pt x="223417" y="2643762"/>
                </a:lnTo>
                <a:lnTo>
                  <a:pt x="215804" y="2648223"/>
                </a:lnTo>
                <a:lnTo>
                  <a:pt x="209407" y="2654107"/>
                </a:lnTo>
                <a:lnTo>
                  <a:pt x="198653" y="2656589"/>
                </a:lnTo>
                <a:lnTo>
                  <a:pt x="184266" y="2665437"/>
                </a:lnTo>
                <a:lnTo>
                  <a:pt x="171136" y="2657667"/>
                </a:lnTo>
                <a:lnTo>
                  <a:pt x="163817" y="2660327"/>
                </a:lnTo>
                <a:lnTo>
                  <a:pt x="155471" y="2665939"/>
                </a:lnTo>
                <a:lnTo>
                  <a:pt x="147325" y="2669060"/>
                </a:lnTo>
                <a:lnTo>
                  <a:pt x="144822" y="2655154"/>
                </a:lnTo>
                <a:lnTo>
                  <a:pt x="141880" y="2653646"/>
                </a:lnTo>
                <a:lnTo>
                  <a:pt x="124781" y="2648128"/>
                </a:lnTo>
                <a:lnTo>
                  <a:pt x="121650" y="2648568"/>
                </a:lnTo>
                <a:lnTo>
                  <a:pt x="114289" y="2646003"/>
                </a:lnTo>
                <a:lnTo>
                  <a:pt x="107169" y="2645228"/>
                </a:lnTo>
                <a:lnTo>
                  <a:pt x="104269" y="2643825"/>
                </a:lnTo>
                <a:lnTo>
                  <a:pt x="97452" y="2643521"/>
                </a:lnTo>
                <a:lnTo>
                  <a:pt x="93965" y="2642600"/>
                </a:lnTo>
                <a:lnTo>
                  <a:pt x="89756" y="2642327"/>
                </a:lnTo>
                <a:lnTo>
                  <a:pt x="87526" y="2643050"/>
                </a:lnTo>
                <a:lnTo>
                  <a:pt x="86039" y="2644526"/>
                </a:lnTo>
                <a:lnTo>
                  <a:pt x="82824" y="2644505"/>
                </a:lnTo>
                <a:lnTo>
                  <a:pt x="76458" y="2642443"/>
                </a:lnTo>
                <a:lnTo>
                  <a:pt x="69997" y="2643217"/>
                </a:lnTo>
                <a:lnTo>
                  <a:pt x="67987" y="2644066"/>
                </a:lnTo>
                <a:lnTo>
                  <a:pt x="61600" y="2641615"/>
                </a:lnTo>
                <a:lnTo>
                  <a:pt x="58982" y="2642108"/>
                </a:lnTo>
                <a:lnTo>
                  <a:pt x="55914" y="2641060"/>
                </a:lnTo>
                <a:lnTo>
                  <a:pt x="52438" y="2640830"/>
                </a:lnTo>
                <a:lnTo>
                  <a:pt x="49045" y="2641720"/>
                </a:lnTo>
                <a:lnTo>
                  <a:pt x="47768" y="2644244"/>
                </a:lnTo>
                <a:lnTo>
                  <a:pt x="40574" y="2648390"/>
                </a:lnTo>
                <a:lnTo>
                  <a:pt x="35412" y="2648411"/>
                </a:lnTo>
                <a:lnTo>
                  <a:pt x="30732" y="2647898"/>
                </a:lnTo>
                <a:lnTo>
                  <a:pt x="30187" y="2638453"/>
                </a:lnTo>
                <a:lnTo>
                  <a:pt x="28438" y="2617459"/>
                </a:lnTo>
                <a:lnTo>
                  <a:pt x="26428" y="2598318"/>
                </a:lnTo>
                <a:lnTo>
                  <a:pt x="25035" y="2583764"/>
                </a:lnTo>
                <a:lnTo>
                  <a:pt x="27255" y="2570958"/>
                </a:lnTo>
                <a:lnTo>
                  <a:pt x="30072" y="2555566"/>
                </a:lnTo>
                <a:lnTo>
                  <a:pt x="32700" y="2540540"/>
                </a:lnTo>
                <a:lnTo>
                  <a:pt x="8146" y="2526907"/>
                </a:lnTo>
                <a:lnTo>
                  <a:pt x="2052" y="2477861"/>
                </a:lnTo>
                <a:lnTo>
                  <a:pt x="460" y="2467851"/>
                </a:lnTo>
                <a:lnTo>
                  <a:pt x="60846" y="2447464"/>
                </a:lnTo>
                <a:lnTo>
                  <a:pt x="74898" y="2451527"/>
                </a:lnTo>
                <a:lnTo>
                  <a:pt x="75034" y="2441601"/>
                </a:lnTo>
                <a:lnTo>
                  <a:pt x="74133" y="2425947"/>
                </a:lnTo>
                <a:lnTo>
                  <a:pt x="9936" y="2417675"/>
                </a:lnTo>
                <a:lnTo>
                  <a:pt x="450" y="2421549"/>
                </a:lnTo>
                <a:lnTo>
                  <a:pt x="0" y="2400879"/>
                </a:lnTo>
                <a:close/>
              </a:path>
            </a:pathLst>
          </a:custGeom>
          <a:ln w="20323">
            <a:solidFill>
              <a:srgbClr val="FFFFFF"/>
            </a:solidFill>
          </a:ln>
        </p:spPr>
        <p:txBody>
          <a:bodyPr wrap="square" lIns="0" tIns="0" rIns="0" bIns="0" rtlCol="0"/>
          <a:lstStyle/>
          <a:p>
            <a:endParaRPr dirty="0"/>
          </a:p>
        </p:txBody>
      </p:sp>
      <p:sp>
        <p:nvSpPr>
          <p:cNvPr id="7" name="object 7"/>
          <p:cNvSpPr txBox="1"/>
          <p:nvPr/>
        </p:nvSpPr>
        <p:spPr>
          <a:xfrm>
            <a:off x="831851" y="617263"/>
            <a:ext cx="3020284" cy="630942"/>
          </a:xfrm>
          <a:prstGeom prst="rect">
            <a:avLst/>
          </a:prstGeom>
        </p:spPr>
        <p:txBody>
          <a:bodyPr vert="horz" wrap="square" lIns="0" tIns="0" rIns="0" bIns="0" rtlCol="0">
            <a:noAutofit/>
          </a:bodyPr>
          <a:lstStyle/>
          <a:p>
            <a:pPr marL="12700" algn="ctr">
              <a:lnSpc>
                <a:spcPct val="100000"/>
              </a:lnSpc>
            </a:pPr>
            <a:r>
              <a:rPr lang="en-US" sz="4100" spc="160" dirty="0" smtClean="0">
                <a:solidFill>
                  <a:srgbClr val="FFFFFF"/>
                </a:solidFill>
                <a:latin typeface="Calibri"/>
                <a:cs typeface="Calibri"/>
              </a:rPr>
              <a:t>GEOGRAPHY</a:t>
            </a:r>
            <a:endParaRPr sz="4100" dirty="0">
              <a:latin typeface="Calibri"/>
              <a:cs typeface="Calibri"/>
            </a:endParaRPr>
          </a:p>
        </p:txBody>
      </p:sp>
      <p:sp>
        <p:nvSpPr>
          <p:cNvPr id="8" name="object 8"/>
          <p:cNvSpPr txBox="1"/>
          <p:nvPr/>
        </p:nvSpPr>
        <p:spPr>
          <a:xfrm>
            <a:off x="3898706" y="3676365"/>
            <a:ext cx="2397495" cy="438582"/>
          </a:xfrm>
          <a:prstGeom prst="rect">
            <a:avLst/>
          </a:prstGeom>
        </p:spPr>
        <p:txBody>
          <a:bodyPr vert="horz" wrap="square" lIns="0" tIns="0" rIns="0" bIns="0" rtlCol="0">
            <a:noAutofit/>
          </a:bodyPr>
          <a:lstStyle/>
          <a:p>
            <a:pPr marL="12700">
              <a:lnSpc>
                <a:spcPct val="100000"/>
              </a:lnSpc>
            </a:pPr>
            <a:r>
              <a:rPr lang="en-US" sz="2850" dirty="0" smtClean="0">
                <a:solidFill>
                  <a:srgbClr val="DB6C2A"/>
                </a:solidFill>
                <a:latin typeface="Arial"/>
                <a:cs typeface="Arial"/>
              </a:rPr>
              <a:t>Domodedovo</a:t>
            </a:r>
            <a:endParaRPr sz="2850" dirty="0">
              <a:latin typeface="Arial"/>
              <a:cs typeface="Arial"/>
            </a:endParaRPr>
          </a:p>
        </p:txBody>
      </p:sp>
      <p:sp>
        <p:nvSpPr>
          <p:cNvPr id="9" name="object 9"/>
          <p:cNvSpPr/>
          <p:nvPr/>
        </p:nvSpPr>
        <p:spPr>
          <a:xfrm>
            <a:off x="3809505" y="4063620"/>
            <a:ext cx="343535" cy="269875"/>
          </a:xfrm>
          <a:custGeom>
            <a:avLst/>
            <a:gdLst/>
            <a:ahLst/>
            <a:cxnLst/>
            <a:rect l="l" t="t" r="r" b="b"/>
            <a:pathLst>
              <a:path w="343535" h="269875">
                <a:moveTo>
                  <a:pt x="164025" y="0"/>
                </a:moveTo>
                <a:lnTo>
                  <a:pt x="117697" y="6709"/>
                </a:lnTo>
                <a:lnTo>
                  <a:pt x="76627" y="22662"/>
                </a:lnTo>
                <a:lnTo>
                  <a:pt x="42607" y="46615"/>
                </a:lnTo>
                <a:lnTo>
                  <a:pt x="17431" y="77323"/>
                </a:lnTo>
                <a:lnTo>
                  <a:pt x="2895" y="113542"/>
                </a:lnTo>
                <a:lnTo>
                  <a:pt x="0" y="140135"/>
                </a:lnTo>
                <a:lnTo>
                  <a:pt x="1363" y="152696"/>
                </a:lnTo>
                <a:lnTo>
                  <a:pt x="20513" y="198874"/>
                </a:lnTo>
                <a:lnTo>
                  <a:pt x="47486" y="227765"/>
                </a:lnTo>
                <a:lnTo>
                  <a:pt x="83374" y="250157"/>
                </a:lnTo>
                <a:lnTo>
                  <a:pt x="126472" y="264629"/>
                </a:lnTo>
                <a:lnTo>
                  <a:pt x="175076" y="269760"/>
                </a:lnTo>
                <a:lnTo>
                  <a:pt x="191347" y="268914"/>
                </a:lnTo>
                <a:lnTo>
                  <a:pt x="237196" y="259638"/>
                </a:lnTo>
                <a:lnTo>
                  <a:pt x="277139" y="241403"/>
                </a:lnTo>
                <a:lnTo>
                  <a:pt x="309298" y="215682"/>
                </a:lnTo>
                <a:lnTo>
                  <a:pt x="331799" y="183948"/>
                </a:lnTo>
                <a:lnTo>
                  <a:pt x="343534" y="134826"/>
                </a:lnTo>
                <a:lnTo>
                  <a:pt x="343186" y="126171"/>
                </a:lnTo>
                <a:lnTo>
                  <a:pt x="328268" y="79382"/>
                </a:lnTo>
                <a:lnTo>
                  <a:pt x="304134" y="49435"/>
                </a:lnTo>
                <a:lnTo>
                  <a:pt x="270572" y="25409"/>
                </a:lnTo>
                <a:lnTo>
                  <a:pt x="229082" y="8660"/>
                </a:lnTo>
                <a:lnTo>
                  <a:pt x="181166" y="549"/>
                </a:lnTo>
                <a:lnTo>
                  <a:pt x="164025" y="0"/>
                </a:lnTo>
                <a:close/>
              </a:path>
            </a:pathLst>
          </a:custGeom>
          <a:solidFill>
            <a:srgbClr val="808080"/>
          </a:solidFill>
        </p:spPr>
        <p:txBody>
          <a:bodyPr wrap="square" lIns="0" tIns="0" rIns="0" bIns="0" rtlCol="0"/>
          <a:lstStyle/>
          <a:p>
            <a:endParaRPr dirty="0"/>
          </a:p>
        </p:txBody>
      </p:sp>
      <p:sp>
        <p:nvSpPr>
          <p:cNvPr id="10" name="object 10"/>
          <p:cNvSpPr/>
          <p:nvPr/>
        </p:nvSpPr>
        <p:spPr>
          <a:xfrm>
            <a:off x="3809505" y="4063620"/>
            <a:ext cx="343535" cy="269875"/>
          </a:xfrm>
          <a:custGeom>
            <a:avLst/>
            <a:gdLst/>
            <a:ahLst/>
            <a:cxnLst/>
            <a:rect l="l" t="t" r="r" b="b"/>
            <a:pathLst>
              <a:path w="343535" h="269875">
                <a:moveTo>
                  <a:pt x="343534" y="134826"/>
                </a:moveTo>
                <a:lnTo>
                  <a:pt x="331799" y="183948"/>
                </a:lnTo>
                <a:lnTo>
                  <a:pt x="309298" y="215682"/>
                </a:lnTo>
                <a:lnTo>
                  <a:pt x="277139" y="241403"/>
                </a:lnTo>
                <a:lnTo>
                  <a:pt x="237196" y="259638"/>
                </a:lnTo>
                <a:lnTo>
                  <a:pt x="191347" y="268914"/>
                </a:lnTo>
                <a:lnTo>
                  <a:pt x="175076" y="269760"/>
                </a:lnTo>
                <a:lnTo>
                  <a:pt x="158368" y="269175"/>
                </a:lnTo>
                <a:lnTo>
                  <a:pt x="111410" y="260773"/>
                </a:lnTo>
                <a:lnTo>
                  <a:pt x="70526" y="243503"/>
                </a:lnTo>
                <a:lnTo>
                  <a:pt x="37420" y="218787"/>
                </a:lnTo>
                <a:lnTo>
                  <a:pt x="13798" y="188044"/>
                </a:lnTo>
                <a:lnTo>
                  <a:pt x="0" y="140135"/>
                </a:lnTo>
                <a:lnTo>
                  <a:pt x="723" y="126624"/>
                </a:lnTo>
                <a:lnTo>
                  <a:pt x="11315" y="88845"/>
                </a:lnTo>
                <a:lnTo>
                  <a:pt x="33144" y="56162"/>
                </a:lnTo>
                <a:lnTo>
                  <a:pt x="64415" y="29819"/>
                </a:lnTo>
                <a:lnTo>
                  <a:pt x="103334" y="11061"/>
                </a:lnTo>
                <a:lnTo>
                  <a:pt x="148109" y="1132"/>
                </a:lnTo>
                <a:lnTo>
                  <a:pt x="164025" y="0"/>
                </a:lnTo>
                <a:lnTo>
                  <a:pt x="181166" y="549"/>
                </a:lnTo>
                <a:lnTo>
                  <a:pt x="229082" y="8660"/>
                </a:lnTo>
                <a:lnTo>
                  <a:pt x="270572" y="25409"/>
                </a:lnTo>
                <a:lnTo>
                  <a:pt x="304134" y="49435"/>
                </a:lnTo>
                <a:lnTo>
                  <a:pt x="328268" y="79382"/>
                </a:lnTo>
                <a:lnTo>
                  <a:pt x="343186" y="126171"/>
                </a:lnTo>
                <a:lnTo>
                  <a:pt x="343534" y="134826"/>
                </a:lnTo>
                <a:close/>
              </a:path>
            </a:pathLst>
          </a:custGeom>
          <a:ln w="41883">
            <a:solidFill>
              <a:srgbClr val="DB6C2A"/>
            </a:solidFill>
          </a:ln>
        </p:spPr>
        <p:txBody>
          <a:bodyPr wrap="square" lIns="0" tIns="0" rIns="0" bIns="0" rtlCol="0"/>
          <a:lstStyle/>
          <a:p>
            <a:endParaRPr dirty="0"/>
          </a:p>
        </p:txBody>
      </p:sp>
      <p:sp>
        <p:nvSpPr>
          <p:cNvPr id="11" name="object 11"/>
          <p:cNvSpPr txBox="1"/>
          <p:nvPr/>
        </p:nvSpPr>
        <p:spPr>
          <a:xfrm>
            <a:off x="1974119" y="2364891"/>
            <a:ext cx="2362931" cy="330860"/>
          </a:xfrm>
          <a:prstGeom prst="rect">
            <a:avLst/>
          </a:prstGeom>
        </p:spPr>
        <p:txBody>
          <a:bodyPr vert="horz" wrap="square" lIns="0" tIns="0" rIns="0" bIns="0" rtlCol="0">
            <a:noAutofit/>
          </a:bodyPr>
          <a:lstStyle/>
          <a:p>
            <a:pPr marL="12700" algn="r">
              <a:lnSpc>
                <a:spcPct val="100000"/>
              </a:lnSpc>
            </a:pPr>
            <a:r>
              <a:rPr lang="en-US" sz="2150" dirty="0" smtClean="0">
                <a:solidFill>
                  <a:srgbClr val="FFFFFF"/>
                </a:solidFill>
                <a:latin typeface="Arial"/>
                <a:cs typeface="Arial"/>
              </a:rPr>
              <a:t>Leninsky District</a:t>
            </a:r>
            <a:endParaRPr sz="2150" dirty="0">
              <a:latin typeface="Arial"/>
              <a:cs typeface="Arial"/>
            </a:endParaRPr>
          </a:p>
        </p:txBody>
      </p:sp>
      <p:sp>
        <p:nvSpPr>
          <p:cNvPr id="12" name="object 12"/>
          <p:cNvSpPr txBox="1"/>
          <p:nvPr/>
        </p:nvSpPr>
        <p:spPr>
          <a:xfrm>
            <a:off x="881336" y="6091626"/>
            <a:ext cx="1931714" cy="330860"/>
          </a:xfrm>
          <a:prstGeom prst="rect">
            <a:avLst/>
          </a:prstGeom>
        </p:spPr>
        <p:txBody>
          <a:bodyPr vert="horz" wrap="square" lIns="0" tIns="0" rIns="0" bIns="0" rtlCol="0">
            <a:noAutofit/>
          </a:bodyPr>
          <a:lstStyle/>
          <a:p>
            <a:pPr marL="12700">
              <a:lnSpc>
                <a:spcPct val="100000"/>
              </a:lnSpc>
            </a:pPr>
            <a:r>
              <a:rPr lang="en-US" sz="2150" dirty="0" smtClean="0">
                <a:solidFill>
                  <a:srgbClr val="FFFFFF"/>
                </a:solidFill>
                <a:latin typeface="Arial"/>
                <a:cs typeface="Arial"/>
              </a:rPr>
              <a:t>Podolsk </a:t>
            </a:r>
          </a:p>
          <a:p>
            <a:pPr marL="12700">
              <a:lnSpc>
                <a:spcPct val="100000"/>
              </a:lnSpc>
            </a:pPr>
            <a:r>
              <a:rPr lang="en-US" sz="2150" dirty="0" smtClean="0">
                <a:solidFill>
                  <a:srgbClr val="FFFFFF"/>
                </a:solidFill>
                <a:latin typeface="Arial"/>
                <a:cs typeface="Arial"/>
              </a:rPr>
              <a:t>Urban District</a:t>
            </a:r>
            <a:endParaRPr sz="2150" dirty="0">
              <a:latin typeface="Arial"/>
              <a:cs typeface="Arial"/>
            </a:endParaRPr>
          </a:p>
        </p:txBody>
      </p:sp>
      <p:sp>
        <p:nvSpPr>
          <p:cNvPr id="13" name="object 13"/>
          <p:cNvSpPr txBox="1"/>
          <p:nvPr/>
        </p:nvSpPr>
        <p:spPr>
          <a:xfrm>
            <a:off x="901754" y="9452738"/>
            <a:ext cx="1377896" cy="330860"/>
          </a:xfrm>
          <a:prstGeom prst="rect">
            <a:avLst/>
          </a:prstGeom>
        </p:spPr>
        <p:txBody>
          <a:bodyPr vert="horz" wrap="square" lIns="0" tIns="0" rIns="0" bIns="0" rtlCol="0">
            <a:noAutofit/>
          </a:bodyPr>
          <a:lstStyle/>
          <a:p>
            <a:pPr marL="12700">
              <a:lnSpc>
                <a:spcPct val="100000"/>
              </a:lnSpc>
            </a:pPr>
            <a:r>
              <a:rPr lang="en-US" sz="2150" dirty="0" smtClean="0">
                <a:solidFill>
                  <a:srgbClr val="FFFFFF"/>
                </a:solidFill>
                <a:latin typeface="Arial"/>
                <a:cs typeface="Arial"/>
              </a:rPr>
              <a:t>Chekhov Urban District</a:t>
            </a:r>
            <a:endParaRPr sz="2150" dirty="0">
              <a:latin typeface="Arial"/>
              <a:cs typeface="Arial"/>
            </a:endParaRPr>
          </a:p>
        </p:txBody>
      </p:sp>
      <p:sp>
        <p:nvSpPr>
          <p:cNvPr id="14" name="object 14"/>
          <p:cNvSpPr txBox="1"/>
          <p:nvPr/>
        </p:nvSpPr>
        <p:spPr>
          <a:xfrm>
            <a:off x="7646030" y="6091626"/>
            <a:ext cx="3472820" cy="325049"/>
          </a:xfrm>
          <a:prstGeom prst="rect">
            <a:avLst/>
          </a:prstGeom>
        </p:spPr>
        <p:txBody>
          <a:bodyPr vert="horz" wrap="square" lIns="0" tIns="0" rIns="0" bIns="0" rtlCol="0">
            <a:noAutofit/>
          </a:bodyPr>
          <a:lstStyle/>
          <a:p>
            <a:pPr marL="12700">
              <a:lnSpc>
                <a:spcPct val="100000"/>
              </a:lnSpc>
            </a:pPr>
            <a:r>
              <a:rPr lang="en-US" sz="2150" dirty="0" smtClean="0">
                <a:solidFill>
                  <a:srgbClr val="FFFFFF"/>
                </a:solidFill>
                <a:latin typeface="Arial"/>
                <a:cs typeface="Arial"/>
              </a:rPr>
              <a:t>Ramenskoye District</a:t>
            </a:r>
            <a:endParaRPr sz="2150" dirty="0">
              <a:latin typeface="Arial"/>
              <a:cs typeface="Arial"/>
            </a:endParaRPr>
          </a:p>
        </p:txBody>
      </p:sp>
      <p:sp>
        <p:nvSpPr>
          <p:cNvPr id="15" name="object 15"/>
          <p:cNvSpPr txBox="1"/>
          <p:nvPr/>
        </p:nvSpPr>
        <p:spPr>
          <a:xfrm>
            <a:off x="10006310" y="2768092"/>
            <a:ext cx="9570740" cy="2950624"/>
          </a:xfrm>
          <a:prstGeom prst="rect">
            <a:avLst/>
          </a:prstGeom>
        </p:spPr>
        <p:txBody>
          <a:bodyPr vert="horz" wrap="square" lIns="0" tIns="0" rIns="0" bIns="0" rtlCol="0">
            <a:noAutofit/>
          </a:bodyPr>
          <a:lstStyle/>
          <a:p>
            <a:pPr marL="12700" algn="just">
              <a:lnSpc>
                <a:spcPct val="100000"/>
              </a:lnSpc>
              <a:tabLst>
                <a:tab pos="2597785" algn="l"/>
              </a:tabLst>
            </a:pPr>
            <a:r>
              <a:rPr lang="en-US" sz="3700" dirty="0" smtClean="0">
                <a:solidFill>
                  <a:srgbClr val="DB6C2A"/>
                </a:solidFill>
                <a:latin typeface="Arial"/>
                <a:cs typeface="Arial"/>
              </a:rPr>
              <a:t>The Domodedovo Urban District</a:t>
            </a:r>
            <a:r>
              <a:rPr lang="en-US" sz="3700" dirty="0" smtClean="0">
                <a:solidFill>
                  <a:schemeClr val="bg1"/>
                </a:solidFill>
                <a:latin typeface="Arial"/>
                <a:cs typeface="Arial"/>
              </a:rPr>
              <a:t> is a well-established alternative center of the Moscow agglomeration in the southern part of the central area of the Moscow Region</a:t>
            </a:r>
            <a:r>
              <a:rPr lang="ru-RU" sz="3700" dirty="0" smtClean="0">
                <a:solidFill>
                  <a:schemeClr val="bg1"/>
                </a:solidFill>
                <a:latin typeface="Arial"/>
                <a:cs typeface="Arial"/>
              </a:rPr>
              <a:t>.</a:t>
            </a:r>
            <a:endParaRPr lang="ru-RU" sz="3700" dirty="0">
              <a:solidFill>
                <a:schemeClr val="bg1"/>
              </a:solidFill>
              <a:latin typeface="Arial"/>
              <a:cs typeface="Arial"/>
            </a:endParaRPr>
          </a:p>
        </p:txBody>
      </p:sp>
      <p:sp>
        <p:nvSpPr>
          <p:cNvPr id="24" name="object 24"/>
          <p:cNvSpPr txBox="1"/>
          <p:nvPr/>
        </p:nvSpPr>
        <p:spPr>
          <a:xfrm>
            <a:off x="12300575" y="6848923"/>
            <a:ext cx="3898265" cy="3329116"/>
          </a:xfrm>
          <a:prstGeom prst="rect">
            <a:avLst/>
          </a:prstGeom>
        </p:spPr>
        <p:txBody>
          <a:bodyPr vert="horz" wrap="square" lIns="0" tIns="0" rIns="0" bIns="0" rtlCol="0">
            <a:spAutoFit/>
          </a:bodyPr>
          <a:lstStyle/>
          <a:p>
            <a:pPr marL="12700">
              <a:lnSpc>
                <a:spcPct val="100000"/>
              </a:lnSpc>
            </a:pPr>
            <a:r>
              <a:rPr sz="18450" b="1" spc="-1435" dirty="0" smtClean="0">
                <a:solidFill>
                  <a:srgbClr val="DB6C2A"/>
                </a:solidFill>
                <a:latin typeface="Arial"/>
                <a:cs typeface="Arial"/>
              </a:rPr>
              <a:t>81</a:t>
            </a:r>
            <a:r>
              <a:rPr lang="en-US" sz="18450" b="1" spc="-1435" dirty="0" smtClean="0">
                <a:solidFill>
                  <a:srgbClr val="DB6C2A"/>
                </a:solidFill>
                <a:latin typeface="Arial"/>
                <a:cs typeface="Arial"/>
              </a:rPr>
              <a:t>.</a:t>
            </a:r>
            <a:r>
              <a:rPr sz="18450" b="1" spc="-1435" dirty="0" smtClean="0">
                <a:solidFill>
                  <a:srgbClr val="DB6C2A"/>
                </a:solidFill>
                <a:latin typeface="Arial"/>
                <a:cs typeface="Arial"/>
              </a:rPr>
              <a:t>8</a:t>
            </a:r>
            <a:endParaRPr sz="18450" dirty="0">
              <a:latin typeface="Arial"/>
              <a:cs typeface="Arial"/>
            </a:endParaRPr>
          </a:p>
          <a:p>
            <a:pPr algn="ctr">
              <a:lnSpc>
                <a:spcPct val="100000"/>
              </a:lnSpc>
              <a:spcBef>
                <a:spcPts val="135"/>
              </a:spcBef>
            </a:pPr>
            <a:r>
              <a:rPr lang="en-US" sz="3100" b="1" dirty="0" smtClean="0">
                <a:solidFill>
                  <a:srgbClr val="FFFFFF"/>
                </a:solidFill>
                <a:latin typeface="Arial"/>
                <a:cs typeface="Arial"/>
              </a:rPr>
              <a:t>thousand hectares</a:t>
            </a:r>
            <a:endParaRPr sz="3100" dirty="0">
              <a:latin typeface="Arial"/>
              <a:cs typeface="Arial"/>
            </a:endParaRPr>
          </a:p>
        </p:txBody>
      </p:sp>
      <p:sp>
        <p:nvSpPr>
          <p:cNvPr id="25" name="object 25"/>
          <p:cNvSpPr/>
          <p:nvPr/>
        </p:nvSpPr>
        <p:spPr>
          <a:xfrm>
            <a:off x="3884886" y="5335827"/>
            <a:ext cx="2006808" cy="1607437"/>
          </a:xfrm>
          <a:prstGeom prst="rect">
            <a:avLst/>
          </a:prstGeom>
          <a:blipFill>
            <a:blip r:embed="rId4" cstate="print"/>
            <a:stretch>
              <a:fillRect/>
            </a:stretch>
          </a:blipFill>
        </p:spPr>
        <p:txBody>
          <a:bodyPr wrap="square" lIns="0" tIns="0" rIns="0" bIns="0" rtlCol="0"/>
          <a:lstStyle/>
          <a:p>
            <a:endParaRPr dirty="0"/>
          </a:p>
        </p:txBody>
      </p:sp>
      <p:sp>
        <p:nvSpPr>
          <p:cNvPr id="26" name="object 26"/>
          <p:cNvSpPr/>
          <p:nvPr/>
        </p:nvSpPr>
        <p:spPr>
          <a:xfrm>
            <a:off x="4130163" y="5532304"/>
            <a:ext cx="1516380" cy="1214755"/>
          </a:xfrm>
          <a:custGeom>
            <a:avLst/>
            <a:gdLst/>
            <a:ahLst/>
            <a:cxnLst/>
            <a:rect l="l" t="t" r="r" b="b"/>
            <a:pathLst>
              <a:path w="1516379" h="1214754">
                <a:moveTo>
                  <a:pt x="975205" y="781128"/>
                </a:moveTo>
                <a:lnTo>
                  <a:pt x="758133" y="1214486"/>
                </a:lnTo>
                <a:lnTo>
                  <a:pt x="541030" y="781128"/>
                </a:lnTo>
                <a:lnTo>
                  <a:pt x="0" y="607238"/>
                </a:lnTo>
                <a:lnTo>
                  <a:pt x="541030" y="433369"/>
                </a:lnTo>
                <a:lnTo>
                  <a:pt x="758133" y="0"/>
                </a:lnTo>
                <a:lnTo>
                  <a:pt x="975205" y="433369"/>
                </a:lnTo>
                <a:lnTo>
                  <a:pt x="1516257" y="607238"/>
                </a:lnTo>
                <a:lnTo>
                  <a:pt x="975205" y="781128"/>
                </a:lnTo>
                <a:close/>
              </a:path>
            </a:pathLst>
          </a:custGeom>
          <a:ln w="10470">
            <a:solidFill>
              <a:srgbClr val="FFFFFF"/>
            </a:solidFill>
          </a:ln>
        </p:spPr>
        <p:txBody>
          <a:bodyPr wrap="square" lIns="0" tIns="0" rIns="0" bIns="0" rtlCol="0"/>
          <a:lstStyle/>
          <a:p>
            <a:endParaRPr dirty="0"/>
          </a:p>
        </p:txBody>
      </p:sp>
      <p:sp>
        <p:nvSpPr>
          <p:cNvPr id="27" name="object 27"/>
          <p:cNvSpPr/>
          <p:nvPr/>
        </p:nvSpPr>
        <p:spPr>
          <a:xfrm>
            <a:off x="3884882" y="5335829"/>
            <a:ext cx="2007235" cy="1607820"/>
          </a:xfrm>
          <a:custGeom>
            <a:avLst/>
            <a:gdLst/>
            <a:ahLst/>
            <a:cxnLst/>
            <a:rect l="l" t="t" r="r" b="b"/>
            <a:pathLst>
              <a:path w="2007235" h="1607820">
                <a:moveTo>
                  <a:pt x="2006818" y="803713"/>
                </a:moveTo>
                <a:lnTo>
                  <a:pt x="1441484" y="622033"/>
                </a:lnTo>
                <a:lnTo>
                  <a:pt x="1599124" y="326555"/>
                </a:lnTo>
                <a:lnTo>
                  <a:pt x="1230245" y="452823"/>
                </a:lnTo>
                <a:lnTo>
                  <a:pt x="1003414" y="0"/>
                </a:lnTo>
                <a:lnTo>
                  <a:pt x="776583" y="452823"/>
                </a:lnTo>
                <a:lnTo>
                  <a:pt x="407683" y="326555"/>
                </a:lnTo>
                <a:lnTo>
                  <a:pt x="565323" y="622033"/>
                </a:lnTo>
                <a:lnTo>
                  <a:pt x="0" y="803713"/>
                </a:lnTo>
                <a:lnTo>
                  <a:pt x="565323" y="985415"/>
                </a:lnTo>
                <a:lnTo>
                  <a:pt x="407683" y="1280871"/>
                </a:lnTo>
                <a:lnTo>
                  <a:pt x="776583" y="1154624"/>
                </a:lnTo>
                <a:lnTo>
                  <a:pt x="1003414" y="1607427"/>
                </a:lnTo>
                <a:lnTo>
                  <a:pt x="1230245" y="1154624"/>
                </a:lnTo>
                <a:lnTo>
                  <a:pt x="1599124" y="1280871"/>
                </a:lnTo>
                <a:lnTo>
                  <a:pt x="1441484" y="985415"/>
                </a:lnTo>
                <a:lnTo>
                  <a:pt x="2006818" y="803713"/>
                </a:lnTo>
                <a:close/>
              </a:path>
            </a:pathLst>
          </a:custGeom>
          <a:ln w="10470">
            <a:solidFill>
              <a:srgbClr val="FFFFFF"/>
            </a:solidFill>
          </a:ln>
        </p:spPr>
        <p:txBody>
          <a:bodyPr wrap="square" lIns="0" tIns="0" rIns="0" bIns="0" rtlCol="0"/>
          <a:lstStyle/>
          <a:p>
            <a:endParaRPr dirty="0"/>
          </a:p>
        </p:txBody>
      </p:sp>
      <p:sp>
        <p:nvSpPr>
          <p:cNvPr id="28" name="object 28"/>
          <p:cNvSpPr/>
          <p:nvPr/>
        </p:nvSpPr>
        <p:spPr>
          <a:xfrm>
            <a:off x="4797738" y="5109488"/>
            <a:ext cx="181114" cy="186046"/>
          </a:xfrm>
          <a:prstGeom prst="rect">
            <a:avLst/>
          </a:prstGeom>
          <a:blipFill>
            <a:blip r:embed="rId5" cstate="print"/>
            <a:stretch>
              <a:fillRect/>
            </a:stretch>
          </a:blipFill>
        </p:spPr>
        <p:txBody>
          <a:bodyPr wrap="square" lIns="0" tIns="0" rIns="0" bIns="0" rtlCol="0"/>
          <a:lstStyle/>
          <a:p>
            <a:endParaRPr dirty="0"/>
          </a:p>
        </p:txBody>
      </p:sp>
      <p:sp>
        <p:nvSpPr>
          <p:cNvPr id="29" name="object 29"/>
          <p:cNvSpPr/>
          <p:nvPr/>
        </p:nvSpPr>
        <p:spPr>
          <a:xfrm>
            <a:off x="4797736" y="5109481"/>
            <a:ext cx="181610" cy="186055"/>
          </a:xfrm>
          <a:custGeom>
            <a:avLst/>
            <a:gdLst/>
            <a:ahLst/>
            <a:cxnLst/>
            <a:rect l="l" t="t" r="r" b="b"/>
            <a:pathLst>
              <a:path w="181610" h="186054">
                <a:moveTo>
                  <a:pt x="0" y="176026"/>
                </a:moveTo>
                <a:lnTo>
                  <a:pt x="0" y="0"/>
                </a:lnTo>
                <a:lnTo>
                  <a:pt x="150058" y="125755"/>
                </a:lnTo>
                <a:lnTo>
                  <a:pt x="150058" y="11214"/>
                </a:lnTo>
                <a:lnTo>
                  <a:pt x="181114" y="11214"/>
                </a:lnTo>
                <a:lnTo>
                  <a:pt x="181114" y="186057"/>
                </a:lnTo>
                <a:lnTo>
                  <a:pt x="31046" y="60626"/>
                </a:lnTo>
                <a:lnTo>
                  <a:pt x="31046" y="176026"/>
                </a:lnTo>
                <a:lnTo>
                  <a:pt x="0" y="176026"/>
                </a:lnTo>
                <a:close/>
              </a:path>
            </a:pathLst>
          </a:custGeom>
          <a:ln w="10470">
            <a:solidFill>
              <a:srgbClr val="FFFFFF"/>
            </a:solidFill>
          </a:ln>
        </p:spPr>
        <p:txBody>
          <a:bodyPr wrap="square" lIns="0" tIns="0" rIns="0" bIns="0" rtlCol="0"/>
          <a:lstStyle/>
          <a:p>
            <a:endParaRPr dirty="0"/>
          </a:p>
        </p:txBody>
      </p:sp>
      <p:sp>
        <p:nvSpPr>
          <p:cNvPr id="30" name="object 30"/>
          <p:cNvSpPr/>
          <p:nvPr/>
        </p:nvSpPr>
        <p:spPr>
          <a:xfrm>
            <a:off x="4823710" y="6999400"/>
            <a:ext cx="129831" cy="169864"/>
          </a:xfrm>
          <a:prstGeom prst="rect">
            <a:avLst/>
          </a:prstGeom>
          <a:blipFill>
            <a:blip r:embed="rId6" cstate="print"/>
            <a:stretch>
              <a:fillRect/>
            </a:stretch>
          </a:blipFill>
        </p:spPr>
        <p:txBody>
          <a:bodyPr wrap="square" lIns="0" tIns="0" rIns="0" bIns="0" rtlCol="0"/>
          <a:lstStyle/>
          <a:p>
            <a:endParaRPr dirty="0"/>
          </a:p>
        </p:txBody>
      </p:sp>
      <p:sp>
        <p:nvSpPr>
          <p:cNvPr id="31" name="object 31"/>
          <p:cNvSpPr/>
          <p:nvPr/>
        </p:nvSpPr>
        <p:spPr>
          <a:xfrm>
            <a:off x="4823711" y="6999394"/>
            <a:ext cx="130175" cy="170180"/>
          </a:xfrm>
          <a:custGeom>
            <a:avLst/>
            <a:gdLst/>
            <a:ahLst/>
            <a:cxnLst/>
            <a:rect l="l" t="t" r="r" b="b"/>
            <a:pathLst>
              <a:path w="130175" h="170179">
                <a:moveTo>
                  <a:pt x="125213" y="26855"/>
                </a:moveTo>
                <a:lnTo>
                  <a:pt x="100030" y="38803"/>
                </a:lnTo>
                <a:lnTo>
                  <a:pt x="95318" y="32258"/>
                </a:lnTo>
                <a:lnTo>
                  <a:pt x="90826" y="27997"/>
                </a:lnTo>
                <a:lnTo>
                  <a:pt x="86565" y="25997"/>
                </a:lnTo>
                <a:lnTo>
                  <a:pt x="82125" y="23725"/>
                </a:lnTo>
                <a:lnTo>
                  <a:pt x="76397" y="22583"/>
                </a:lnTo>
                <a:lnTo>
                  <a:pt x="69382" y="22583"/>
                </a:lnTo>
                <a:lnTo>
                  <a:pt x="60743" y="22583"/>
                </a:lnTo>
                <a:lnTo>
                  <a:pt x="53592" y="24541"/>
                </a:lnTo>
                <a:lnTo>
                  <a:pt x="47917" y="28468"/>
                </a:lnTo>
                <a:lnTo>
                  <a:pt x="42231" y="32311"/>
                </a:lnTo>
                <a:lnTo>
                  <a:pt x="39393" y="37148"/>
                </a:lnTo>
                <a:lnTo>
                  <a:pt x="39393" y="42981"/>
                </a:lnTo>
                <a:lnTo>
                  <a:pt x="43498" y="52462"/>
                </a:lnTo>
                <a:lnTo>
                  <a:pt x="55818" y="60215"/>
                </a:lnTo>
                <a:lnTo>
                  <a:pt x="82313" y="69158"/>
                </a:lnTo>
                <a:lnTo>
                  <a:pt x="96330" y="74440"/>
                </a:lnTo>
                <a:lnTo>
                  <a:pt x="107849" y="80387"/>
                </a:lnTo>
                <a:lnTo>
                  <a:pt x="116872" y="87005"/>
                </a:lnTo>
                <a:lnTo>
                  <a:pt x="125566" y="98111"/>
                </a:lnTo>
                <a:lnTo>
                  <a:pt x="129828" y="109680"/>
                </a:lnTo>
                <a:lnTo>
                  <a:pt x="129010" y="125496"/>
                </a:lnTo>
                <a:lnTo>
                  <a:pt x="106830" y="157352"/>
                </a:lnTo>
                <a:lnTo>
                  <a:pt x="72356" y="169873"/>
                </a:lnTo>
                <a:lnTo>
                  <a:pt x="55795" y="169351"/>
                </a:lnTo>
                <a:lnTo>
                  <a:pt x="11963" y="149763"/>
                </a:lnTo>
                <a:lnTo>
                  <a:pt x="0" y="127677"/>
                </a:lnTo>
                <a:lnTo>
                  <a:pt x="30064" y="116088"/>
                </a:lnTo>
                <a:lnTo>
                  <a:pt x="31467" y="125774"/>
                </a:lnTo>
                <a:lnTo>
                  <a:pt x="33959" y="132465"/>
                </a:lnTo>
                <a:lnTo>
                  <a:pt x="37519" y="136161"/>
                </a:lnTo>
                <a:lnTo>
                  <a:pt x="47233" y="143294"/>
                </a:lnTo>
                <a:lnTo>
                  <a:pt x="60118" y="146585"/>
                </a:lnTo>
                <a:lnTo>
                  <a:pt x="75637" y="145440"/>
                </a:lnTo>
                <a:lnTo>
                  <a:pt x="86210" y="141467"/>
                </a:lnTo>
                <a:lnTo>
                  <a:pt x="96330" y="130650"/>
                </a:lnTo>
                <a:lnTo>
                  <a:pt x="99233" y="119590"/>
                </a:lnTo>
                <a:lnTo>
                  <a:pt x="99234" y="116120"/>
                </a:lnTo>
                <a:lnTo>
                  <a:pt x="98659" y="113188"/>
                </a:lnTo>
                <a:lnTo>
                  <a:pt x="50042" y="84644"/>
                </a:lnTo>
                <a:lnTo>
                  <a:pt x="33920" y="77931"/>
                </a:lnTo>
                <a:lnTo>
                  <a:pt x="21656" y="70010"/>
                </a:lnTo>
                <a:lnTo>
                  <a:pt x="13251" y="60881"/>
                </a:lnTo>
                <a:lnTo>
                  <a:pt x="8703" y="50544"/>
                </a:lnTo>
                <a:lnTo>
                  <a:pt x="9669" y="35090"/>
                </a:lnTo>
                <a:lnTo>
                  <a:pt x="45141" y="2657"/>
                </a:lnTo>
                <a:lnTo>
                  <a:pt x="57247" y="0"/>
                </a:lnTo>
                <a:lnTo>
                  <a:pt x="74421" y="475"/>
                </a:lnTo>
                <a:lnTo>
                  <a:pt x="88839" y="2712"/>
                </a:lnTo>
                <a:lnTo>
                  <a:pt x="100880" y="6684"/>
                </a:lnTo>
                <a:lnTo>
                  <a:pt x="110928" y="12369"/>
                </a:lnTo>
                <a:lnTo>
                  <a:pt x="119361" y="19742"/>
                </a:lnTo>
                <a:lnTo>
                  <a:pt x="125213" y="26855"/>
                </a:lnTo>
                <a:close/>
              </a:path>
            </a:pathLst>
          </a:custGeom>
          <a:ln w="10470">
            <a:solidFill>
              <a:srgbClr val="FFFFFF"/>
            </a:solidFill>
          </a:ln>
        </p:spPr>
        <p:txBody>
          <a:bodyPr wrap="square" lIns="0" tIns="0" rIns="0" bIns="0" rtlCol="0"/>
          <a:lstStyle/>
          <a:p>
            <a:endParaRPr dirty="0"/>
          </a:p>
        </p:txBody>
      </p:sp>
      <p:sp>
        <p:nvSpPr>
          <p:cNvPr id="32" name="object 32"/>
          <p:cNvSpPr/>
          <p:nvPr/>
        </p:nvSpPr>
        <p:spPr>
          <a:xfrm>
            <a:off x="3553200" y="6047857"/>
            <a:ext cx="287457" cy="183387"/>
          </a:xfrm>
          <a:prstGeom prst="rect">
            <a:avLst/>
          </a:prstGeom>
          <a:blipFill>
            <a:blip r:embed="rId7" cstate="print"/>
            <a:stretch>
              <a:fillRect/>
            </a:stretch>
          </a:blipFill>
        </p:spPr>
        <p:txBody>
          <a:bodyPr wrap="square" lIns="0" tIns="0" rIns="0" bIns="0" rtlCol="0"/>
          <a:lstStyle/>
          <a:p>
            <a:endParaRPr dirty="0"/>
          </a:p>
        </p:txBody>
      </p:sp>
      <p:sp>
        <p:nvSpPr>
          <p:cNvPr id="33" name="object 33"/>
          <p:cNvSpPr/>
          <p:nvPr/>
        </p:nvSpPr>
        <p:spPr>
          <a:xfrm>
            <a:off x="3553200" y="6047852"/>
            <a:ext cx="287655" cy="183515"/>
          </a:xfrm>
          <a:custGeom>
            <a:avLst/>
            <a:gdLst/>
            <a:ahLst/>
            <a:cxnLst/>
            <a:rect l="l" t="t" r="r" b="b"/>
            <a:pathLst>
              <a:path w="287654" h="183514">
                <a:moveTo>
                  <a:pt x="33726" y="8010"/>
                </a:moveTo>
                <a:lnTo>
                  <a:pt x="87295" y="118163"/>
                </a:lnTo>
                <a:lnTo>
                  <a:pt x="143273" y="0"/>
                </a:lnTo>
                <a:lnTo>
                  <a:pt x="196842" y="118163"/>
                </a:lnTo>
                <a:lnTo>
                  <a:pt x="253740" y="8010"/>
                </a:lnTo>
                <a:lnTo>
                  <a:pt x="287457" y="8010"/>
                </a:lnTo>
                <a:lnTo>
                  <a:pt x="195512" y="183282"/>
                </a:lnTo>
                <a:lnTo>
                  <a:pt x="142592" y="66500"/>
                </a:lnTo>
                <a:lnTo>
                  <a:pt x="87421" y="183397"/>
                </a:lnTo>
                <a:lnTo>
                  <a:pt x="0" y="8010"/>
                </a:lnTo>
                <a:lnTo>
                  <a:pt x="33726" y="8010"/>
                </a:lnTo>
                <a:close/>
              </a:path>
            </a:pathLst>
          </a:custGeom>
          <a:ln w="10470">
            <a:solidFill>
              <a:srgbClr val="FFFFFF"/>
            </a:solidFill>
          </a:ln>
        </p:spPr>
        <p:txBody>
          <a:bodyPr wrap="square" lIns="0" tIns="0" rIns="0" bIns="0" rtlCol="0"/>
          <a:lstStyle/>
          <a:p>
            <a:endParaRPr dirty="0"/>
          </a:p>
        </p:txBody>
      </p:sp>
      <p:sp>
        <p:nvSpPr>
          <p:cNvPr id="34" name="object 34"/>
          <p:cNvSpPr/>
          <p:nvPr/>
        </p:nvSpPr>
        <p:spPr>
          <a:xfrm>
            <a:off x="5980875" y="6057145"/>
            <a:ext cx="113546" cy="164811"/>
          </a:xfrm>
          <a:prstGeom prst="rect">
            <a:avLst/>
          </a:prstGeom>
          <a:blipFill>
            <a:blip r:embed="rId8" cstate="print"/>
            <a:stretch>
              <a:fillRect/>
            </a:stretch>
          </a:blipFill>
        </p:spPr>
        <p:txBody>
          <a:bodyPr wrap="square" lIns="0" tIns="0" rIns="0" bIns="0" rtlCol="0"/>
          <a:lstStyle/>
          <a:p>
            <a:endParaRPr dirty="0"/>
          </a:p>
        </p:txBody>
      </p:sp>
      <p:sp>
        <p:nvSpPr>
          <p:cNvPr id="35" name="object 35"/>
          <p:cNvSpPr/>
          <p:nvPr/>
        </p:nvSpPr>
        <p:spPr>
          <a:xfrm>
            <a:off x="5980877" y="6057140"/>
            <a:ext cx="113664" cy="165100"/>
          </a:xfrm>
          <a:custGeom>
            <a:avLst/>
            <a:gdLst/>
            <a:ahLst/>
            <a:cxnLst/>
            <a:rect l="l" t="t" r="r" b="b"/>
            <a:pathLst>
              <a:path w="113664" h="165100">
                <a:moveTo>
                  <a:pt x="113546" y="23381"/>
                </a:moveTo>
                <a:lnTo>
                  <a:pt x="31056" y="23381"/>
                </a:lnTo>
                <a:lnTo>
                  <a:pt x="31056" y="62982"/>
                </a:lnTo>
                <a:lnTo>
                  <a:pt x="111148" y="62982"/>
                </a:lnTo>
                <a:lnTo>
                  <a:pt x="111148" y="86363"/>
                </a:lnTo>
                <a:lnTo>
                  <a:pt x="31056" y="86363"/>
                </a:lnTo>
                <a:lnTo>
                  <a:pt x="31056" y="141440"/>
                </a:lnTo>
                <a:lnTo>
                  <a:pt x="113546" y="141440"/>
                </a:lnTo>
                <a:lnTo>
                  <a:pt x="113546" y="164822"/>
                </a:lnTo>
                <a:lnTo>
                  <a:pt x="0" y="164822"/>
                </a:lnTo>
                <a:lnTo>
                  <a:pt x="0" y="0"/>
                </a:lnTo>
                <a:lnTo>
                  <a:pt x="113546" y="0"/>
                </a:lnTo>
                <a:lnTo>
                  <a:pt x="113546" y="23381"/>
                </a:lnTo>
                <a:close/>
              </a:path>
            </a:pathLst>
          </a:custGeom>
          <a:ln w="10470">
            <a:solidFill>
              <a:srgbClr val="FFFFFF"/>
            </a:solidFill>
          </a:ln>
        </p:spPr>
        <p:txBody>
          <a:bodyPr wrap="square" lIns="0" tIns="0" rIns="0" bIns="0" rtlCol="0"/>
          <a:lstStyle/>
          <a:p>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9989"/>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4449745" y="0"/>
            <a:ext cx="15653663" cy="9989"/>
          </a:xfrm>
          <a:prstGeom prst="rect">
            <a:avLst/>
          </a:prstGeom>
          <a:blipFill>
            <a:blip r:embed="rId4" cstate="print"/>
            <a:stretch>
              <a:fillRect/>
            </a:stretch>
          </a:blipFill>
        </p:spPr>
        <p:txBody>
          <a:bodyPr wrap="square" lIns="0" tIns="0" rIns="0" bIns="0" rtlCol="0"/>
          <a:lstStyle/>
          <a:p>
            <a:endParaRPr dirty="0"/>
          </a:p>
        </p:txBody>
      </p:sp>
      <p:sp>
        <p:nvSpPr>
          <p:cNvPr id="4" name="object 4"/>
          <p:cNvSpPr/>
          <p:nvPr/>
        </p:nvSpPr>
        <p:spPr>
          <a:xfrm>
            <a:off x="0" y="4994"/>
            <a:ext cx="20103465" cy="0"/>
          </a:xfrm>
          <a:custGeom>
            <a:avLst/>
            <a:gdLst/>
            <a:ahLst/>
            <a:cxnLst/>
            <a:rect l="l" t="t" r="r" b="b"/>
            <a:pathLst>
              <a:path w="20103465">
                <a:moveTo>
                  <a:pt x="0" y="0"/>
                </a:moveTo>
                <a:lnTo>
                  <a:pt x="20103408" y="0"/>
                </a:lnTo>
              </a:path>
            </a:pathLst>
          </a:custGeom>
          <a:ln w="11259">
            <a:solidFill>
              <a:srgbClr val="000000"/>
            </a:solidFill>
          </a:ln>
        </p:spPr>
        <p:txBody>
          <a:bodyPr wrap="square" lIns="0" tIns="0" rIns="0" bIns="0" rtlCol="0"/>
          <a:lstStyle/>
          <a:p>
            <a:endParaRPr dirty="0"/>
          </a:p>
        </p:txBody>
      </p:sp>
      <p:sp>
        <p:nvSpPr>
          <p:cNvPr id="9" name="object 9"/>
          <p:cNvSpPr/>
          <p:nvPr/>
        </p:nvSpPr>
        <p:spPr>
          <a:xfrm>
            <a:off x="8053747" y="5989998"/>
            <a:ext cx="332740" cy="386715"/>
          </a:xfrm>
          <a:custGeom>
            <a:avLst/>
            <a:gdLst/>
            <a:ahLst/>
            <a:cxnLst/>
            <a:rect l="l" t="t" r="r" b="b"/>
            <a:pathLst>
              <a:path w="332740" h="386714">
                <a:moveTo>
                  <a:pt x="332482" y="267991"/>
                </a:moveTo>
                <a:lnTo>
                  <a:pt x="0" y="267991"/>
                </a:lnTo>
                <a:lnTo>
                  <a:pt x="0" y="386092"/>
                </a:lnTo>
                <a:lnTo>
                  <a:pt x="49056" y="386092"/>
                </a:lnTo>
                <a:lnTo>
                  <a:pt x="54511" y="317958"/>
                </a:lnTo>
                <a:lnTo>
                  <a:pt x="329221" y="317958"/>
                </a:lnTo>
                <a:lnTo>
                  <a:pt x="332482" y="267991"/>
                </a:lnTo>
                <a:close/>
              </a:path>
              <a:path w="332740" h="386714">
                <a:moveTo>
                  <a:pt x="329221" y="317958"/>
                </a:moveTo>
                <a:lnTo>
                  <a:pt x="278431" y="317958"/>
                </a:lnTo>
                <a:lnTo>
                  <a:pt x="278431" y="386092"/>
                </a:lnTo>
                <a:lnTo>
                  <a:pt x="324775" y="386092"/>
                </a:lnTo>
                <a:lnTo>
                  <a:pt x="329221" y="317958"/>
                </a:lnTo>
                <a:close/>
              </a:path>
              <a:path w="332740" h="386714">
                <a:moveTo>
                  <a:pt x="292964" y="0"/>
                </a:moveTo>
                <a:lnTo>
                  <a:pt x="71317" y="0"/>
                </a:lnTo>
                <a:lnTo>
                  <a:pt x="71222" y="59827"/>
                </a:lnTo>
                <a:lnTo>
                  <a:pt x="70866" y="76663"/>
                </a:lnTo>
                <a:lnTo>
                  <a:pt x="68236" y="122919"/>
                </a:lnTo>
                <a:lnTo>
                  <a:pt x="63303" y="163448"/>
                </a:lnTo>
                <a:lnTo>
                  <a:pt x="53232" y="210034"/>
                </a:lnTo>
                <a:lnTo>
                  <a:pt x="39281" y="249929"/>
                </a:lnTo>
                <a:lnTo>
                  <a:pt x="30889" y="267991"/>
                </a:lnTo>
                <a:lnTo>
                  <a:pt x="237102" y="267991"/>
                </a:lnTo>
                <a:lnTo>
                  <a:pt x="92733" y="263116"/>
                </a:lnTo>
                <a:lnTo>
                  <a:pt x="96965" y="253458"/>
                </a:lnTo>
                <a:lnTo>
                  <a:pt x="100928" y="243273"/>
                </a:lnTo>
                <a:lnTo>
                  <a:pt x="113947" y="197640"/>
                </a:lnTo>
                <a:lnTo>
                  <a:pt x="120537" y="158797"/>
                </a:lnTo>
                <a:lnTo>
                  <a:pt x="124193" y="116554"/>
                </a:lnTo>
                <a:lnTo>
                  <a:pt x="124907" y="50427"/>
                </a:lnTo>
                <a:lnTo>
                  <a:pt x="292964" y="50427"/>
                </a:lnTo>
                <a:lnTo>
                  <a:pt x="292964" y="0"/>
                </a:lnTo>
                <a:close/>
              </a:path>
              <a:path w="332740" h="386714">
                <a:moveTo>
                  <a:pt x="292964" y="50427"/>
                </a:moveTo>
                <a:lnTo>
                  <a:pt x="237102" y="50427"/>
                </a:lnTo>
                <a:lnTo>
                  <a:pt x="237102" y="267991"/>
                </a:lnTo>
                <a:lnTo>
                  <a:pt x="292964" y="267991"/>
                </a:lnTo>
                <a:lnTo>
                  <a:pt x="292964" y="50427"/>
                </a:lnTo>
                <a:close/>
              </a:path>
            </a:pathLst>
          </a:custGeom>
          <a:solidFill>
            <a:srgbClr val="FFFFFF"/>
          </a:solidFill>
        </p:spPr>
        <p:txBody>
          <a:bodyPr wrap="square" lIns="0" tIns="0" rIns="0" bIns="0" rtlCol="0"/>
          <a:lstStyle/>
          <a:p>
            <a:endParaRPr dirty="0"/>
          </a:p>
        </p:txBody>
      </p:sp>
      <p:sp>
        <p:nvSpPr>
          <p:cNvPr id="10" name="object 10"/>
          <p:cNvSpPr/>
          <p:nvPr/>
        </p:nvSpPr>
        <p:spPr>
          <a:xfrm>
            <a:off x="8513041" y="5984677"/>
            <a:ext cx="332740" cy="328930"/>
          </a:xfrm>
          <a:custGeom>
            <a:avLst/>
            <a:gdLst/>
            <a:ahLst/>
            <a:cxnLst/>
            <a:rect l="l" t="t" r="r" b="b"/>
            <a:pathLst>
              <a:path w="332740" h="328929">
                <a:moveTo>
                  <a:pt x="159801" y="0"/>
                </a:moveTo>
                <a:lnTo>
                  <a:pt x="115327" y="7298"/>
                </a:lnTo>
                <a:lnTo>
                  <a:pt x="76595" y="24714"/>
                </a:lnTo>
                <a:lnTo>
                  <a:pt x="44652" y="50684"/>
                </a:lnTo>
                <a:lnTo>
                  <a:pt x="20542" y="83648"/>
                </a:lnTo>
                <a:lnTo>
                  <a:pt x="5309" y="122043"/>
                </a:lnTo>
                <a:lnTo>
                  <a:pt x="0" y="164308"/>
                </a:lnTo>
                <a:lnTo>
                  <a:pt x="125" y="171021"/>
                </a:lnTo>
                <a:lnTo>
                  <a:pt x="6932" y="213018"/>
                </a:lnTo>
                <a:lnTo>
                  <a:pt x="23428" y="250710"/>
                </a:lnTo>
                <a:lnTo>
                  <a:pt x="48655" y="282612"/>
                </a:lnTo>
                <a:lnTo>
                  <a:pt x="81650" y="307237"/>
                </a:lnTo>
                <a:lnTo>
                  <a:pt x="121454" y="323101"/>
                </a:lnTo>
                <a:lnTo>
                  <a:pt x="167105" y="328718"/>
                </a:lnTo>
                <a:lnTo>
                  <a:pt x="182171" y="328004"/>
                </a:lnTo>
                <a:lnTo>
                  <a:pt x="224234" y="318878"/>
                </a:lnTo>
                <a:lnTo>
                  <a:pt x="260639" y="300253"/>
                </a:lnTo>
                <a:lnTo>
                  <a:pt x="287253" y="276811"/>
                </a:lnTo>
                <a:lnTo>
                  <a:pt x="155091" y="276811"/>
                </a:lnTo>
                <a:lnTo>
                  <a:pt x="141224" y="274452"/>
                </a:lnTo>
                <a:lnTo>
                  <a:pt x="104763" y="257483"/>
                </a:lnTo>
                <a:lnTo>
                  <a:pt x="77638" y="227651"/>
                </a:lnTo>
                <a:lnTo>
                  <a:pt x="61934" y="187491"/>
                </a:lnTo>
                <a:lnTo>
                  <a:pt x="58841" y="156232"/>
                </a:lnTo>
                <a:lnTo>
                  <a:pt x="60559" y="141798"/>
                </a:lnTo>
                <a:lnTo>
                  <a:pt x="74982" y="102839"/>
                </a:lnTo>
                <a:lnTo>
                  <a:pt x="102028" y="72844"/>
                </a:lnTo>
                <a:lnTo>
                  <a:pt x="140045" y="54954"/>
                </a:lnTo>
                <a:lnTo>
                  <a:pt x="170671" y="51305"/>
                </a:lnTo>
                <a:lnTo>
                  <a:pt x="288229" y="51305"/>
                </a:lnTo>
                <a:lnTo>
                  <a:pt x="281523" y="44543"/>
                </a:lnTo>
                <a:lnTo>
                  <a:pt x="247816" y="20698"/>
                </a:lnTo>
                <a:lnTo>
                  <a:pt x="206984" y="5380"/>
                </a:lnTo>
                <a:lnTo>
                  <a:pt x="176186" y="601"/>
                </a:lnTo>
                <a:lnTo>
                  <a:pt x="159801" y="0"/>
                </a:lnTo>
                <a:close/>
              </a:path>
              <a:path w="332740" h="328929">
                <a:moveTo>
                  <a:pt x="288229" y="51305"/>
                </a:moveTo>
                <a:lnTo>
                  <a:pt x="170671" y="51305"/>
                </a:lnTo>
                <a:lnTo>
                  <a:pt x="185425" y="52918"/>
                </a:lnTo>
                <a:lnTo>
                  <a:pt x="199347" y="56388"/>
                </a:lnTo>
                <a:lnTo>
                  <a:pt x="235262" y="76621"/>
                </a:lnTo>
                <a:lnTo>
                  <a:pt x="260594" y="108837"/>
                </a:lnTo>
                <a:lnTo>
                  <a:pt x="273022" y="149493"/>
                </a:lnTo>
                <a:lnTo>
                  <a:pt x="273897" y="164308"/>
                </a:lnTo>
                <a:lnTo>
                  <a:pt x="273194" y="177861"/>
                </a:lnTo>
                <a:lnTo>
                  <a:pt x="261987" y="217119"/>
                </a:lnTo>
                <a:lnTo>
                  <a:pt x="237902" y="248627"/>
                </a:lnTo>
                <a:lnTo>
                  <a:pt x="201937" y="269489"/>
                </a:lnTo>
                <a:lnTo>
                  <a:pt x="155091" y="276811"/>
                </a:lnTo>
                <a:lnTo>
                  <a:pt x="287253" y="276811"/>
                </a:lnTo>
                <a:lnTo>
                  <a:pt x="313163" y="238894"/>
                </a:lnTo>
                <a:lnTo>
                  <a:pt x="327320" y="198476"/>
                </a:lnTo>
                <a:lnTo>
                  <a:pt x="332139" y="153095"/>
                </a:lnTo>
                <a:lnTo>
                  <a:pt x="330678" y="139059"/>
                </a:lnTo>
                <a:lnTo>
                  <a:pt x="319762" y="99390"/>
                </a:lnTo>
                <a:lnTo>
                  <a:pt x="299653" y="64477"/>
                </a:lnTo>
                <a:lnTo>
                  <a:pt x="291042" y="54141"/>
                </a:lnTo>
                <a:lnTo>
                  <a:pt x="288229" y="51305"/>
                </a:lnTo>
                <a:close/>
              </a:path>
            </a:pathLst>
          </a:custGeom>
          <a:solidFill>
            <a:srgbClr val="FFFFFF"/>
          </a:solidFill>
        </p:spPr>
        <p:txBody>
          <a:bodyPr wrap="square" lIns="0" tIns="0" rIns="0" bIns="0" rtlCol="0"/>
          <a:lstStyle/>
          <a:p>
            <a:endParaRPr dirty="0"/>
          </a:p>
        </p:txBody>
      </p:sp>
      <p:sp>
        <p:nvSpPr>
          <p:cNvPr id="11" name="object 11"/>
          <p:cNvSpPr/>
          <p:nvPr/>
        </p:nvSpPr>
        <p:spPr>
          <a:xfrm>
            <a:off x="9004154" y="5990001"/>
            <a:ext cx="313055" cy="318135"/>
          </a:xfrm>
          <a:custGeom>
            <a:avLst/>
            <a:gdLst/>
            <a:ahLst/>
            <a:cxnLst/>
            <a:rect l="l" t="t" r="r" b="b"/>
            <a:pathLst>
              <a:path w="313054" h="318135">
                <a:moveTo>
                  <a:pt x="59495" y="0"/>
                </a:moveTo>
                <a:lnTo>
                  <a:pt x="0" y="0"/>
                </a:lnTo>
                <a:lnTo>
                  <a:pt x="0" y="317958"/>
                </a:lnTo>
                <a:lnTo>
                  <a:pt x="54961" y="317958"/>
                </a:lnTo>
                <a:lnTo>
                  <a:pt x="54961" y="90845"/>
                </a:lnTo>
                <a:lnTo>
                  <a:pt x="117954" y="90845"/>
                </a:lnTo>
                <a:lnTo>
                  <a:pt x="59495" y="0"/>
                </a:lnTo>
                <a:close/>
              </a:path>
              <a:path w="313054" h="318135">
                <a:moveTo>
                  <a:pt x="312503" y="89944"/>
                </a:moveTo>
                <a:lnTo>
                  <a:pt x="256630" y="89944"/>
                </a:lnTo>
                <a:lnTo>
                  <a:pt x="256630" y="317958"/>
                </a:lnTo>
                <a:lnTo>
                  <a:pt x="312503" y="317958"/>
                </a:lnTo>
                <a:lnTo>
                  <a:pt x="312503" y="89944"/>
                </a:lnTo>
                <a:close/>
              </a:path>
              <a:path w="313054" h="318135">
                <a:moveTo>
                  <a:pt x="117954" y="90845"/>
                </a:moveTo>
                <a:lnTo>
                  <a:pt x="54961" y="90845"/>
                </a:lnTo>
                <a:lnTo>
                  <a:pt x="154435" y="239835"/>
                </a:lnTo>
                <a:lnTo>
                  <a:pt x="156246" y="239835"/>
                </a:lnTo>
                <a:lnTo>
                  <a:pt x="216175" y="150351"/>
                </a:lnTo>
                <a:lnTo>
                  <a:pt x="156246" y="150351"/>
                </a:lnTo>
                <a:lnTo>
                  <a:pt x="117954" y="90845"/>
                </a:lnTo>
                <a:close/>
              </a:path>
              <a:path w="313054" h="318135">
                <a:moveTo>
                  <a:pt x="312503" y="0"/>
                </a:moveTo>
                <a:lnTo>
                  <a:pt x="252997" y="0"/>
                </a:lnTo>
                <a:lnTo>
                  <a:pt x="156246" y="150351"/>
                </a:lnTo>
                <a:lnTo>
                  <a:pt x="216175" y="150351"/>
                </a:lnTo>
                <a:lnTo>
                  <a:pt x="256630" y="89944"/>
                </a:lnTo>
                <a:lnTo>
                  <a:pt x="312503" y="89944"/>
                </a:lnTo>
                <a:lnTo>
                  <a:pt x="312503" y="0"/>
                </a:lnTo>
                <a:close/>
              </a:path>
            </a:pathLst>
          </a:custGeom>
          <a:solidFill>
            <a:srgbClr val="FFFFFF"/>
          </a:solidFill>
        </p:spPr>
        <p:txBody>
          <a:bodyPr wrap="square" lIns="0" tIns="0" rIns="0" bIns="0" rtlCol="0"/>
          <a:lstStyle/>
          <a:p>
            <a:endParaRPr dirty="0"/>
          </a:p>
        </p:txBody>
      </p:sp>
      <p:sp>
        <p:nvSpPr>
          <p:cNvPr id="12" name="object 12"/>
          <p:cNvSpPr/>
          <p:nvPr/>
        </p:nvSpPr>
        <p:spPr>
          <a:xfrm>
            <a:off x="9475263" y="5984677"/>
            <a:ext cx="332740" cy="328930"/>
          </a:xfrm>
          <a:custGeom>
            <a:avLst/>
            <a:gdLst/>
            <a:ahLst/>
            <a:cxnLst/>
            <a:rect l="l" t="t" r="r" b="b"/>
            <a:pathLst>
              <a:path w="332740" h="328929">
                <a:moveTo>
                  <a:pt x="159801" y="0"/>
                </a:moveTo>
                <a:lnTo>
                  <a:pt x="115327" y="7298"/>
                </a:lnTo>
                <a:lnTo>
                  <a:pt x="76595" y="24714"/>
                </a:lnTo>
                <a:lnTo>
                  <a:pt x="44652" y="50684"/>
                </a:lnTo>
                <a:lnTo>
                  <a:pt x="20542" y="83648"/>
                </a:lnTo>
                <a:lnTo>
                  <a:pt x="5309" y="122043"/>
                </a:lnTo>
                <a:lnTo>
                  <a:pt x="0" y="164308"/>
                </a:lnTo>
                <a:lnTo>
                  <a:pt x="125" y="171020"/>
                </a:lnTo>
                <a:lnTo>
                  <a:pt x="6932" y="213017"/>
                </a:lnTo>
                <a:lnTo>
                  <a:pt x="23428" y="250709"/>
                </a:lnTo>
                <a:lnTo>
                  <a:pt x="48654" y="282611"/>
                </a:lnTo>
                <a:lnTo>
                  <a:pt x="81649" y="307237"/>
                </a:lnTo>
                <a:lnTo>
                  <a:pt x="121452" y="323101"/>
                </a:lnTo>
                <a:lnTo>
                  <a:pt x="167103" y="328718"/>
                </a:lnTo>
                <a:lnTo>
                  <a:pt x="182170" y="328003"/>
                </a:lnTo>
                <a:lnTo>
                  <a:pt x="224230" y="318878"/>
                </a:lnTo>
                <a:lnTo>
                  <a:pt x="260640" y="300251"/>
                </a:lnTo>
                <a:lnTo>
                  <a:pt x="287251" y="276812"/>
                </a:lnTo>
                <a:lnTo>
                  <a:pt x="155091" y="276812"/>
                </a:lnTo>
                <a:lnTo>
                  <a:pt x="141224" y="274452"/>
                </a:lnTo>
                <a:lnTo>
                  <a:pt x="104764" y="257483"/>
                </a:lnTo>
                <a:lnTo>
                  <a:pt x="77638" y="227651"/>
                </a:lnTo>
                <a:lnTo>
                  <a:pt x="61934" y="187492"/>
                </a:lnTo>
                <a:lnTo>
                  <a:pt x="58841" y="156233"/>
                </a:lnTo>
                <a:lnTo>
                  <a:pt x="60559" y="141798"/>
                </a:lnTo>
                <a:lnTo>
                  <a:pt x="74982" y="102839"/>
                </a:lnTo>
                <a:lnTo>
                  <a:pt x="102027" y="72844"/>
                </a:lnTo>
                <a:lnTo>
                  <a:pt x="140045" y="54954"/>
                </a:lnTo>
                <a:lnTo>
                  <a:pt x="170670" y="51305"/>
                </a:lnTo>
                <a:lnTo>
                  <a:pt x="288229" y="51305"/>
                </a:lnTo>
                <a:lnTo>
                  <a:pt x="281523" y="44543"/>
                </a:lnTo>
                <a:lnTo>
                  <a:pt x="247816" y="20698"/>
                </a:lnTo>
                <a:lnTo>
                  <a:pt x="206984" y="5380"/>
                </a:lnTo>
                <a:lnTo>
                  <a:pt x="176186" y="601"/>
                </a:lnTo>
                <a:lnTo>
                  <a:pt x="159801" y="0"/>
                </a:lnTo>
                <a:close/>
              </a:path>
              <a:path w="332740" h="328929">
                <a:moveTo>
                  <a:pt x="288229" y="51305"/>
                </a:moveTo>
                <a:lnTo>
                  <a:pt x="170670" y="51305"/>
                </a:lnTo>
                <a:lnTo>
                  <a:pt x="185425" y="52919"/>
                </a:lnTo>
                <a:lnTo>
                  <a:pt x="199348" y="56390"/>
                </a:lnTo>
                <a:lnTo>
                  <a:pt x="235263" y="76624"/>
                </a:lnTo>
                <a:lnTo>
                  <a:pt x="260595" y="108839"/>
                </a:lnTo>
                <a:lnTo>
                  <a:pt x="273023" y="149493"/>
                </a:lnTo>
                <a:lnTo>
                  <a:pt x="273897" y="164308"/>
                </a:lnTo>
                <a:lnTo>
                  <a:pt x="273194" y="177860"/>
                </a:lnTo>
                <a:lnTo>
                  <a:pt x="261987" y="217119"/>
                </a:lnTo>
                <a:lnTo>
                  <a:pt x="237902" y="248627"/>
                </a:lnTo>
                <a:lnTo>
                  <a:pt x="201937" y="269489"/>
                </a:lnTo>
                <a:lnTo>
                  <a:pt x="155091" y="276812"/>
                </a:lnTo>
                <a:lnTo>
                  <a:pt x="287251" y="276812"/>
                </a:lnTo>
                <a:lnTo>
                  <a:pt x="313164" y="238891"/>
                </a:lnTo>
                <a:lnTo>
                  <a:pt x="327320" y="198475"/>
                </a:lnTo>
                <a:lnTo>
                  <a:pt x="332139" y="153095"/>
                </a:lnTo>
                <a:lnTo>
                  <a:pt x="330678" y="139059"/>
                </a:lnTo>
                <a:lnTo>
                  <a:pt x="319762" y="99390"/>
                </a:lnTo>
                <a:lnTo>
                  <a:pt x="299653" y="64477"/>
                </a:lnTo>
                <a:lnTo>
                  <a:pt x="291042" y="54141"/>
                </a:lnTo>
                <a:lnTo>
                  <a:pt x="288229" y="51305"/>
                </a:lnTo>
                <a:close/>
              </a:path>
            </a:pathLst>
          </a:custGeom>
          <a:solidFill>
            <a:srgbClr val="FFFFFF"/>
          </a:solidFill>
        </p:spPr>
        <p:txBody>
          <a:bodyPr wrap="square" lIns="0" tIns="0" rIns="0" bIns="0" rtlCol="0"/>
          <a:lstStyle/>
          <a:p>
            <a:endParaRPr dirty="0"/>
          </a:p>
        </p:txBody>
      </p:sp>
      <p:sp>
        <p:nvSpPr>
          <p:cNvPr id="13" name="object 13"/>
          <p:cNvSpPr/>
          <p:nvPr/>
        </p:nvSpPr>
        <p:spPr>
          <a:xfrm>
            <a:off x="9920949" y="5989998"/>
            <a:ext cx="332740" cy="386715"/>
          </a:xfrm>
          <a:custGeom>
            <a:avLst/>
            <a:gdLst/>
            <a:ahLst/>
            <a:cxnLst/>
            <a:rect l="l" t="t" r="r" b="b"/>
            <a:pathLst>
              <a:path w="332740" h="386714">
                <a:moveTo>
                  <a:pt x="332492" y="267991"/>
                </a:moveTo>
                <a:lnTo>
                  <a:pt x="0" y="267991"/>
                </a:lnTo>
                <a:lnTo>
                  <a:pt x="0" y="386092"/>
                </a:lnTo>
                <a:lnTo>
                  <a:pt x="49056" y="386092"/>
                </a:lnTo>
                <a:lnTo>
                  <a:pt x="54511" y="317958"/>
                </a:lnTo>
                <a:lnTo>
                  <a:pt x="329227" y="317958"/>
                </a:lnTo>
                <a:lnTo>
                  <a:pt x="332492" y="267991"/>
                </a:lnTo>
                <a:close/>
              </a:path>
              <a:path w="332740" h="386714">
                <a:moveTo>
                  <a:pt x="329227" y="317958"/>
                </a:moveTo>
                <a:lnTo>
                  <a:pt x="278441" y="317958"/>
                </a:lnTo>
                <a:lnTo>
                  <a:pt x="278441" y="386092"/>
                </a:lnTo>
                <a:lnTo>
                  <a:pt x="324775" y="386092"/>
                </a:lnTo>
                <a:lnTo>
                  <a:pt x="329227" y="317958"/>
                </a:lnTo>
                <a:close/>
              </a:path>
              <a:path w="332740" h="386714">
                <a:moveTo>
                  <a:pt x="292975" y="0"/>
                </a:moveTo>
                <a:lnTo>
                  <a:pt x="71317" y="0"/>
                </a:lnTo>
                <a:lnTo>
                  <a:pt x="71222" y="59827"/>
                </a:lnTo>
                <a:lnTo>
                  <a:pt x="70866" y="76663"/>
                </a:lnTo>
                <a:lnTo>
                  <a:pt x="68236" y="122919"/>
                </a:lnTo>
                <a:lnTo>
                  <a:pt x="63303" y="163448"/>
                </a:lnTo>
                <a:lnTo>
                  <a:pt x="53232" y="210034"/>
                </a:lnTo>
                <a:lnTo>
                  <a:pt x="39281" y="249929"/>
                </a:lnTo>
                <a:lnTo>
                  <a:pt x="30889" y="267991"/>
                </a:lnTo>
                <a:lnTo>
                  <a:pt x="237102" y="267991"/>
                </a:lnTo>
                <a:lnTo>
                  <a:pt x="92733" y="263115"/>
                </a:lnTo>
                <a:lnTo>
                  <a:pt x="96966" y="253457"/>
                </a:lnTo>
                <a:lnTo>
                  <a:pt x="100930" y="243272"/>
                </a:lnTo>
                <a:lnTo>
                  <a:pt x="113952" y="197639"/>
                </a:lnTo>
                <a:lnTo>
                  <a:pt x="120545" y="158796"/>
                </a:lnTo>
                <a:lnTo>
                  <a:pt x="124203" y="116554"/>
                </a:lnTo>
                <a:lnTo>
                  <a:pt x="124917" y="50427"/>
                </a:lnTo>
                <a:lnTo>
                  <a:pt x="292975" y="50427"/>
                </a:lnTo>
                <a:lnTo>
                  <a:pt x="292975" y="0"/>
                </a:lnTo>
                <a:close/>
              </a:path>
              <a:path w="332740" h="386714">
                <a:moveTo>
                  <a:pt x="292975" y="50427"/>
                </a:moveTo>
                <a:lnTo>
                  <a:pt x="237102" y="50427"/>
                </a:lnTo>
                <a:lnTo>
                  <a:pt x="237102" y="267991"/>
                </a:lnTo>
                <a:lnTo>
                  <a:pt x="292975" y="267991"/>
                </a:lnTo>
                <a:lnTo>
                  <a:pt x="292975" y="50427"/>
                </a:lnTo>
                <a:close/>
              </a:path>
            </a:pathLst>
          </a:custGeom>
          <a:solidFill>
            <a:srgbClr val="FFFFFF"/>
          </a:solidFill>
        </p:spPr>
        <p:txBody>
          <a:bodyPr wrap="square" lIns="0" tIns="0" rIns="0" bIns="0" rtlCol="0"/>
          <a:lstStyle/>
          <a:p>
            <a:endParaRPr dirty="0"/>
          </a:p>
        </p:txBody>
      </p:sp>
      <p:sp>
        <p:nvSpPr>
          <p:cNvPr id="14" name="object 14"/>
          <p:cNvSpPr/>
          <p:nvPr/>
        </p:nvSpPr>
        <p:spPr>
          <a:xfrm>
            <a:off x="10394332" y="6282735"/>
            <a:ext cx="238125" cy="0"/>
          </a:xfrm>
          <a:custGeom>
            <a:avLst/>
            <a:gdLst/>
            <a:ahLst/>
            <a:cxnLst/>
            <a:rect l="l" t="t" r="r" b="b"/>
            <a:pathLst>
              <a:path w="238125">
                <a:moveTo>
                  <a:pt x="0" y="0"/>
                </a:moveTo>
                <a:lnTo>
                  <a:pt x="238013" y="0"/>
                </a:lnTo>
              </a:path>
            </a:pathLst>
          </a:custGeom>
          <a:ln w="50799">
            <a:solidFill>
              <a:srgbClr val="FFFFFF"/>
            </a:solidFill>
          </a:ln>
        </p:spPr>
        <p:txBody>
          <a:bodyPr wrap="square" lIns="0" tIns="0" rIns="0" bIns="0" rtlCol="0"/>
          <a:lstStyle/>
          <a:p>
            <a:endParaRPr dirty="0"/>
          </a:p>
        </p:txBody>
      </p:sp>
      <p:sp>
        <p:nvSpPr>
          <p:cNvPr id="15" name="object 15"/>
          <p:cNvSpPr/>
          <p:nvPr/>
        </p:nvSpPr>
        <p:spPr>
          <a:xfrm>
            <a:off x="10422263" y="6172880"/>
            <a:ext cx="0" cy="85090"/>
          </a:xfrm>
          <a:custGeom>
            <a:avLst/>
            <a:gdLst/>
            <a:ahLst/>
            <a:cxnLst/>
            <a:rect l="l" t="t" r="r" b="b"/>
            <a:pathLst>
              <a:path h="85089">
                <a:moveTo>
                  <a:pt x="0" y="0"/>
                </a:moveTo>
                <a:lnTo>
                  <a:pt x="0" y="85090"/>
                </a:lnTo>
              </a:path>
            </a:pathLst>
          </a:custGeom>
          <a:ln w="57132">
            <a:solidFill>
              <a:srgbClr val="FFFFFF"/>
            </a:solidFill>
          </a:ln>
        </p:spPr>
        <p:txBody>
          <a:bodyPr wrap="square" lIns="0" tIns="0" rIns="0" bIns="0" rtlCol="0"/>
          <a:lstStyle/>
          <a:p>
            <a:endParaRPr dirty="0"/>
          </a:p>
        </p:txBody>
      </p:sp>
      <p:sp>
        <p:nvSpPr>
          <p:cNvPr id="16" name="object 16"/>
          <p:cNvSpPr/>
          <p:nvPr/>
        </p:nvSpPr>
        <p:spPr>
          <a:xfrm>
            <a:off x="10394332" y="6147480"/>
            <a:ext cx="215900" cy="0"/>
          </a:xfrm>
          <a:custGeom>
            <a:avLst/>
            <a:gdLst/>
            <a:ahLst/>
            <a:cxnLst/>
            <a:rect l="l" t="t" r="r" b="b"/>
            <a:pathLst>
              <a:path w="215900">
                <a:moveTo>
                  <a:pt x="0" y="0"/>
                </a:moveTo>
                <a:lnTo>
                  <a:pt x="215302" y="0"/>
                </a:lnTo>
              </a:path>
            </a:pathLst>
          </a:custGeom>
          <a:ln w="52069">
            <a:solidFill>
              <a:srgbClr val="FFFFFF"/>
            </a:solidFill>
          </a:ln>
        </p:spPr>
        <p:txBody>
          <a:bodyPr wrap="square" lIns="0" tIns="0" rIns="0" bIns="0" rtlCol="0"/>
          <a:lstStyle/>
          <a:p>
            <a:endParaRPr dirty="0"/>
          </a:p>
        </p:txBody>
      </p:sp>
      <p:sp>
        <p:nvSpPr>
          <p:cNvPr id="17" name="object 17"/>
          <p:cNvSpPr/>
          <p:nvPr/>
        </p:nvSpPr>
        <p:spPr>
          <a:xfrm>
            <a:off x="10422263" y="6039530"/>
            <a:ext cx="0" cy="82550"/>
          </a:xfrm>
          <a:custGeom>
            <a:avLst/>
            <a:gdLst/>
            <a:ahLst/>
            <a:cxnLst/>
            <a:rect l="l" t="t" r="r" b="b"/>
            <a:pathLst>
              <a:path h="82550">
                <a:moveTo>
                  <a:pt x="0" y="0"/>
                </a:moveTo>
                <a:lnTo>
                  <a:pt x="0" y="82550"/>
                </a:lnTo>
              </a:path>
            </a:pathLst>
          </a:custGeom>
          <a:ln w="57132">
            <a:solidFill>
              <a:srgbClr val="FFFFFF"/>
            </a:solidFill>
          </a:ln>
        </p:spPr>
        <p:txBody>
          <a:bodyPr wrap="square" lIns="0" tIns="0" rIns="0" bIns="0" rtlCol="0"/>
          <a:lstStyle/>
          <a:p>
            <a:endParaRPr dirty="0"/>
          </a:p>
        </p:txBody>
      </p:sp>
      <p:sp>
        <p:nvSpPr>
          <p:cNvPr id="18" name="object 18"/>
          <p:cNvSpPr/>
          <p:nvPr/>
        </p:nvSpPr>
        <p:spPr>
          <a:xfrm>
            <a:off x="10394332" y="6014765"/>
            <a:ext cx="236220" cy="0"/>
          </a:xfrm>
          <a:custGeom>
            <a:avLst/>
            <a:gdLst/>
            <a:ahLst/>
            <a:cxnLst/>
            <a:rect l="l" t="t" r="r" b="b"/>
            <a:pathLst>
              <a:path w="236220">
                <a:moveTo>
                  <a:pt x="0" y="0"/>
                </a:moveTo>
                <a:lnTo>
                  <a:pt x="235751" y="0"/>
                </a:lnTo>
              </a:path>
            </a:pathLst>
          </a:custGeom>
          <a:ln w="50799">
            <a:solidFill>
              <a:srgbClr val="FFFFFF"/>
            </a:solidFill>
          </a:ln>
        </p:spPr>
        <p:txBody>
          <a:bodyPr wrap="square" lIns="0" tIns="0" rIns="0" bIns="0" rtlCol="0"/>
          <a:lstStyle/>
          <a:p>
            <a:endParaRPr dirty="0"/>
          </a:p>
        </p:txBody>
      </p:sp>
      <p:sp>
        <p:nvSpPr>
          <p:cNvPr id="19" name="object 19"/>
          <p:cNvSpPr/>
          <p:nvPr/>
        </p:nvSpPr>
        <p:spPr>
          <a:xfrm>
            <a:off x="10753232" y="5989998"/>
            <a:ext cx="332740" cy="386715"/>
          </a:xfrm>
          <a:custGeom>
            <a:avLst/>
            <a:gdLst/>
            <a:ahLst/>
            <a:cxnLst/>
            <a:rect l="l" t="t" r="r" b="b"/>
            <a:pathLst>
              <a:path w="332740" h="386714">
                <a:moveTo>
                  <a:pt x="332492" y="267991"/>
                </a:moveTo>
                <a:lnTo>
                  <a:pt x="0" y="267991"/>
                </a:lnTo>
                <a:lnTo>
                  <a:pt x="0" y="386092"/>
                </a:lnTo>
                <a:lnTo>
                  <a:pt x="49056" y="386092"/>
                </a:lnTo>
                <a:lnTo>
                  <a:pt x="54521" y="317958"/>
                </a:lnTo>
                <a:lnTo>
                  <a:pt x="329223" y="317958"/>
                </a:lnTo>
                <a:lnTo>
                  <a:pt x="332492" y="267991"/>
                </a:lnTo>
                <a:close/>
              </a:path>
              <a:path w="332740" h="386714">
                <a:moveTo>
                  <a:pt x="329223" y="317958"/>
                </a:moveTo>
                <a:lnTo>
                  <a:pt x="278441" y="317958"/>
                </a:lnTo>
                <a:lnTo>
                  <a:pt x="278441" y="386092"/>
                </a:lnTo>
                <a:lnTo>
                  <a:pt x="324764" y="386092"/>
                </a:lnTo>
                <a:lnTo>
                  <a:pt x="329223" y="317958"/>
                </a:lnTo>
                <a:close/>
              </a:path>
              <a:path w="332740" h="386714">
                <a:moveTo>
                  <a:pt x="292975" y="0"/>
                </a:moveTo>
                <a:lnTo>
                  <a:pt x="71317" y="0"/>
                </a:lnTo>
                <a:lnTo>
                  <a:pt x="71222" y="59827"/>
                </a:lnTo>
                <a:lnTo>
                  <a:pt x="70866" y="76663"/>
                </a:lnTo>
                <a:lnTo>
                  <a:pt x="68236" y="122919"/>
                </a:lnTo>
                <a:lnTo>
                  <a:pt x="63303" y="163448"/>
                </a:lnTo>
                <a:lnTo>
                  <a:pt x="53232" y="210034"/>
                </a:lnTo>
                <a:lnTo>
                  <a:pt x="39281" y="249929"/>
                </a:lnTo>
                <a:lnTo>
                  <a:pt x="30889" y="267991"/>
                </a:lnTo>
                <a:lnTo>
                  <a:pt x="237113" y="267991"/>
                </a:lnTo>
                <a:lnTo>
                  <a:pt x="92733" y="263115"/>
                </a:lnTo>
                <a:lnTo>
                  <a:pt x="96966" y="253457"/>
                </a:lnTo>
                <a:lnTo>
                  <a:pt x="100930" y="243272"/>
                </a:lnTo>
                <a:lnTo>
                  <a:pt x="113952" y="197639"/>
                </a:lnTo>
                <a:lnTo>
                  <a:pt x="120545" y="158796"/>
                </a:lnTo>
                <a:lnTo>
                  <a:pt x="124203" y="116554"/>
                </a:lnTo>
                <a:lnTo>
                  <a:pt x="124917" y="50427"/>
                </a:lnTo>
                <a:lnTo>
                  <a:pt x="292975" y="50427"/>
                </a:lnTo>
                <a:lnTo>
                  <a:pt x="292975" y="0"/>
                </a:lnTo>
                <a:close/>
              </a:path>
              <a:path w="332740" h="386714">
                <a:moveTo>
                  <a:pt x="292975" y="50427"/>
                </a:moveTo>
                <a:lnTo>
                  <a:pt x="237113" y="50427"/>
                </a:lnTo>
                <a:lnTo>
                  <a:pt x="237113" y="267991"/>
                </a:lnTo>
                <a:lnTo>
                  <a:pt x="292975" y="267991"/>
                </a:lnTo>
                <a:lnTo>
                  <a:pt x="292975" y="50427"/>
                </a:lnTo>
                <a:close/>
              </a:path>
            </a:pathLst>
          </a:custGeom>
          <a:solidFill>
            <a:srgbClr val="FFFFFF"/>
          </a:solidFill>
        </p:spPr>
        <p:txBody>
          <a:bodyPr wrap="square" lIns="0" tIns="0" rIns="0" bIns="0" rtlCol="0"/>
          <a:lstStyle/>
          <a:p>
            <a:endParaRPr dirty="0"/>
          </a:p>
        </p:txBody>
      </p:sp>
      <p:sp>
        <p:nvSpPr>
          <p:cNvPr id="20" name="object 20"/>
          <p:cNvSpPr/>
          <p:nvPr/>
        </p:nvSpPr>
        <p:spPr>
          <a:xfrm>
            <a:off x="11212541" y="5984677"/>
            <a:ext cx="332740" cy="328930"/>
          </a:xfrm>
          <a:custGeom>
            <a:avLst/>
            <a:gdLst/>
            <a:ahLst/>
            <a:cxnLst/>
            <a:rect l="l" t="t" r="r" b="b"/>
            <a:pathLst>
              <a:path w="332740" h="328929">
                <a:moveTo>
                  <a:pt x="159801" y="0"/>
                </a:moveTo>
                <a:lnTo>
                  <a:pt x="115327" y="7298"/>
                </a:lnTo>
                <a:lnTo>
                  <a:pt x="76595" y="24714"/>
                </a:lnTo>
                <a:lnTo>
                  <a:pt x="44652" y="50684"/>
                </a:lnTo>
                <a:lnTo>
                  <a:pt x="20542" y="83648"/>
                </a:lnTo>
                <a:lnTo>
                  <a:pt x="5309" y="122043"/>
                </a:lnTo>
                <a:lnTo>
                  <a:pt x="0" y="164308"/>
                </a:lnTo>
                <a:lnTo>
                  <a:pt x="125" y="171020"/>
                </a:lnTo>
                <a:lnTo>
                  <a:pt x="6932" y="213017"/>
                </a:lnTo>
                <a:lnTo>
                  <a:pt x="23428" y="250709"/>
                </a:lnTo>
                <a:lnTo>
                  <a:pt x="48654" y="282611"/>
                </a:lnTo>
                <a:lnTo>
                  <a:pt x="81649" y="307237"/>
                </a:lnTo>
                <a:lnTo>
                  <a:pt x="121452" y="323101"/>
                </a:lnTo>
                <a:lnTo>
                  <a:pt x="167103" y="328718"/>
                </a:lnTo>
                <a:lnTo>
                  <a:pt x="182170" y="328003"/>
                </a:lnTo>
                <a:lnTo>
                  <a:pt x="224230" y="318878"/>
                </a:lnTo>
                <a:lnTo>
                  <a:pt x="260640" y="300251"/>
                </a:lnTo>
                <a:lnTo>
                  <a:pt x="287251" y="276812"/>
                </a:lnTo>
                <a:lnTo>
                  <a:pt x="155091" y="276812"/>
                </a:lnTo>
                <a:lnTo>
                  <a:pt x="141224" y="274452"/>
                </a:lnTo>
                <a:lnTo>
                  <a:pt x="104764" y="257483"/>
                </a:lnTo>
                <a:lnTo>
                  <a:pt x="77638" y="227651"/>
                </a:lnTo>
                <a:lnTo>
                  <a:pt x="61934" y="187492"/>
                </a:lnTo>
                <a:lnTo>
                  <a:pt x="58841" y="156233"/>
                </a:lnTo>
                <a:lnTo>
                  <a:pt x="60559" y="141798"/>
                </a:lnTo>
                <a:lnTo>
                  <a:pt x="74982" y="102839"/>
                </a:lnTo>
                <a:lnTo>
                  <a:pt x="102027" y="72844"/>
                </a:lnTo>
                <a:lnTo>
                  <a:pt x="140045" y="54954"/>
                </a:lnTo>
                <a:lnTo>
                  <a:pt x="170670" y="51305"/>
                </a:lnTo>
                <a:lnTo>
                  <a:pt x="288229" y="51305"/>
                </a:lnTo>
                <a:lnTo>
                  <a:pt x="281523" y="44543"/>
                </a:lnTo>
                <a:lnTo>
                  <a:pt x="247816" y="20698"/>
                </a:lnTo>
                <a:lnTo>
                  <a:pt x="206984" y="5380"/>
                </a:lnTo>
                <a:lnTo>
                  <a:pt x="176186" y="601"/>
                </a:lnTo>
                <a:lnTo>
                  <a:pt x="159801" y="0"/>
                </a:lnTo>
                <a:close/>
              </a:path>
              <a:path w="332740" h="328929">
                <a:moveTo>
                  <a:pt x="288229" y="51305"/>
                </a:moveTo>
                <a:lnTo>
                  <a:pt x="170670" y="51305"/>
                </a:lnTo>
                <a:lnTo>
                  <a:pt x="185425" y="52919"/>
                </a:lnTo>
                <a:lnTo>
                  <a:pt x="199348" y="56390"/>
                </a:lnTo>
                <a:lnTo>
                  <a:pt x="235263" y="76624"/>
                </a:lnTo>
                <a:lnTo>
                  <a:pt x="260595" y="108839"/>
                </a:lnTo>
                <a:lnTo>
                  <a:pt x="273023" y="149493"/>
                </a:lnTo>
                <a:lnTo>
                  <a:pt x="273897" y="164308"/>
                </a:lnTo>
                <a:lnTo>
                  <a:pt x="273194" y="177860"/>
                </a:lnTo>
                <a:lnTo>
                  <a:pt x="261987" y="217119"/>
                </a:lnTo>
                <a:lnTo>
                  <a:pt x="237902" y="248627"/>
                </a:lnTo>
                <a:lnTo>
                  <a:pt x="201937" y="269489"/>
                </a:lnTo>
                <a:lnTo>
                  <a:pt x="155091" y="276812"/>
                </a:lnTo>
                <a:lnTo>
                  <a:pt x="287251" y="276812"/>
                </a:lnTo>
                <a:lnTo>
                  <a:pt x="313164" y="238891"/>
                </a:lnTo>
                <a:lnTo>
                  <a:pt x="327320" y="198475"/>
                </a:lnTo>
                <a:lnTo>
                  <a:pt x="332139" y="153095"/>
                </a:lnTo>
                <a:lnTo>
                  <a:pt x="330678" y="139059"/>
                </a:lnTo>
                <a:lnTo>
                  <a:pt x="319762" y="99390"/>
                </a:lnTo>
                <a:lnTo>
                  <a:pt x="299653" y="64477"/>
                </a:lnTo>
                <a:lnTo>
                  <a:pt x="291042" y="54141"/>
                </a:lnTo>
                <a:lnTo>
                  <a:pt x="288229" y="51305"/>
                </a:lnTo>
                <a:close/>
              </a:path>
            </a:pathLst>
          </a:custGeom>
          <a:solidFill>
            <a:srgbClr val="FFFFFF"/>
          </a:solidFill>
        </p:spPr>
        <p:txBody>
          <a:bodyPr wrap="square" lIns="0" tIns="0" rIns="0" bIns="0" rtlCol="0"/>
          <a:lstStyle/>
          <a:p>
            <a:endParaRPr dirty="0"/>
          </a:p>
        </p:txBody>
      </p:sp>
      <p:sp>
        <p:nvSpPr>
          <p:cNvPr id="21" name="object 21"/>
          <p:cNvSpPr/>
          <p:nvPr/>
        </p:nvSpPr>
        <p:spPr>
          <a:xfrm>
            <a:off x="11703639" y="5989997"/>
            <a:ext cx="264160" cy="318135"/>
          </a:xfrm>
          <a:custGeom>
            <a:avLst/>
            <a:gdLst/>
            <a:ahLst/>
            <a:cxnLst/>
            <a:rect l="l" t="t" r="r" b="b"/>
            <a:pathLst>
              <a:path w="264159" h="318135">
                <a:moveTo>
                  <a:pt x="142623" y="0"/>
                </a:moveTo>
                <a:lnTo>
                  <a:pt x="0" y="0"/>
                </a:lnTo>
                <a:lnTo>
                  <a:pt x="0" y="317969"/>
                </a:lnTo>
                <a:lnTo>
                  <a:pt x="151096" y="317937"/>
                </a:lnTo>
                <a:lnTo>
                  <a:pt x="197811" y="311440"/>
                </a:lnTo>
                <a:lnTo>
                  <a:pt x="233587" y="293084"/>
                </a:lnTo>
                <a:lnTo>
                  <a:pt x="253084" y="268452"/>
                </a:lnTo>
                <a:lnTo>
                  <a:pt x="54961" y="268452"/>
                </a:lnTo>
                <a:lnTo>
                  <a:pt x="54961" y="181240"/>
                </a:lnTo>
                <a:lnTo>
                  <a:pt x="249634" y="181240"/>
                </a:lnTo>
                <a:lnTo>
                  <a:pt x="248976" y="180195"/>
                </a:lnTo>
                <a:lnTo>
                  <a:pt x="240741" y="170678"/>
                </a:lnTo>
                <a:lnTo>
                  <a:pt x="231376" y="162234"/>
                </a:lnTo>
                <a:lnTo>
                  <a:pt x="221171" y="154624"/>
                </a:lnTo>
                <a:lnTo>
                  <a:pt x="210420" y="147608"/>
                </a:lnTo>
                <a:lnTo>
                  <a:pt x="220077" y="140595"/>
                </a:lnTo>
                <a:lnTo>
                  <a:pt x="226840" y="134006"/>
                </a:lnTo>
                <a:lnTo>
                  <a:pt x="54961" y="134006"/>
                </a:lnTo>
                <a:lnTo>
                  <a:pt x="54961" y="49516"/>
                </a:lnTo>
                <a:lnTo>
                  <a:pt x="239687" y="49516"/>
                </a:lnTo>
                <a:lnTo>
                  <a:pt x="236954" y="44039"/>
                </a:lnTo>
                <a:lnTo>
                  <a:pt x="208333" y="15006"/>
                </a:lnTo>
                <a:lnTo>
                  <a:pt x="172162" y="2466"/>
                </a:lnTo>
                <a:lnTo>
                  <a:pt x="157902" y="621"/>
                </a:lnTo>
                <a:lnTo>
                  <a:pt x="142623" y="0"/>
                </a:lnTo>
                <a:close/>
              </a:path>
              <a:path w="264159" h="318135">
                <a:moveTo>
                  <a:pt x="249634" y="181240"/>
                </a:moveTo>
                <a:lnTo>
                  <a:pt x="54961" y="181240"/>
                </a:lnTo>
                <a:lnTo>
                  <a:pt x="159370" y="182042"/>
                </a:lnTo>
                <a:lnTo>
                  <a:pt x="174588" y="184977"/>
                </a:lnTo>
                <a:lnTo>
                  <a:pt x="206472" y="221206"/>
                </a:lnTo>
                <a:lnTo>
                  <a:pt x="207155" y="237142"/>
                </a:lnTo>
                <a:lnTo>
                  <a:pt x="201686" y="248379"/>
                </a:lnTo>
                <a:lnTo>
                  <a:pt x="192768" y="257141"/>
                </a:lnTo>
                <a:lnTo>
                  <a:pt x="180630" y="263416"/>
                </a:lnTo>
                <a:lnTo>
                  <a:pt x="165503" y="267191"/>
                </a:lnTo>
                <a:lnTo>
                  <a:pt x="147618" y="268452"/>
                </a:lnTo>
                <a:lnTo>
                  <a:pt x="253084" y="268452"/>
                </a:lnTo>
                <a:lnTo>
                  <a:pt x="256337" y="262064"/>
                </a:lnTo>
                <a:lnTo>
                  <a:pt x="260666" y="248771"/>
                </a:lnTo>
                <a:lnTo>
                  <a:pt x="263238" y="233951"/>
                </a:lnTo>
                <a:lnTo>
                  <a:pt x="263976" y="217576"/>
                </a:lnTo>
                <a:lnTo>
                  <a:pt x="260885" y="203405"/>
                </a:lnTo>
                <a:lnTo>
                  <a:pt x="255788" y="191024"/>
                </a:lnTo>
                <a:lnTo>
                  <a:pt x="249634" y="181240"/>
                </a:lnTo>
                <a:close/>
              </a:path>
              <a:path w="264159" h="318135">
                <a:moveTo>
                  <a:pt x="239687" y="49516"/>
                </a:moveTo>
                <a:lnTo>
                  <a:pt x="54961" y="49516"/>
                </a:lnTo>
                <a:lnTo>
                  <a:pt x="137608" y="49537"/>
                </a:lnTo>
                <a:lnTo>
                  <a:pt x="153538" y="51129"/>
                </a:lnTo>
                <a:lnTo>
                  <a:pt x="188763" y="85634"/>
                </a:lnTo>
                <a:lnTo>
                  <a:pt x="189714" y="102111"/>
                </a:lnTo>
                <a:lnTo>
                  <a:pt x="184348" y="113735"/>
                </a:lnTo>
                <a:lnTo>
                  <a:pt x="175455" y="122683"/>
                </a:lnTo>
                <a:lnTo>
                  <a:pt x="163399" y="129009"/>
                </a:lnTo>
                <a:lnTo>
                  <a:pt x="148546" y="132766"/>
                </a:lnTo>
                <a:lnTo>
                  <a:pt x="131263" y="134006"/>
                </a:lnTo>
                <a:lnTo>
                  <a:pt x="226840" y="134006"/>
                </a:lnTo>
                <a:lnTo>
                  <a:pt x="245726" y="95209"/>
                </a:lnTo>
                <a:lnTo>
                  <a:pt x="247031" y="78328"/>
                </a:lnTo>
                <a:lnTo>
                  <a:pt x="245717" y="66383"/>
                </a:lnTo>
                <a:lnTo>
                  <a:pt x="242458" y="55070"/>
                </a:lnTo>
                <a:lnTo>
                  <a:pt x="239687" y="49516"/>
                </a:lnTo>
                <a:close/>
              </a:path>
            </a:pathLst>
          </a:custGeom>
          <a:solidFill>
            <a:srgbClr val="FFFFFF"/>
          </a:solidFill>
        </p:spPr>
        <p:txBody>
          <a:bodyPr wrap="square" lIns="0" tIns="0" rIns="0" bIns="0" rtlCol="0"/>
          <a:lstStyle/>
          <a:p>
            <a:endParaRPr dirty="0"/>
          </a:p>
        </p:txBody>
      </p:sp>
      <p:sp>
        <p:nvSpPr>
          <p:cNvPr id="22" name="object 22"/>
          <p:cNvSpPr/>
          <p:nvPr/>
        </p:nvSpPr>
        <p:spPr>
          <a:xfrm>
            <a:off x="12108430" y="5984677"/>
            <a:ext cx="332740" cy="328930"/>
          </a:xfrm>
          <a:custGeom>
            <a:avLst/>
            <a:gdLst/>
            <a:ahLst/>
            <a:cxnLst/>
            <a:rect l="l" t="t" r="r" b="b"/>
            <a:pathLst>
              <a:path w="332740" h="328929">
                <a:moveTo>
                  <a:pt x="159801" y="0"/>
                </a:moveTo>
                <a:lnTo>
                  <a:pt x="115327" y="7298"/>
                </a:lnTo>
                <a:lnTo>
                  <a:pt x="76595" y="24714"/>
                </a:lnTo>
                <a:lnTo>
                  <a:pt x="44652" y="50684"/>
                </a:lnTo>
                <a:lnTo>
                  <a:pt x="20542" y="83648"/>
                </a:lnTo>
                <a:lnTo>
                  <a:pt x="5309" y="122043"/>
                </a:lnTo>
                <a:lnTo>
                  <a:pt x="0" y="164308"/>
                </a:lnTo>
                <a:lnTo>
                  <a:pt x="125" y="171020"/>
                </a:lnTo>
                <a:lnTo>
                  <a:pt x="6932" y="213017"/>
                </a:lnTo>
                <a:lnTo>
                  <a:pt x="23428" y="250709"/>
                </a:lnTo>
                <a:lnTo>
                  <a:pt x="48654" y="282611"/>
                </a:lnTo>
                <a:lnTo>
                  <a:pt x="81649" y="307237"/>
                </a:lnTo>
                <a:lnTo>
                  <a:pt x="121452" y="323101"/>
                </a:lnTo>
                <a:lnTo>
                  <a:pt x="167103" y="328718"/>
                </a:lnTo>
                <a:lnTo>
                  <a:pt x="182170" y="328003"/>
                </a:lnTo>
                <a:lnTo>
                  <a:pt x="224230" y="318878"/>
                </a:lnTo>
                <a:lnTo>
                  <a:pt x="260640" y="300251"/>
                </a:lnTo>
                <a:lnTo>
                  <a:pt x="287251" y="276812"/>
                </a:lnTo>
                <a:lnTo>
                  <a:pt x="155091" y="276812"/>
                </a:lnTo>
                <a:lnTo>
                  <a:pt x="141224" y="274452"/>
                </a:lnTo>
                <a:lnTo>
                  <a:pt x="104764" y="257483"/>
                </a:lnTo>
                <a:lnTo>
                  <a:pt x="77638" y="227651"/>
                </a:lnTo>
                <a:lnTo>
                  <a:pt x="61934" y="187492"/>
                </a:lnTo>
                <a:lnTo>
                  <a:pt x="58841" y="156233"/>
                </a:lnTo>
                <a:lnTo>
                  <a:pt x="60559" y="141798"/>
                </a:lnTo>
                <a:lnTo>
                  <a:pt x="74982" y="102839"/>
                </a:lnTo>
                <a:lnTo>
                  <a:pt x="102027" y="72844"/>
                </a:lnTo>
                <a:lnTo>
                  <a:pt x="140045" y="54954"/>
                </a:lnTo>
                <a:lnTo>
                  <a:pt x="170670" y="51305"/>
                </a:lnTo>
                <a:lnTo>
                  <a:pt x="288229" y="51305"/>
                </a:lnTo>
                <a:lnTo>
                  <a:pt x="281523" y="44543"/>
                </a:lnTo>
                <a:lnTo>
                  <a:pt x="247816" y="20698"/>
                </a:lnTo>
                <a:lnTo>
                  <a:pt x="206984" y="5380"/>
                </a:lnTo>
                <a:lnTo>
                  <a:pt x="176186" y="601"/>
                </a:lnTo>
                <a:lnTo>
                  <a:pt x="159801" y="0"/>
                </a:lnTo>
                <a:close/>
              </a:path>
              <a:path w="332740" h="328929">
                <a:moveTo>
                  <a:pt x="288229" y="51305"/>
                </a:moveTo>
                <a:lnTo>
                  <a:pt x="170670" y="51305"/>
                </a:lnTo>
                <a:lnTo>
                  <a:pt x="185425" y="52919"/>
                </a:lnTo>
                <a:lnTo>
                  <a:pt x="199348" y="56390"/>
                </a:lnTo>
                <a:lnTo>
                  <a:pt x="235263" y="76624"/>
                </a:lnTo>
                <a:lnTo>
                  <a:pt x="260595" y="108839"/>
                </a:lnTo>
                <a:lnTo>
                  <a:pt x="273023" y="149493"/>
                </a:lnTo>
                <a:lnTo>
                  <a:pt x="273897" y="164308"/>
                </a:lnTo>
                <a:lnTo>
                  <a:pt x="273194" y="177860"/>
                </a:lnTo>
                <a:lnTo>
                  <a:pt x="261987" y="217119"/>
                </a:lnTo>
                <a:lnTo>
                  <a:pt x="237902" y="248627"/>
                </a:lnTo>
                <a:lnTo>
                  <a:pt x="201937" y="269489"/>
                </a:lnTo>
                <a:lnTo>
                  <a:pt x="155091" y="276812"/>
                </a:lnTo>
                <a:lnTo>
                  <a:pt x="287251" y="276812"/>
                </a:lnTo>
                <a:lnTo>
                  <a:pt x="313164" y="238891"/>
                </a:lnTo>
                <a:lnTo>
                  <a:pt x="327320" y="198475"/>
                </a:lnTo>
                <a:lnTo>
                  <a:pt x="332139" y="153095"/>
                </a:lnTo>
                <a:lnTo>
                  <a:pt x="330678" y="139059"/>
                </a:lnTo>
                <a:lnTo>
                  <a:pt x="319762" y="99390"/>
                </a:lnTo>
                <a:lnTo>
                  <a:pt x="299653" y="64477"/>
                </a:lnTo>
                <a:lnTo>
                  <a:pt x="291042" y="54141"/>
                </a:lnTo>
                <a:lnTo>
                  <a:pt x="288229" y="51305"/>
                </a:lnTo>
                <a:close/>
              </a:path>
            </a:pathLst>
          </a:custGeom>
          <a:solidFill>
            <a:srgbClr val="FFFFFF"/>
          </a:solidFill>
        </p:spPr>
        <p:txBody>
          <a:bodyPr wrap="square" lIns="0" tIns="0" rIns="0" bIns="0" rtlCol="0"/>
          <a:lstStyle/>
          <a:p>
            <a:endParaRPr dirty="0"/>
          </a:p>
        </p:txBody>
      </p:sp>
      <p:pic>
        <p:nvPicPr>
          <p:cNvPr id="25" name="Рисунок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20104100" cy="11309350"/>
          </a:xfrm>
          <a:prstGeom prst="rect">
            <a:avLst/>
          </a:prstGeom>
        </p:spPr>
      </p:pic>
      <p:sp>
        <p:nvSpPr>
          <p:cNvPr id="26" name="TextBox 25"/>
          <p:cNvSpPr txBox="1"/>
          <p:nvPr/>
        </p:nvSpPr>
        <p:spPr>
          <a:xfrm>
            <a:off x="5861050" y="6340475"/>
            <a:ext cx="8382000" cy="646331"/>
          </a:xfrm>
          <a:prstGeom prst="rect">
            <a:avLst/>
          </a:prstGeom>
          <a:noFill/>
        </p:spPr>
        <p:txBody>
          <a:bodyPr wrap="square" rtlCol="0">
            <a:spAutoFit/>
          </a:bodyPr>
          <a:lstStyle/>
          <a:p>
            <a:pPr algn="ctr"/>
            <a:r>
              <a:rPr lang="en-US" sz="3600" b="1" spc="300" dirty="0" smtClean="0">
                <a:solidFill>
                  <a:schemeClr val="bg1"/>
                </a:solidFill>
                <a:latin typeface="Arial" panose="020B0604020202020204" pitchFamily="34" charset="0"/>
                <a:cs typeface="Arial" panose="020B0604020202020204" pitchFamily="34" charset="0"/>
              </a:rPr>
              <a:t>DOMODEDOVO</a:t>
            </a:r>
            <a:endParaRPr lang="ru-RU" sz="3600" b="1" spc="300" dirty="0">
              <a:solidFill>
                <a:schemeClr val="bg1"/>
              </a:solidFill>
              <a:latin typeface="Arial" panose="020B0604020202020204" pitchFamily="34" charset="0"/>
              <a:cs typeface="Arial" panose="020B0604020202020204" pitchFamily="34" charset="0"/>
            </a:endParaRPr>
          </a:p>
        </p:txBody>
      </p:sp>
      <p:sp>
        <p:nvSpPr>
          <p:cNvPr id="24" name="object 24"/>
          <p:cNvSpPr txBox="1"/>
          <p:nvPr/>
        </p:nvSpPr>
        <p:spPr>
          <a:xfrm>
            <a:off x="4449745" y="7437600"/>
            <a:ext cx="11364901" cy="708025"/>
          </a:xfrm>
          <a:prstGeom prst="rect">
            <a:avLst/>
          </a:prstGeom>
        </p:spPr>
        <p:txBody>
          <a:bodyPr vert="horz" wrap="square" lIns="0" tIns="0" rIns="0" bIns="0" rtlCol="0">
            <a:noAutofit/>
          </a:bodyPr>
          <a:lstStyle/>
          <a:p>
            <a:pPr marL="12700" algn="ctr">
              <a:lnSpc>
                <a:spcPct val="100000"/>
              </a:lnSpc>
            </a:pPr>
            <a:r>
              <a:rPr lang="en-US" sz="5350" spc="250" dirty="0" smtClean="0">
                <a:solidFill>
                  <a:srgbClr val="DB6C2A"/>
                </a:solidFill>
                <a:latin typeface="Arial Unicode MS"/>
                <a:cs typeface="Arial Unicode MS"/>
              </a:rPr>
              <a:t>WELCOME ABOARD</a:t>
            </a:r>
            <a:endParaRPr sz="5350" dirty="0">
              <a:latin typeface="Arial Unicode MS"/>
              <a:cs typeface="Arial Unicode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Рисунок 3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050442" y="617263"/>
            <a:ext cx="3394710" cy="549275"/>
          </a:xfrm>
          <a:prstGeom prst="rect">
            <a:avLst/>
          </a:prstGeom>
        </p:spPr>
        <p:txBody>
          <a:bodyPr vert="horz" wrap="square" lIns="0" tIns="0" rIns="0" bIns="0" rtlCol="0">
            <a:noAutofit/>
          </a:bodyPr>
          <a:lstStyle/>
          <a:p>
            <a:pPr marL="12700">
              <a:lnSpc>
                <a:spcPct val="100000"/>
              </a:lnSpc>
            </a:pPr>
            <a:r>
              <a:rPr lang="en-US" sz="4100" spc="155" dirty="0" smtClean="0">
                <a:solidFill>
                  <a:srgbClr val="FFFFFF"/>
                </a:solidFill>
                <a:latin typeface="Calibri"/>
                <a:cs typeface="Calibri"/>
              </a:rPr>
              <a:t>DEMOGRAPHY</a:t>
            </a:r>
            <a:endParaRPr sz="4100" dirty="0">
              <a:latin typeface="Calibri"/>
              <a:cs typeface="Calibri"/>
            </a:endParaRPr>
          </a:p>
        </p:txBody>
      </p:sp>
      <p:sp>
        <p:nvSpPr>
          <p:cNvPr id="26" name="object 26"/>
          <p:cNvSpPr txBox="1"/>
          <p:nvPr/>
        </p:nvSpPr>
        <p:spPr>
          <a:xfrm>
            <a:off x="679450" y="10368196"/>
            <a:ext cx="9144000" cy="497205"/>
          </a:xfrm>
          <a:prstGeom prst="rect">
            <a:avLst/>
          </a:prstGeom>
        </p:spPr>
        <p:txBody>
          <a:bodyPr vert="horz" wrap="square" lIns="0" tIns="0" rIns="0" bIns="0" rtlCol="0">
            <a:noAutofit/>
          </a:bodyPr>
          <a:lstStyle/>
          <a:p>
            <a:pPr marL="12700" algn="ctr">
              <a:lnSpc>
                <a:spcPct val="100000"/>
              </a:lnSpc>
            </a:pPr>
            <a:r>
              <a:rPr lang="en-US" sz="3700" dirty="0" smtClean="0">
                <a:solidFill>
                  <a:srgbClr val="FFFFFF"/>
                </a:solidFill>
                <a:latin typeface="Arial"/>
                <a:cs typeface="Arial"/>
              </a:rPr>
              <a:t>Population, ‘000 people</a:t>
            </a:r>
            <a:endParaRPr sz="3700" dirty="0">
              <a:latin typeface="Arial"/>
              <a:cs typeface="Arial"/>
            </a:endParaRPr>
          </a:p>
        </p:txBody>
      </p:sp>
      <p:sp>
        <p:nvSpPr>
          <p:cNvPr id="31" name="object 31"/>
          <p:cNvSpPr txBox="1"/>
          <p:nvPr/>
        </p:nvSpPr>
        <p:spPr>
          <a:xfrm>
            <a:off x="11871482" y="2011141"/>
            <a:ext cx="6867367" cy="1708160"/>
          </a:xfrm>
          <a:prstGeom prst="rect">
            <a:avLst/>
          </a:prstGeom>
        </p:spPr>
        <p:txBody>
          <a:bodyPr vert="horz" wrap="square" lIns="0" tIns="0" rIns="0" bIns="0" rtlCol="0">
            <a:noAutofit/>
          </a:bodyPr>
          <a:lstStyle/>
          <a:p>
            <a:pPr marR="31115" algn="ctr">
              <a:lnSpc>
                <a:spcPct val="100299"/>
              </a:lnSpc>
            </a:pPr>
            <a:r>
              <a:rPr lang="en-US" sz="3700" dirty="0" smtClean="0">
                <a:solidFill>
                  <a:srgbClr val="FFFFFF"/>
                </a:solidFill>
                <a:latin typeface="Arial"/>
                <a:cs typeface="Arial"/>
              </a:rPr>
              <a:t>High Population Growth Rates </a:t>
            </a:r>
            <a:r>
              <a:rPr lang="ru-RU" sz="3700" dirty="0" smtClean="0">
                <a:solidFill>
                  <a:srgbClr val="FFFFFF"/>
                </a:solidFill>
                <a:latin typeface="Arial"/>
                <a:cs typeface="Arial"/>
              </a:rPr>
              <a:t/>
            </a:r>
            <a:br>
              <a:rPr lang="ru-RU" sz="3700" dirty="0" smtClean="0">
                <a:solidFill>
                  <a:srgbClr val="FFFFFF"/>
                </a:solidFill>
                <a:latin typeface="Arial"/>
                <a:cs typeface="Arial"/>
              </a:rPr>
            </a:br>
            <a:r>
              <a:rPr sz="3700" dirty="0" smtClean="0">
                <a:solidFill>
                  <a:srgbClr val="FFFFFF"/>
                </a:solidFill>
                <a:latin typeface="Arial"/>
                <a:cs typeface="Arial"/>
              </a:rPr>
              <a:t>(</a:t>
            </a:r>
            <a:r>
              <a:rPr sz="3700" dirty="0">
                <a:solidFill>
                  <a:srgbClr val="FFFFFF"/>
                </a:solidFill>
                <a:latin typeface="Arial"/>
                <a:cs typeface="Arial"/>
              </a:rPr>
              <a:t>2013-2018</a:t>
            </a:r>
            <a:r>
              <a:rPr sz="3700" dirty="0" smtClean="0">
                <a:solidFill>
                  <a:srgbClr val="FFFFFF"/>
                </a:solidFill>
                <a:latin typeface="Arial"/>
                <a:cs typeface="Arial"/>
              </a:rPr>
              <a:t>)</a:t>
            </a:r>
            <a:endParaRPr sz="3100" dirty="0">
              <a:latin typeface="Arial"/>
              <a:cs typeface="Arial"/>
            </a:endParaRPr>
          </a:p>
        </p:txBody>
      </p:sp>
      <p:sp>
        <p:nvSpPr>
          <p:cNvPr id="34" name="object 34"/>
          <p:cNvSpPr txBox="1"/>
          <p:nvPr/>
        </p:nvSpPr>
        <p:spPr>
          <a:xfrm>
            <a:off x="12033250" y="7205457"/>
            <a:ext cx="6934200" cy="497205"/>
          </a:xfrm>
          <a:prstGeom prst="rect">
            <a:avLst/>
          </a:prstGeom>
        </p:spPr>
        <p:txBody>
          <a:bodyPr vert="horz" wrap="square" lIns="0" tIns="0" rIns="0" bIns="0" rtlCol="0">
            <a:noAutofit/>
          </a:bodyPr>
          <a:lstStyle/>
          <a:p>
            <a:pPr marL="12700" algn="ctr">
              <a:lnSpc>
                <a:spcPct val="100000"/>
              </a:lnSpc>
            </a:pPr>
            <a:r>
              <a:rPr lang="en-US" sz="3700" dirty="0" smtClean="0">
                <a:solidFill>
                  <a:srgbClr val="FFFFFF"/>
                </a:solidFill>
                <a:latin typeface="Arial"/>
                <a:cs typeface="Arial"/>
              </a:rPr>
              <a:t>Employable Population</a:t>
            </a:r>
            <a:endParaRPr sz="3700" dirty="0">
              <a:latin typeface="Arial"/>
              <a:cs typeface="Arial"/>
            </a:endParaRPr>
          </a:p>
        </p:txBody>
      </p:sp>
      <p:sp>
        <p:nvSpPr>
          <p:cNvPr id="35" name="object 35"/>
          <p:cNvSpPr txBox="1"/>
          <p:nvPr/>
        </p:nvSpPr>
        <p:spPr>
          <a:xfrm>
            <a:off x="14395450" y="9240444"/>
            <a:ext cx="2667001" cy="548719"/>
          </a:xfrm>
          <a:prstGeom prst="rect">
            <a:avLst/>
          </a:prstGeom>
        </p:spPr>
        <p:txBody>
          <a:bodyPr vert="horz" wrap="square" lIns="0" tIns="0" rIns="0" bIns="0" rtlCol="0">
            <a:noAutofit/>
          </a:bodyPr>
          <a:lstStyle/>
          <a:p>
            <a:pPr marL="12700" algn="ctr">
              <a:lnSpc>
                <a:spcPts val="3400"/>
              </a:lnSpc>
            </a:pPr>
            <a:r>
              <a:rPr lang="en-US" sz="3100" dirty="0" smtClean="0">
                <a:solidFill>
                  <a:srgbClr val="FFFFFF"/>
                </a:solidFill>
                <a:latin typeface="Arial"/>
                <a:cs typeface="Arial"/>
              </a:rPr>
              <a:t>thousand people</a:t>
            </a:r>
            <a:endParaRPr sz="3100" dirty="0">
              <a:latin typeface="Arial"/>
              <a:cs typeface="Arial"/>
            </a:endParaRPr>
          </a:p>
        </p:txBody>
      </p:sp>
      <p:sp>
        <p:nvSpPr>
          <p:cNvPr id="36" name="object 36"/>
          <p:cNvSpPr txBox="1"/>
          <p:nvPr/>
        </p:nvSpPr>
        <p:spPr>
          <a:xfrm>
            <a:off x="16529050" y="6044145"/>
            <a:ext cx="3124199" cy="624840"/>
          </a:xfrm>
          <a:prstGeom prst="rect">
            <a:avLst/>
          </a:prstGeom>
        </p:spPr>
        <p:txBody>
          <a:bodyPr vert="horz" wrap="square" lIns="0" tIns="0" rIns="0" bIns="0" rtlCol="0">
            <a:noAutofit/>
          </a:bodyPr>
          <a:lstStyle/>
          <a:p>
            <a:pPr marL="12700" marR="5080" algn="ctr">
              <a:lnSpc>
                <a:spcPct val="100000"/>
              </a:lnSpc>
            </a:pPr>
            <a:r>
              <a:rPr lang="en-US" sz="2150" dirty="0" smtClean="0">
                <a:solidFill>
                  <a:srgbClr val="FFFFFF"/>
                </a:solidFill>
                <a:latin typeface="Arial"/>
                <a:cs typeface="Arial"/>
              </a:rPr>
              <a:t>place </a:t>
            </a:r>
          </a:p>
          <a:p>
            <a:pPr marL="12700" marR="5080" algn="ctr">
              <a:lnSpc>
                <a:spcPct val="100000"/>
              </a:lnSpc>
            </a:pPr>
            <a:r>
              <a:rPr lang="en-US" sz="2150" dirty="0" smtClean="0">
                <a:solidFill>
                  <a:srgbClr val="FFFFFF"/>
                </a:solidFill>
                <a:latin typeface="Arial"/>
                <a:cs typeface="Arial"/>
              </a:rPr>
              <a:t>in the Moscow Region</a:t>
            </a:r>
            <a:endParaRPr sz="2150" dirty="0">
              <a:latin typeface="Arial"/>
              <a:cs typeface="Arial"/>
            </a:endParaRPr>
          </a:p>
        </p:txBody>
      </p:sp>
      <p:sp>
        <p:nvSpPr>
          <p:cNvPr id="37" name="object 37"/>
          <p:cNvSpPr txBox="1"/>
          <p:nvPr/>
        </p:nvSpPr>
        <p:spPr>
          <a:xfrm>
            <a:off x="11871482" y="6007982"/>
            <a:ext cx="2600167" cy="789693"/>
          </a:xfrm>
          <a:prstGeom prst="rect">
            <a:avLst/>
          </a:prstGeom>
        </p:spPr>
        <p:txBody>
          <a:bodyPr vert="horz" wrap="square" lIns="0" tIns="0" rIns="0" bIns="0" rtlCol="0">
            <a:noAutofit/>
          </a:bodyPr>
          <a:lstStyle/>
          <a:p>
            <a:pPr marL="12700" algn="ctr">
              <a:lnSpc>
                <a:spcPct val="100000"/>
              </a:lnSpc>
            </a:pPr>
            <a:r>
              <a:rPr lang="en-US" sz="2150" dirty="0" smtClean="0">
                <a:solidFill>
                  <a:srgbClr val="FFFFFF"/>
                </a:solidFill>
                <a:latin typeface="Arial"/>
                <a:cs typeface="Arial"/>
              </a:rPr>
              <a:t>population </a:t>
            </a:r>
          </a:p>
          <a:p>
            <a:pPr marL="12700" algn="ctr">
              <a:lnSpc>
                <a:spcPct val="100000"/>
              </a:lnSpc>
            </a:pPr>
            <a:r>
              <a:rPr lang="en-US" sz="2150" dirty="0" smtClean="0">
                <a:solidFill>
                  <a:srgbClr val="FFFFFF"/>
                </a:solidFill>
                <a:latin typeface="Arial"/>
                <a:cs typeface="Arial"/>
              </a:rPr>
              <a:t>growth</a:t>
            </a:r>
            <a:endParaRPr sz="2150" dirty="0">
              <a:latin typeface="Arial"/>
              <a:cs typeface="Arial"/>
            </a:endParaRPr>
          </a:p>
        </p:txBody>
      </p:sp>
      <p:sp>
        <p:nvSpPr>
          <p:cNvPr id="10" name="TextBox 9"/>
          <p:cNvSpPr txBox="1"/>
          <p:nvPr/>
        </p:nvSpPr>
        <p:spPr>
          <a:xfrm>
            <a:off x="18434050" y="4491077"/>
            <a:ext cx="430887" cy="553998"/>
          </a:xfrm>
          <a:prstGeom prst="rect">
            <a:avLst/>
          </a:prstGeom>
        </p:spPr>
        <p:txBody>
          <a:bodyPr vert="horz" wrap="none" lIns="0" tIns="0" rIns="0" bIns="0" rtlCol="0">
            <a:spAutoFit/>
          </a:bodyPr>
          <a:lstStyle/>
          <a:p>
            <a:pPr marL="12700" algn="ctr">
              <a:lnSpc>
                <a:spcPct val="100000"/>
              </a:lnSpc>
            </a:pPr>
            <a:r>
              <a:rPr lang="en-US" sz="3600" b="1" spc="-70" dirty="0" smtClean="0">
                <a:solidFill>
                  <a:schemeClr val="accent6"/>
                </a:solidFill>
                <a:latin typeface="Arial"/>
                <a:cs typeface="Arial"/>
              </a:rPr>
              <a:t>th</a:t>
            </a:r>
            <a:endParaRPr lang="ru-RU" sz="2300" b="1" spc="-70" dirty="0" smtClean="0">
              <a:solidFill>
                <a:schemeClr val="accent6"/>
              </a:solidFill>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Рисунок 6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5" name="object 5"/>
          <p:cNvSpPr txBox="1"/>
          <p:nvPr/>
        </p:nvSpPr>
        <p:spPr>
          <a:xfrm>
            <a:off x="752462" y="566431"/>
            <a:ext cx="5478780" cy="569387"/>
          </a:xfrm>
          <a:prstGeom prst="rect">
            <a:avLst/>
          </a:prstGeom>
        </p:spPr>
        <p:txBody>
          <a:bodyPr vert="horz" wrap="square" lIns="0" tIns="0" rIns="0" bIns="0" rtlCol="0">
            <a:spAutoFit/>
          </a:bodyPr>
          <a:lstStyle/>
          <a:p>
            <a:pPr marL="12700" algn="ctr">
              <a:lnSpc>
                <a:spcPct val="100000"/>
              </a:lnSpc>
            </a:pPr>
            <a:r>
              <a:rPr lang="en-US" sz="3700" spc="100" dirty="0" smtClean="0">
                <a:solidFill>
                  <a:srgbClr val="FFFFFF"/>
                </a:solidFill>
                <a:latin typeface="Calibri"/>
                <a:cs typeface="Calibri"/>
              </a:rPr>
              <a:t>ECONOMY STRUCTURE</a:t>
            </a:r>
            <a:endParaRPr sz="3700" dirty="0">
              <a:latin typeface="Calibri"/>
              <a:cs typeface="Calibri"/>
            </a:endParaRPr>
          </a:p>
        </p:txBody>
      </p:sp>
      <p:sp>
        <p:nvSpPr>
          <p:cNvPr id="40" name="object 40"/>
          <p:cNvSpPr txBox="1"/>
          <p:nvPr/>
        </p:nvSpPr>
        <p:spPr>
          <a:xfrm>
            <a:off x="0" y="1877857"/>
            <a:ext cx="20104100" cy="569387"/>
          </a:xfrm>
          <a:prstGeom prst="rect">
            <a:avLst/>
          </a:prstGeom>
        </p:spPr>
        <p:txBody>
          <a:bodyPr vert="horz" wrap="square" lIns="0" tIns="0" rIns="0" bIns="0" rtlCol="0">
            <a:noAutofit/>
          </a:bodyPr>
          <a:lstStyle/>
          <a:p>
            <a:pPr marL="12700" algn="ctr">
              <a:lnSpc>
                <a:spcPct val="100000"/>
              </a:lnSpc>
            </a:pPr>
            <a:r>
              <a:rPr lang="en-US" sz="3700" spc="-160" dirty="0" smtClean="0">
                <a:solidFill>
                  <a:srgbClr val="FFFFFF"/>
                </a:solidFill>
                <a:latin typeface="Arial"/>
                <a:cs typeface="Arial"/>
              </a:rPr>
              <a:t>Own-produced Goods Shipped, by Industry Sector</a:t>
            </a:r>
            <a:endParaRPr sz="3700" dirty="0">
              <a:latin typeface="Arial"/>
              <a:cs typeface="Arial"/>
            </a:endParaRPr>
          </a:p>
        </p:txBody>
      </p:sp>
      <p:sp>
        <p:nvSpPr>
          <p:cNvPr id="41" name="object 41"/>
          <p:cNvSpPr txBox="1"/>
          <p:nvPr/>
        </p:nvSpPr>
        <p:spPr>
          <a:xfrm>
            <a:off x="5801074" y="9214194"/>
            <a:ext cx="4174776" cy="1289685"/>
          </a:xfrm>
          <a:prstGeom prst="rect">
            <a:avLst/>
          </a:prstGeom>
        </p:spPr>
        <p:txBody>
          <a:bodyPr vert="horz" wrap="square" lIns="0" tIns="0" rIns="0" bIns="0" rtlCol="0">
            <a:noAutofit/>
          </a:bodyPr>
          <a:lstStyle/>
          <a:p>
            <a:pPr marL="12700">
              <a:lnSpc>
                <a:spcPct val="100000"/>
              </a:lnSpc>
            </a:pPr>
            <a:r>
              <a:rPr lang="en-US" sz="2700" dirty="0" smtClean="0">
                <a:solidFill>
                  <a:srgbClr val="FFFFFF"/>
                </a:solidFill>
                <a:latin typeface="Arial"/>
                <a:cs typeface="Arial"/>
              </a:rPr>
              <a:t>Annual economic development growth rate of no less than </a:t>
            </a:r>
            <a:r>
              <a:rPr sz="3200" dirty="0" smtClean="0">
                <a:solidFill>
                  <a:srgbClr val="FF6600"/>
                </a:solidFill>
                <a:latin typeface="Arial"/>
                <a:cs typeface="Arial"/>
              </a:rPr>
              <a:t>5</a:t>
            </a:r>
            <a:r>
              <a:rPr sz="3200" dirty="0">
                <a:solidFill>
                  <a:srgbClr val="FF6600"/>
                </a:solidFill>
                <a:latin typeface="Arial"/>
                <a:cs typeface="Arial"/>
              </a:rPr>
              <a:t>%</a:t>
            </a:r>
            <a:endParaRPr sz="3200" dirty="0">
              <a:latin typeface="Arial"/>
              <a:cs typeface="Arial"/>
            </a:endParaRPr>
          </a:p>
        </p:txBody>
      </p:sp>
      <p:sp>
        <p:nvSpPr>
          <p:cNvPr id="42" name="object 42"/>
          <p:cNvSpPr txBox="1"/>
          <p:nvPr/>
        </p:nvSpPr>
        <p:spPr>
          <a:xfrm>
            <a:off x="599580" y="9166000"/>
            <a:ext cx="4728070" cy="835025"/>
          </a:xfrm>
          <a:prstGeom prst="rect">
            <a:avLst/>
          </a:prstGeom>
        </p:spPr>
        <p:txBody>
          <a:bodyPr vert="horz" wrap="square" lIns="0" tIns="0" rIns="0" bIns="0" rtlCol="0">
            <a:noAutofit/>
          </a:bodyPr>
          <a:lstStyle/>
          <a:p>
            <a:pPr marL="12700" marR="5080">
              <a:lnSpc>
                <a:spcPts val="3260"/>
              </a:lnSpc>
            </a:pPr>
            <a:r>
              <a:rPr lang="en-US" sz="3200" dirty="0" smtClean="0">
                <a:solidFill>
                  <a:srgbClr val="FF6600"/>
                </a:solidFill>
                <a:latin typeface="Arial"/>
                <a:cs typeface="Arial"/>
              </a:rPr>
              <a:t>Top 5</a:t>
            </a:r>
            <a:r>
              <a:rPr sz="2700" dirty="0" smtClean="0">
                <a:solidFill>
                  <a:srgbClr val="FFFFFF"/>
                </a:solidFill>
                <a:latin typeface="Arial"/>
                <a:cs typeface="Arial"/>
              </a:rPr>
              <a:t> </a:t>
            </a:r>
            <a:r>
              <a:rPr lang="en-US" sz="2700" dirty="0" smtClean="0">
                <a:solidFill>
                  <a:srgbClr val="FFFFFF"/>
                </a:solidFill>
                <a:latin typeface="Arial"/>
                <a:cs typeface="Arial"/>
              </a:rPr>
              <a:t>in the Moscow Region in terms of investment raising</a:t>
            </a:r>
            <a:endParaRPr sz="2700" dirty="0">
              <a:latin typeface="Arial"/>
              <a:cs typeface="Arial"/>
            </a:endParaRPr>
          </a:p>
        </p:txBody>
      </p:sp>
      <p:sp>
        <p:nvSpPr>
          <p:cNvPr id="43" name="object 43"/>
          <p:cNvSpPr txBox="1"/>
          <p:nvPr/>
        </p:nvSpPr>
        <p:spPr>
          <a:xfrm>
            <a:off x="15172179" y="9214108"/>
            <a:ext cx="3566671" cy="875665"/>
          </a:xfrm>
          <a:prstGeom prst="rect">
            <a:avLst/>
          </a:prstGeom>
        </p:spPr>
        <p:txBody>
          <a:bodyPr vert="horz" wrap="square" lIns="0" tIns="0" rIns="0" bIns="0" rtlCol="0">
            <a:noAutofit/>
          </a:bodyPr>
          <a:lstStyle/>
          <a:p>
            <a:pPr marL="12700">
              <a:lnSpc>
                <a:spcPct val="100000"/>
              </a:lnSpc>
              <a:spcBef>
                <a:spcPts val="125"/>
              </a:spcBef>
            </a:pPr>
            <a:r>
              <a:rPr sz="3200" dirty="0" smtClean="0">
                <a:solidFill>
                  <a:srgbClr val="FF6600"/>
                </a:solidFill>
                <a:latin typeface="Arial"/>
                <a:cs typeface="Arial"/>
              </a:rPr>
              <a:t>+ </a:t>
            </a:r>
            <a:r>
              <a:rPr sz="3200" dirty="0">
                <a:solidFill>
                  <a:srgbClr val="FF6600"/>
                </a:solidFill>
                <a:latin typeface="Arial"/>
                <a:cs typeface="Arial"/>
              </a:rPr>
              <a:t>2000 </a:t>
            </a:r>
            <a:r>
              <a:rPr lang="en-US" sz="2700" dirty="0" smtClean="0">
                <a:solidFill>
                  <a:srgbClr val="FFFFFF"/>
                </a:solidFill>
                <a:latin typeface="Arial"/>
                <a:cs typeface="Arial"/>
              </a:rPr>
              <a:t>jobs annually</a:t>
            </a:r>
            <a:endParaRPr sz="2700" dirty="0">
              <a:latin typeface="Arial"/>
              <a:cs typeface="Arial"/>
            </a:endParaRPr>
          </a:p>
        </p:txBody>
      </p:sp>
      <p:sp>
        <p:nvSpPr>
          <p:cNvPr id="44" name="object 44"/>
          <p:cNvSpPr txBox="1"/>
          <p:nvPr/>
        </p:nvSpPr>
        <p:spPr>
          <a:xfrm>
            <a:off x="10557973" y="9214269"/>
            <a:ext cx="4066077" cy="1289685"/>
          </a:xfrm>
          <a:prstGeom prst="rect">
            <a:avLst/>
          </a:prstGeom>
        </p:spPr>
        <p:txBody>
          <a:bodyPr vert="horz" wrap="square" lIns="0" tIns="0" rIns="0" bIns="0" rtlCol="0">
            <a:noAutofit/>
          </a:bodyPr>
          <a:lstStyle/>
          <a:p>
            <a:pPr marL="12700" marR="5080">
              <a:lnSpc>
                <a:spcPct val="100699"/>
              </a:lnSpc>
            </a:pPr>
            <a:r>
              <a:rPr lang="en-US" sz="2700" dirty="0" smtClean="0">
                <a:solidFill>
                  <a:srgbClr val="FFFFFF"/>
                </a:solidFill>
                <a:latin typeface="Arial"/>
                <a:cs typeface="Arial"/>
              </a:rPr>
              <a:t>Annual growth of incomes to the consolidated budget of no less than </a:t>
            </a:r>
            <a:r>
              <a:rPr sz="3200" dirty="0" smtClean="0">
                <a:solidFill>
                  <a:srgbClr val="FF6600"/>
                </a:solidFill>
                <a:latin typeface="Arial"/>
                <a:cs typeface="Arial"/>
              </a:rPr>
              <a:t>8</a:t>
            </a:r>
            <a:r>
              <a:rPr sz="3200" dirty="0">
                <a:solidFill>
                  <a:srgbClr val="FF6600"/>
                </a:solidFill>
                <a:latin typeface="Arial"/>
                <a:cs typeface="Arial"/>
              </a:rPr>
              <a:t>%</a:t>
            </a:r>
            <a:endParaRPr sz="3200" dirty="0">
              <a:latin typeface="Arial"/>
              <a:cs typeface="Arial"/>
            </a:endParaRPr>
          </a:p>
        </p:txBody>
      </p:sp>
      <p:sp>
        <p:nvSpPr>
          <p:cNvPr id="45" name="object 45"/>
          <p:cNvSpPr txBox="1"/>
          <p:nvPr/>
        </p:nvSpPr>
        <p:spPr>
          <a:xfrm>
            <a:off x="13856948" y="5519845"/>
            <a:ext cx="4729501" cy="592030"/>
          </a:xfrm>
          <a:prstGeom prst="rect">
            <a:avLst/>
          </a:prstGeom>
        </p:spPr>
        <p:txBody>
          <a:bodyPr vert="horz" wrap="square" lIns="0" tIns="0" rIns="0" bIns="0" rtlCol="0">
            <a:noAutofit/>
          </a:bodyPr>
          <a:lstStyle/>
          <a:p>
            <a:pPr marL="12700">
              <a:lnSpc>
                <a:spcPct val="100000"/>
              </a:lnSpc>
            </a:pPr>
            <a:r>
              <a:rPr lang="en-US" sz="1800" spc="-65" dirty="0" smtClean="0">
                <a:solidFill>
                  <a:srgbClr val="FFFFFF"/>
                </a:solidFill>
                <a:latin typeface="Arial"/>
                <a:cs typeface="Arial"/>
              </a:rPr>
              <a:t>Airport Complex </a:t>
            </a:r>
            <a:r>
              <a:rPr sz="1800" spc="-100" dirty="0" smtClean="0">
                <a:solidFill>
                  <a:srgbClr val="FFFFFF"/>
                </a:solidFill>
                <a:latin typeface="Arial"/>
                <a:cs typeface="Arial"/>
              </a:rPr>
              <a:t> </a:t>
            </a:r>
            <a:r>
              <a:rPr sz="2550" spc="-490" dirty="0">
                <a:solidFill>
                  <a:srgbClr val="FF6600"/>
                </a:solidFill>
                <a:latin typeface="Arial"/>
                <a:cs typeface="Arial"/>
              </a:rPr>
              <a:t>64%</a:t>
            </a:r>
            <a:endParaRPr sz="2550" dirty="0">
              <a:latin typeface="Arial"/>
              <a:cs typeface="Arial"/>
            </a:endParaRPr>
          </a:p>
        </p:txBody>
      </p:sp>
      <p:sp>
        <p:nvSpPr>
          <p:cNvPr id="46" name="object 46"/>
          <p:cNvSpPr txBox="1"/>
          <p:nvPr/>
        </p:nvSpPr>
        <p:spPr>
          <a:xfrm>
            <a:off x="2051050" y="3042000"/>
            <a:ext cx="6067739" cy="4297828"/>
          </a:xfrm>
          <a:prstGeom prst="rect">
            <a:avLst/>
          </a:prstGeom>
        </p:spPr>
        <p:txBody>
          <a:bodyPr vert="horz" wrap="square" lIns="0" tIns="0" rIns="0" bIns="0" rtlCol="0">
            <a:noAutofit/>
          </a:bodyPr>
          <a:lstStyle/>
          <a:p>
            <a:pPr marR="5080" algn="r">
              <a:spcAft>
                <a:spcPts val="600"/>
              </a:spcAft>
            </a:pPr>
            <a:r>
              <a:rPr lang="en-US" sz="2050" spc="-100" dirty="0" smtClean="0">
                <a:solidFill>
                  <a:srgbClr val="FFFFFF"/>
                </a:solidFill>
                <a:latin typeface="Arial"/>
                <a:cs typeface="Arial"/>
              </a:rPr>
              <a:t>Social Sphere Services </a:t>
            </a:r>
            <a:r>
              <a:rPr lang="ru-RU" sz="2550" spc="-620" dirty="0" smtClean="0">
                <a:solidFill>
                  <a:srgbClr val="FF6600"/>
                </a:solidFill>
                <a:latin typeface="Arial"/>
                <a:cs typeface="Arial"/>
              </a:rPr>
              <a:t>4%</a:t>
            </a:r>
            <a:endParaRPr lang="ru-RU" sz="2550" dirty="0" smtClean="0">
              <a:latin typeface="Arial"/>
              <a:cs typeface="Arial"/>
            </a:endParaRPr>
          </a:p>
          <a:p>
            <a:pPr marR="5080" algn="r">
              <a:lnSpc>
                <a:spcPct val="100000"/>
              </a:lnSpc>
            </a:pPr>
            <a:r>
              <a:rPr lang="en-US" sz="2050" spc="-75" dirty="0" smtClean="0">
                <a:solidFill>
                  <a:srgbClr val="FFFFFF"/>
                </a:solidFill>
                <a:latin typeface="Arial"/>
                <a:cs typeface="Arial"/>
              </a:rPr>
              <a:t>Real Property Transactions </a:t>
            </a:r>
            <a:r>
              <a:rPr sz="2550" spc="-620" dirty="0" smtClean="0">
                <a:solidFill>
                  <a:srgbClr val="FF6600"/>
                </a:solidFill>
                <a:latin typeface="Arial"/>
                <a:cs typeface="Arial"/>
              </a:rPr>
              <a:t>4</a:t>
            </a:r>
            <a:r>
              <a:rPr sz="2550" spc="-620" dirty="0">
                <a:solidFill>
                  <a:srgbClr val="FF6600"/>
                </a:solidFill>
                <a:latin typeface="Arial"/>
                <a:cs typeface="Arial"/>
              </a:rPr>
              <a:t>%</a:t>
            </a:r>
            <a:endParaRPr sz="2550" dirty="0">
              <a:latin typeface="Arial"/>
              <a:cs typeface="Arial"/>
            </a:endParaRPr>
          </a:p>
          <a:p>
            <a:pPr marR="5080" algn="r">
              <a:lnSpc>
                <a:spcPct val="100000"/>
              </a:lnSpc>
              <a:spcBef>
                <a:spcPts val="1685"/>
              </a:spcBef>
            </a:pPr>
            <a:r>
              <a:rPr lang="en-US" sz="2050" spc="-105" dirty="0" smtClean="0">
                <a:solidFill>
                  <a:srgbClr val="FFFFFF"/>
                </a:solidFill>
                <a:latin typeface="Arial"/>
                <a:cs typeface="Arial"/>
              </a:rPr>
              <a:t>Hotels and Restaurants </a:t>
            </a:r>
            <a:r>
              <a:rPr sz="2550" spc="-620" dirty="0" smtClean="0">
                <a:solidFill>
                  <a:srgbClr val="FF6600"/>
                </a:solidFill>
                <a:latin typeface="Arial"/>
                <a:cs typeface="Arial"/>
              </a:rPr>
              <a:t>1</a:t>
            </a:r>
            <a:r>
              <a:rPr sz="2550" spc="-620" dirty="0">
                <a:solidFill>
                  <a:srgbClr val="FF6600"/>
                </a:solidFill>
                <a:latin typeface="Arial"/>
                <a:cs typeface="Arial"/>
              </a:rPr>
              <a:t>%</a:t>
            </a:r>
            <a:endParaRPr sz="2550" dirty="0">
              <a:latin typeface="Arial"/>
              <a:cs typeface="Arial"/>
            </a:endParaRPr>
          </a:p>
          <a:p>
            <a:pPr marR="5080" algn="r">
              <a:lnSpc>
                <a:spcPct val="100000"/>
              </a:lnSpc>
              <a:spcBef>
                <a:spcPts val="1685"/>
              </a:spcBef>
            </a:pPr>
            <a:r>
              <a:rPr lang="en-US" sz="2050" spc="-70" dirty="0" smtClean="0">
                <a:solidFill>
                  <a:srgbClr val="FFFFFF"/>
                </a:solidFill>
                <a:latin typeface="Arial"/>
                <a:cs typeface="Arial"/>
              </a:rPr>
              <a:t>Agriculture </a:t>
            </a:r>
            <a:r>
              <a:rPr lang="en-US" sz="2550" spc="-620" dirty="0" smtClean="0">
                <a:solidFill>
                  <a:srgbClr val="FF6600"/>
                </a:solidFill>
                <a:latin typeface="Arial"/>
                <a:cs typeface="Arial"/>
              </a:rPr>
              <a:t>1%</a:t>
            </a:r>
            <a:endParaRPr sz="2550" dirty="0">
              <a:latin typeface="Arial"/>
              <a:cs typeface="Arial"/>
            </a:endParaRPr>
          </a:p>
          <a:p>
            <a:pPr marR="5080" algn="r">
              <a:lnSpc>
                <a:spcPct val="100000"/>
              </a:lnSpc>
              <a:spcBef>
                <a:spcPts val="1685"/>
              </a:spcBef>
            </a:pPr>
            <a:r>
              <a:rPr lang="en-US" sz="2050" spc="-60" dirty="0" smtClean="0">
                <a:solidFill>
                  <a:srgbClr val="FFFFFF"/>
                </a:solidFill>
                <a:latin typeface="Arial"/>
                <a:cs typeface="Arial"/>
              </a:rPr>
              <a:t>Trading</a:t>
            </a:r>
            <a:r>
              <a:rPr sz="2050" spc="-165" dirty="0" smtClean="0">
                <a:solidFill>
                  <a:srgbClr val="FFFFFF"/>
                </a:solidFill>
                <a:latin typeface="Arial"/>
                <a:cs typeface="Arial"/>
              </a:rPr>
              <a:t> </a:t>
            </a:r>
            <a:r>
              <a:rPr lang="en-US" sz="2050" spc="-165" dirty="0" smtClean="0">
                <a:solidFill>
                  <a:srgbClr val="FFFFFF"/>
                </a:solidFill>
                <a:latin typeface="Arial"/>
                <a:cs typeface="Arial"/>
              </a:rPr>
              <a:t> </a:t>
            </a:r>
            <a:r>
              <a:rPr sz="2550" spc="-620" dirty="0" smtClean="0">
                <a:solidFill>
                  <a:srgbClr val="FF6600"/>
                </a:solidFill>
                <a:latin typeface="Arial"/>
                <a:cs typeface="Arial"/>
              </a:rPr>
              <a:t>2</a:t>
            </a:r>
            <a:r>
              <a:rPr sz="2550" spc="-620" dirty="0">
                <a:solidFill>
                  <a:srgbClr val="FF6600"/>
                </a:solidFill>
                <a:latin typeface="Arial"/>
                <a:cs typeface="Arial"/>
              </a:rPr>
              <a:t>%</a:t>
            </a:r>
            <a:endParaRPr sz="2550" dirty="0">
              <a:latin typeface="Arial"/>
              <a:cs typeface="Arial"/>
            </a:endParaRPr>
          </a:p>
          <a:p>
            <a:pPr marL="908050" marR="5080" indent="1755139" algn="r">
              <a:lnSpc>
                <a:spcPct val="155100"/>
              </a:lnSpc>
            </a:pPr>
            <a:r>
              <a:rPr lang="en-US" sz="2050" spc="-114" dirty="0" smtClean="0">
                <a:solidFill>
                  <a:srgbClr val="FFFFFF"/>
                </a:solidFill>
                <a:latin typeface="Arial"/>
                <a:cs typeface="Arial"/>
              </a:rPr>
              <a:t>Construction</a:t>
            </a:r>
            <a:r>
              <a:rPr sz="2050" spc="-165" dirty="0" smtClean="0">
                <a:solidFill>
                  <a:srgbClr val="FFFFFF"/>
                </a:solidFill>
                <a:latin typeface="Arial"/>
                <a:cs typeface="Arial"/>
              </a:rPr>
              <a:t> </a:t>
            </a:r>
            <a:r>
              <a:rPr sz="2550" spc="-620" dirty="0">
                <a:solidFill>
                  <a:srgbClr val="FF6600"/>
                </a:solidFill>
                <a:latin typeface="Arial"/>
                <a:cs typeface="Arial"/>
              </a:rPr>
              <a:t>4%</a:t>
            </a:r>
            <a:r>
              <a:rPr sz="2550" spc="-225" dirty="0">
                <a:solidFill>
                  <a:srgbClr val="FF6600"/>
                </a:solidFill>
                <a:latin typeface="Arial"/>
                <a:cs typeface="Arial"/>
              </a:rPr>
              <a:t> </a:t>
            </a:r>
            <a:r>
              <a:rPr lang="en-US" sz="2550" spc="-225" dirty="0" smtClean="0">
                <a:solidFill>
                  <a:srgbClr val="FF6600"/>
                </a:solidFill>
                <a:latin typeface="Arial"/>
                <a:cs typeface="Arial"/>
              </a:rPr>
              <a:t> </a:t>
            </a:r>
          </a:p>
          <a:p>
            <a:pPr marL="908050" marR="5080" indent="1755139" algn="r">
              <a:lnSpc>
                <a:spcPct val="155100"/>
              </a:lnSpc>
            </a:pPr>
            <a:r>
              <a:rPr lang="en-US" sz="2050" spc="-105" dirty="0" smtClean="0">
                <a:solidFill>
                  <a:srgbClr val="FFFFFF"/>
                </a:solidFill>
                <a:latin typeface="Arial"/>
                <a:cs typeface="Arial"/>
              </a:rPr>
              <a:t>Transportation and Storage</a:t>
            </a:r>
            <a:r>
              <a:rPr sz="2050" spc="-165" dirty="0" smtClean="0">
                <a:solidFill>
                  <a:srgbClr val="FFFFFF"/>
                </a:solidFill>
                <a:latin typeface="Arial"/>
                <a:cs typeface="Arial"/>
              </a:rPr>
              <a:t> </a:t>
            </a:r>
            <a:r>
              <a:rPr sz="2550" spc="-620" dirty="0">
                <a:solidFill>
                  <a:srgbClr val="FF6600"/>
                </a:solidFill>
                <a:latin typeface="Arial"/>
                <a:cs typeface="Arial"/>
              </a:rPr>
              <a:t>6%</a:t>
            </a:r>
            <a:r>
              <a:rPr sz="2550" spc="-225" dirty="0">
                <a:solidFill>
                  <a:srgbClr val="FF6600"/>
                </a:solidFill>
                <a:latin typeface="Arial"/>
                <a:cs typeface="Arial"/>
              </a:rPr>
              <a:t> </a:t>
            </a:r>
            <a:r>
              <a:rPr lang="en-US" sz="1950" spc="-100" dirty="0" smtClean="0">
                <a:solidFill>
                  <a:srgbClr val="FFFFFF"/>
                </a:solidFill>
                <a:latin typeface="Arial"/>
                <a:cs typeface="Arial"/>
              </a:rPr>
              <a:t>Industrial Production</a:t>
            </a:r>
            <a:r>
              <a:rPr sz="1950" spc="-140" dirty="0" smtClean="0">
                <a:solidFill>
                  <a:srgbClr val="FFFFFF"/>
                </a:solidFill>
                <a:latin typeface="Arial"/>
                <a:cs typeface="Arial"/>
              </a:rPr>
              <a:t> </a:t>
            </a:r>
            <a:r>
              <a:rPr sz="2550" spc="-490" dirty="0">
                <a:solidFill>
                  <a:srgbClr val="FF6600"/>
                </a:solidFill>
                <a:latin typeface="Arial"/>
                <a:cs typeface="Arial"/>
              </a:rPr>
              <a:t>10%</a:t>
            </a:r>
            <a:endParaRPr sz="2550" dirty="0">
              <a:latin typeface="Arial"/>
              <a:cs typeface="Arial"/>
            </a:endParaRPr>
          </a:p>
        </p:txBody>
      </p:sp>
      <p:sp>
        <p:nvSpPr>
          <p:cNvPr id="63" name="object 40"/>
          <p:cNvSpPr txBox="1"/>
          <p:nvPr/>
        </p:nvSpPr>
        <p:spPr>
          <a:xfrm>
            <a:off x="3491852" y="2595525"/>
            <a:ext cx="14217650" cy="392415"/>
          </a:xfrm>
          <a:prstGeom prst="rect">
            <a:avLst/>
          </a:prstGeom>
        </p:spPr>
        <p:txBody>
          <a:bodyPr vert="horz" wrap="square" lIns="0" tIns="0" rIns="0" bIns="0" rtlCol="0">
            <a:spAutoFit/>
          </a:bodyPr>
          <a:lstStyle/>
          <a:p>
            <a:pPr marL="3265170">
              <a:lnSpc>
                <a:spcPct val="100000"/>
              </a:lnSpc>
              <a:spcBef>
                <a:spcPts val="1125"/>
              </a:spcBef>
            </a:pPr>
            <a:r>
              <a:rPr lang="en-US" sz="2050" spc="-130" dirty="0" smtClean="0">
                <a:solidFill>
                  <a:srgbClr val="FFFFFF"/>
                </a:solidFill>
                <a:latin typeface="Arial"/>
                <a:cs typeface="Arial"/>
              </a:rPr>
              <a:t>Other Services </a:t>
            </a:r>
            <a:r>
              <a:rPr sz="2050" spc="-165" dirty="0" smtClean="0">
                <a:solidFill>
                  <a:srgbClr val="FFFFFF"/>
                </a:solidFill>
                <a:latin typeface="Arial"/>
                <a:cs typeface="Arial"/>
              </a:rPr>
              <a:t> </a:t>
            </a:r>
            <a:r>
              <a:rPr sz="2550" spc="-620" dirty="0">
                <a:solidFill>
                  <a:srgbClr val="FF6600"/>
                </a:solidFill>
                <a:latin typeface="Arial"/>
                <a:cs typeface="Arial"/>
              </a:rPr>
              <a:t>4</a:t>
            </a:r>
            <a:r>
              <a:rPr sz="2550" spc="-620" dirty="0" smtClean="0">
                <a:solidFill>
                  <a:srgbClr val="FF6600"/>
                </a:solidFill>
                <a:latin typeface="Arial"/>
                <a:cs typeface="Arial"/>
              </a:rPr>
              <a:t>%</a:t>
            </a:r>
            <a:endParaRPr sz="255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Рисунок 7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029500" y="320675"/>
            <a:ext cx="3108325" cy="549275"/>
          </a:xfrm>
          <a:prstGeom prst="rect">
            <a:avLst/>
          </a:prstGeom>
        </p:spPr>
        <p:txBody>
          <a:bodyPr vert="horz" wrap="square" lIns="0" tIns="0" rIns="0" bIns="0" rtlCol="0">
            <a:noAutofit/>
          </a:bodyPr>
          <a:lstStyle/>
          <a:p>
            <a:pPr marL="12700">
              <a:lnSpc>
                <a:spcPct val="100000"/>
              </a:lnSpc>
            </a:pPr>
            <a:r>
              <a:rPr lang="en-US" sz="4100" spc="385" dirty="0" smtClean="0">
                <a:solidFill>
                  <a:srgbClr val="FFFFFF"/>
                </a:solidFill>
                <a:latin typeface="Calibri"/>
                <a:cs typeface="Calibri"/>
              </a:rPr>
              <a:t>FOR REFERENCE</a:t>
            </a:r>
            <a:endParaRPr sz="4100" dirty="0">
              <a:latin typeface="Calibri"/>
              <a:cs typeface="Calibri"/>
            </a:endParaRPr>
          </a:p>
        </p:txBody>
      </p:sp>
      <p:sp>
        <p:nvSpPr>
          <p:cNvPr id="7" name="object 7"/>
          <p:cNvSpPr txBox="1"/>
          <p:nvPr/>
        </p:nvSpPr>
        <p:spPr>
          <a:xfrm>
            <a:off x="1378771" y="2393671"/>
            <a:ext cx="4295140" cy="1450340"/>
          </a:xfrm>
          <a:prstGeom prst="rect">
            <a:avLst/>
          </a:prstGeom>
        </p:spPr>
        <p:txBody>
          <a:bodyPr vert="horz" wrap="square" lIns="0" tIns="0" rIns="0" bIns="0" rtlCol="0">
            <a:noAutofit/>
          </a:bodyPr>
          <a:lstStyle/>
          <a:p>
            <a:pPr marL="442595" marR="434975" indent="-93345" algn="ctr">
              <a:lnSpc>
                <a:spcPct val="100299"/>
              </a:lnSpc>
            </a:pPr>
            <a:r>
              <a:rPr lang="en-US" sz="3700" spc="-330" dirty="0" smtClean="0">
                <a:solidFill>
                  <a:srgbClr val="FFFFFF"/>
                </a:solidFill>
                <a:latin typeface="Arial"/>
                <a:cs typeface="Arial"/>
              </a:rPr>
              <a:t>Average Monthly Wage</a:t>
            </a:r>
            <a:endParaRPr sz="3700" dirty="0">
              <a:latin typeface="Arial"/>
              <a:cs typeface="Arial"/>
            </a:endParaRPr>
          </a:p>
          <a:p>
            <a:pPr algn="ctr">
              <a:lnSpc>
                <a:spcPct val="100000"/>
              </a:lnSpc>
              <a:spcBef>
                <a:spcPts val="505"/>
              </a:spcBef>
            </a:pPr>
            <a:r>
              <a:rPr sz="2150" spc="-305" dirty="0" smtClean="0">
                <a:solidFill>
                  <a:srgbClr val="FFFFFF"/>
                </a:solidFill>
                <a:latin typeface="Arial"/>
                <a:cs typeface="Arial"/>
              </a:rPr>
              <a:t>(</a:t>
            </a:r>
            <a:r>
              <a:rPr lang="en-US" sz="2150" spc="-145" dirty="0" smtClean="0">
                <a:solidFill>
                  <a:srgbClr val="FFFFFF"/>
                </a:solidFill>
                <a:latin typeface="Arial"/>
                <a:cs typeface="Arial"/>
              </a:rPr>
              <a:t>at medium and big companies</a:t>
            </a:r>
            <a:r>
              <a:rPr sz="2150" spc="-165" dirty="0" smtClean="0">
                <a:solidFill>
                  <a:srgbClr val="FFFFFF"/>
                </a:solidFill>
                <a:latin typeface="Arial"/>
                <a:cs typeface="Arial"/>
              </a:rPr>
              <a:t>)</a:t>
            </a:r>
            <a:endParaRPr sz="2150" dirty="0">
              <a:latin typeface="Arial"/>
              <a:cs typeface="Arial"/>
            </a:endParaRPr>
          </a:p>
        </p:txBody>
      </p:sp>
      <p:sp>
        <p:nvSpPr>
          <p:cNvPr id="10" name="object 10"/>
          <p:cNvSpPr txBox="1"/>
          <p:nvPr/>
        </p:nvSpPr>
        <p:spPr>
          <a:xfrm>
            <a:off x="7044175" y="1616075"/>
            <a:ext cx="1998980" cy="1171575"/>
          </a:xfrm>
          <a:prstGeom prst="rect">
            <a:avLst/>
          </a:prstGeom>
        </p:spPr>
        <p:txBody>
          <a:bodyPr vert="horz" wrap="square" lIns="0" tIns="0" rIns="0" bIns="0" rtlCol="0">
            <a:noAutofit/>
          </a:bodyPr>
          <a:lstStyle/>
          <a:p>
            <a:pPr algn="ctr">
              <a:lnSpc>
                <a:spcPts val="6765"/>
              </a:lnSpc>
            </a:pPr>
            <a:r>
              <a:rPr lang="en-US" sz="2800" b="1" spc="-215" dirty="0" smtClean="0">
                <a:solidFill>
                  <a:srgbClr val="FFFFFF"/>
                </a:solidFill>
                <a:latin typeface="Arial"/>
                <a:cs typeface="Arial"/>
              </a:rPr>
              <a:t>RUR </a:t>
            </a:r>
          </a:p>
          <a:p>
            <a:pPr algn="ctr">
              <a:lnSpc>
                <a:spcPts val="6765"/>
              </a:lnSpc>
            </a:pPr>
            <a:r>
              <a:rPr sz="5850" b="1" spc="-440" dirty="0" smtClean="0">
                <a:solidFill>
                  <a:srgbClr val="DB6C2A"/>
                </a:solidFill>
                <a:latin typeface="Arial"/>
                <a:cs typeface="Arial"/>
              </a:rPr>
              <a:t>6</a:t>
            </a:r>
            <a:r>
              <a:rPr sz="5850" b="1" spc="-555" dirty="0" smtClean="0">
                <a:solidFill>
                  <a:srgbClr val="DB6C2A"/>
                </a:solidFill>
                <a:latin typeface="Arial"/>
                <a:cs typeface="Arial"/>
              </a:rPr>
              <a:t>4</a:t>
            </a:r>
            <a:r>
              <a:rPr lang="en-US" sz="5850" b="1" spc="-170" dirty="0" smtClean="0">
                <a:solidFill>
                  <a:srgbClr val="DB6C2A"/>
                </a:solidFill>
                <a:latin typeface="Arial"/>
                <a:cs typeface="Arial"/>
              </a:rPr>
              <a:t>,</a:t>
            </a:r>
            <a:r>
              <a:rPr sz="5850" b="1" spc="-440" dirty="0" smtClean="0">
                <a:solidFill>
                  <a:srgbClr val="DB6C2A"/>
                </a:solidFill>
                <a:latin typeface="Arial"/>
                <a:cs typeface="Arial"/>
              </a:rPr>
              <a:t>156</a:t>
            </a:r>
            <a:endParaRPr sz="5850" dirty="0">
              <a:latin typeface="Arial"/>
              <a:cs typeface="Arial"/>
            </a:endParaRPr>
          </a:p>
          <a:p>
            <a:pPr algn="ctr">
              <a:lnSpc>
                <a:spcPts val="3465"/>
              </a:lnSpc>
            </a:pPr>
            <a:endParaRPr sz="3100" dirty="0">
              <a:latin typeface="Arial"/>
              <a:cs typeface="Arial"/>
            </a:endParaRPr>
          </a:p>
        </p:txBody>
      </p:sp>
      <p:sp>
        <p:nvSpPr>
          <p:cNvPr id="11" name="object 11"/>
          <p:cNvSpPr txBox="1"/>
          <p:nvPr/>
        </p:nvSpPr>
        <p:spPr>
          <a:xfrm>
            <a:off x="3524976" y="6710483"/>
            <a:ext cx="1986280" cy="297815"/>
          </a:xfrm>
          <a:prstGeom prst="rect">
            <a:avLst/>
          </a:prstGeom>
        </p:spPr>
        <p:txBody>
          <a:bodyPr vert="horz" wrap="square" lIns="0" tIns="0" rIns="0" bIns="0" rtlCol="0">
            <a:noAutofit/>
          </a:bodyPr>
          <a:lstStyle/>
          <a:p>
            <a:pPr marL="12700">
              <a:lnSpc>
                <a:spcPct val="100000"/>
              </a:lnSpc>
            </a:pPr>
            <a:r>
              <a:rPr lang="en-US" sz="2150" spc="-150" dirty="0" smtClean="0">
                <a:solidFill>
                  <a:srgbClr val="FFFFFF"/>
                </a:solidFill>
                <a:latin typeface="Arial"/>
                <a:cs typeface="Arial"/>
              </a:rPr>
              <a:t>industry</a:t>
            </a:r>
            <a:endParaRPr sz="2150" dirty="0">
              <a:latin typeface="Arial"/>
              <a:cs typeface="Arial"/>
            </a:endParaRPr>
          </a:p>
        </p:txBody>
      </p:sp>
      <p:sp>
        <p:nvSpPr>
          <p:cNvPr id="12" name="object 12"/>
          <p:cNvSpPr txBox="1"/>
          <p:nvPr/>
        </p:nvSpPr>
        <p:spPr>
          <a:xfrm>
            <a:off x="5615907" y="7563964"/>
            <a:ext cx="1644014" cy="297815"/>
          </a:xfrm>
          <a:prstGeom prst="rect">
            <a:avLst/>
          </a:prstGeom>
        </p:spPr>
        <p:txBody>
          <a:bodyPr vert="horz" wrap="square" lIns="0" tIns="0" rIns="0" bIns="0" rtlCol="0">
            <a:noAutofit/>
          </a:bodyPr>
          <a:lstStyle/>
          <a:p>
            <a:pPr marL="12700">
              <a:lnSpc>
                <a:spcPct val="100000"/>
              </a:lnSpc>
            </a:pPr>
            <a:r>
              <a:rPr lang="en-US" sz="2150" spc="-150" dirty="0" smtClean="0">
                <a:solidFill>
                  <a:srgbClr val="FFFFFF"/>
                </a:solidFill>
                <a:latin typeface="Arial"/>
                <a:cs typeface="Arial"/>
              </a:rPr>
              <a:t>construction</a:t>
            </a:r>
            <a:endParaRPr sz="2150" dirty="0">
              <a:latin typeface="Arial"/>
              <a:cs typeface="Arial"/>
            </a:endParaRPr>
          </a:p>
        </p:txBody>
      </p:sp>
      <p:sp>
        <p:nvSpPr>
          <p:cNvPr id="13" name="object 13"/>
          <p:cNvSpPr txBox="1"/>
          <p:nvPr/>
        </p:nvSpPr>
        <p:spPr>
          <a:xfrm>
            <a:off x="12515336" y="10152723"/>
            <a:ext cx="1031875" cy="297815"/>
          </a:xfrm>
          <a:prstGeom prst="rect">
            <a:avLst/>
          </a:prstGeom>
        </p:spPr>
        <p:txBody>
          <a:bodyPr vert="horz" wrap="square" lIns="0" tIns="0" rIns="0" bIns="0" rtlCol="0">
            <a:noAutofit/>
          </a:bodyPr>
          <a:lstStyle/>
          <a:p>
            <a:pPr marL="12700">
              <a:lnSpc>
                <a:spcPct val="100000"/>
              </a:lnSpc>
            </a:pPr>
            <a:r>
              <a:rPr lang="en-US" sz="2150" spc="-135" dirty="0" smtClean="0">
                <a:solidFill>
                  <a:srgbClr val="FFFFFF"/>
                </a:solidFill>
                <a:latin typeface="Arial"/>
                <a:cs typeface="Arial"/>
              </a:rPr>
              <a:t>trading</a:t>
            </a:r>
            <a:endParaRPr sz="2150" dirty="0">
              <a:latin typeface="Arial"/>
              <a:cs typeface="Arial"/>
            </a:endParaRPr>
          </a:p>
        </p:txBody>
      </p:sp>
      <p:sp>
        <p:nvSpPr>
          <p:cNvPr id="14" name="object 14"/>
          <p:cNvSpPr txBox="1"/>
          <p:nvPr/>
        </p:nvSpPr>
        <p:spPr>
          <a:xfrm>
            <a:off x="7939105" y="8303921"/>
            <a:ext cx="1473200" cy="297815"/>
          </a:xfrm>
          <a:prstGeom prst="rect">
            <a:avLst/>
          </a:prstGeom>
        </p:spPr>
        <p:txBody>
          <a:bodyPr vert="horz" wrap="square" lIns="0" tIns="0" rIns="0" bIns="0" rtlCol="0">
            <a:noAutofit/>
          </a:bodyPr>
          <a:lstStyle/>
          <a:p>
            <a:pPr marL="12700">
              <a:lnSpc>
                <a:spcPct val="100000"/>
              </a:lnSpc>
            </a:pPr>
            <a:r>
              <a:rPr lang="en-US" sz="2150" spc="-145" dirty="0" smtClean="0">
                <a:solidFill>
                  <a:srgbClr val="FFFFFF"/>
                </a:solidFill>
                <a:latin typeface="Arial"/>
                <a:cs typeface="Arial"/>
              </a:rPr>
              <a:t>education</a:t>
            </a:r>
            <a:endParaRPr sz="2150" dirty="0">
              <a:latin typeface="Arial"/>
              <a:cs typeface="Arial"/>
            </a:endParaRPr>
          </a:p>
        </p:txBody>
      </p:sp>
      <p:sp>
        <p:nvSpPr>
          <p:cNvPr id="15" name="object 15"/>
          <p:cNvSpPr txBox="1"/>
          <p:nvPr/>
        </p:nvSpPr>
        <p:spPr>
          <a:xfrm>
            <a:off x="10316874" y="9135351"/>
            <a:ext cx="1989455" cy="297815"/>
          </a:xfrm>
          <a:prstGeom prst="rect">
            <a:avLst/>
          </a:prstGeom>
        </p:spPr>
        <p:txBody>
          <a:bodyPr vert="horz" wrap="square" lIns="0" tIns="0" rIns="0" bIns="0" rtlCol="0">
            <a:noAutofit/>
          </a:bodyPr>
          <a:lstStyle/>
          <a:p>
            <a:pPr marL="12700">
              <a:lnSpc>
                <a:spcPct val="100000"/>
              </a:lnSpc>
            </a:pPr>
            <a:r>
              <a:rPr lang="en-US" sz="2150" spc="-155" dirty="0" smtClean="0">
                <a:solidFill>
                  <a:srgbClr val="FFFFFF"/>
                </a:solidFill>
                <a:latin typeface="Arial"/>
                <a:cs typeface="Arial"/>
              </a:rPr>
              <a:t>health care</a:t>
            </a:r>
            <a:endParaRPr sz="2150" dirty="0">
              <a:latin typeface="Arial"/>
              <a:cs typeface="Arial"/>
            </a:endParaRPr>
          </a:p>
        </p:txBody>
      </p:sp>
      <p:sp>
        <p:nvSpPr>
          <p:cNvPr id="16" name="object 16"/>
          <p:cNvSpPr txBox="1"/>
          <p:nvPr/>
        </p:nvSpPr>
        <p:spPr>
          <a:xfrm>
            <a:off x="1483509" y="5626955"/>
            <a:ext cx="2505075" cy="297815"/>
          </a:xfrm>
          <a:prstGeom prst="rect">
            <a:avLst/>
          </a:prstGeom>
        </p:spPr>
        <p:txBody>
          <a:bodyPr vert="horz" wrap="square" lIns="0" tIns="0" rIns="0" bIns="0" rtlCol="0">
            <a:noAutofit/>
          </a:bodyPr>
          <a:lstStyle/>
          <a:p>
            <a:pPr marL="12700">
              <a:lnSpc>
                <a:spcPct val="100000"/>
              </a:lnSpc>
            </a:pPr>
            <a:r>
              <a:rPr lang="en-US" sz="2150" spc="-140" dirty="0" smtClean="0">
                <a:solidFill>
                  <a:srgbClr val="FFFFFF"/>
                </a:solidFill>
                <a:latin typeface="Arial"/>
                <a:cs typeface="Arial"/>
              </a:rPr>
              <a:t>air transport</a:t>
            </a:r>
            <a:endParaRPr sz="2150" dirty="0">
              <a:latin typeface="Arial"/>
              <a:cs typeface="Arial"/>
            </a:endParaRPr>
          </a:p>
        </p:txBody>
      </p:sp>
      <p:sp>
        <p:nvSpPr>
          <p:cNvPr id="55" name="object 55"/>
          <p:cNvSpPr txBox="1"/>
          <p:nvPr/>
        </p:nvSpPr>
        <p:spPr>
          <a:xfrm>
            <a:off x="5444768" y="5605461"/>
            <a:ext cx="2030095" cy="402590"/>
          </a:xfrm>
          <a:prstGeom prst="rect">
            <a:avLst/>
          </a:prstGeom>
        </p:spPr>
        <p:txBody>
          <a:bodyPr vert="horz" wrap="square" lIns="0" tIns="0" rIns="0" bIns="0" rtlCol="0">
            <a:noAutofit/>
          </a:bodyPr>
          <a:lstStyle/>
          <a:p>
            <a:pPr marL="12700">
              <a:lnSpc>
                <a:spcPct val="100000"/>
              </a:lnSpc>
            </a:pPr>
            <a:r>
              <a:rPr lang="en-US" sz="2100" b="1" spc="-235" dirty="0" smtClean="0">
                <a:solidFill>
                  <a:srgbClr val="FFFFFF"/>
                </a:solidFill>
                <a:latin typeface="Arial"/>
                <a:cs typeface="Arial"/>
              </a:rPr>
              <a:t>RUR</a:t>
            </a:r>
            <a:r>
              <a:rPr lang="en-US" sz="2000" b="1" spc="-235" dirty="0" smtClean="0">
                <a:solidFill>
                  <a:srgbClr val="FFFFFF"/>
                </a:solidFill>
                <a:latin typeface="Arial"/>
                <a:cs typeface="Arial"/>
              </a:rPr>
              <a:t> </a:t>
            </a:r>
            <a:r>
              <a:rPr sz="2950" b="1" spc="-280" dirty="0" smtClean="0">
                <a:solidFill>
                  <a:srgbClr val="DB6C2A"/>
                </a:solidFill>
                <a:latin typeface="Arial"/>
                <a:cs typeface="Arial"/>
              </a:rPr>
              <a:t>165</a:t>
            </a:r>
            <a:r>
              <a:rPr lang="en-US" sz="2950" b="1" spc="-280" dirty="0" smtClean="0">
                <a:solidFill>
                  <a:srgbClr val="DB6C2A"/>
                </a:solidFill>
                <a:latin typeface="Arial"/>
                <a:cs typeface="Arial"/>
              </a:rPr>
              <a:t>,</a:t>
            </a:r>
            <a:r>
              <a:rPr sz="2950" b="1" spc="-280" dirty="0" smtClean="0">
                <a:solidFill>
                  <a:srgbClr val="DB6C2A"/>
                </a:solidFill>
                <a:latin typeface="Arial"/>
                <a:cs typeface="Arial"/>
              </a:rPr>
              <a:t>000</a:t>
            </a:r>
            <a:endParaRPr sz="2150" dirty="0">
              <a:latin typeface="Arial"/>
              <a:cs typeface="Arial"/>
            </a:endParaRPr>
          </a:p>
        </p:txBody>
      </p:sp>
      <p:sp>
        <p:nvSpPr>
          <p:cNvPr id="56" name="object 56"/>
          <p:cNvSpPr txBox="1"/>
          <p:nvPr/>
        </p:nvSpPr>
        <p:spPr>
          <a:xfrm>
            <a:off x="14364684" y="9183692"/>
            <a:ext cx="1856739" cy="402590"/>
          </a:xfrm>
          <a:prstGeom prst="rect">
            <a:avLst/>
          </a:prstGeom>
        </p:spPr>
        <p:txBody>
          <a:bodyPr vert="horz" wrap="square" lIns="0" tIns="0" rIns="0" bIns="0" rtlCol="0">
            <a:noAutofit/>
          </a:bodyPr>
          <a:lstStyle/>
          <a:p>
            <a:pPr marL="12700">
              <a:lnSpc>
                <a:spcPct val="100000"/>
              </a:lnSpc>
            </a:pPr>
            <a:r>
              <a:rPr lang="en-US" sz="2100" b="1" spc="-235" dirty="0" smtClean="0">
                <a:solidFill>
                  <a:srgbClr val="FFFFFF"/>
                </a:solidFill>
                <a:latin typeface="Arial"/>
                <a:cs typeface="Arial"/>
              </a:rPr>
              <a:t>RUR</a:t>
            </a:r>
            <a:r>
              <a:rPr lang="en-US" sz="3200" b="1" spc="-235" dirty="0" smtClean="0">
                <a:solidFill>
                  <a:srgbClr val="FFFFFF"/>
                </a:solidFill>
                <a:latin typeface="Arial"/>
                <a:cs typeface="Arial"/>
              </a:rPr>
              <a:t> </a:t>
            </a:r>
            <a:r>
              <a:rPr sz="2950" b="1" spc="-280" dirty="0" smtClean="0">
                <a:solidFill>
                  <a:srgbClr val="DB6C2A"/>
                </a:solidFill>
                <a:latin typeface="Arial"/>
                <a:cs typeface="Arial"/>
              </a:rPr>
              <a:t>58</a:t>
            </a:r>
            <a:r>
              <a:rPr lang="en-US" sz="2950" b="1" spc="-280" dirty="0" smtClean="0">
                <a:solidFill>
                  <a:srgbClr val="DB6C2A"/>
                </a:solidFill>
                <a:latin typeface="Arial"/>
                <a:cs typeface="Arial"/>
              </a:rPr>
              <a:t>,</a:t>
            </a:r>
            <a:r>
              <a:rPr sz="2950" b="1" spc="-280" dirty="0" smtClean="0">
                <a:solidFill>
                  <a:srgbClr val="DB6C2A"/>
                </a:solidFill>
                <a:latin typeface="Arial"/>
                <a:cs typeface="Arial"/>
              </a:rPr>
              <a:t>000</a:t>
            </a:r>
            <a:endParaRPr sz="2150" dirty="0">
              <a:latin typeface="Arial"/>
              <a:cs typeface="Arial"/>
            </a:endParaRPr>
          </a:p>
        </p:txBody>
      </p:sp>
      <p:sp>
        <p:nvSpPr>
          <p:cNvPr id="57" name="object 57"/>
          <p:cNvSpPr txBox="1"/>
          <p:nvPr/>
        </p:nvSpPr>
        <p:spPr>
          <a:xfrm>
            <a:off x="7562494" y="6628463"/>
            <a:ext cx="1856739" cy="402590"/>
          </a:xfrm>
          <a:prstGeom prst="rect">
            <a:avLst/>
          </a:prstGeom>
        </p:spPr>
        <p:txBody>
          <a:bodyPr vert="horz" wrap="square" lIns="0" tIns="0" rIns="0" bIns="0" rtlCol="0">
            <a:noAutofit/>
          </a:bodyPr>
          <a:lstStyle/>
          <a:p>
            <a:pPr marL="12700">
              <a:lnSpc>
                <a:spcPct val="100000"/>
              </a:lnSpc>
            </a:pPr>
            <a:r>
              <a:rPr lang="en-US" sz="2100" b="1" spc="-235" dirty="0" smtClean="0">
                <a:solidFill>
                  <a:srgbClr val="FFFFFF"/>
                </a:solidFill>
                <a:latin typeface="Arial"/>
                <a:cs typeface="Arial"/>
              </a:rPr>
              <a:t>RUR</a:t>
            </a:r>
            <a:r>
              <a:rPr lang="en-US" sz="3200" b="1" spc="-235" dirty="0" smtClean="0">
                <a:solidFill>
                  <a:srgbClr val="FFFFFF"/>
                </a:solidFill>
                <a:latin typeface="Arial"/>
                <a:cs typeface="Arial"/>
              </a:rPr>
              <a:t> </a:t>
            </a:r>
            <a:r>
              <a:rPr sz="2950" b="1" spc="-280" dirty="0" smtClean="0">
                <a:solidFill>
                  <a:srgbClr val="DB6C2A"/>
                </a:solidFill>
                <a:latin typeface="Arial"/>
                <a:cs typeface="Arial"/>
              </a:rPr>
              <a:t>64</a:t>
            </a:r>
            <a:r>
              <a:rPr lang="en-US" sz="2950" b="1" spc="-210" dirty="0" smtClean="0">
                <a:solidFill>
                  <a:srgbClr val="DB6C2A"/>
                </a:solidFill>
                <a:latin typeface="Arial"/>
                <a:cs typeface="Arial"/>
              </a:rPr>
              <a:t>,</a:t>
            </a:r>
            <a:r>
              <a:rPr sz="2950" b="1" spc="-280" dirty="0" smtClean="0">
                <a:solidFill>
                  <a:srgbClr val="DB6C2A"/>
                </a:solidFill>
                <a:latin typeface="Arial"/>
                <a:cs typeface="Arial"/>
              </a:rPr>
              <a:t>000</a:t>
            </a:r>
            <a:endParaRPr sz="2150" dirty="0">
              <a:latin typeface="Arial"/>
              <a:cs typeface="Arial"/>
            </a:endParaRPr>
          </a:p>
        </p:txBody>
      </p:sp>
      <p:sp>
        <p:nvSpPr>
          <p:cNvPr id="58" name="object 58"/>
          <p:cNvSpPr txBox="1"/>
          <p:nvPr/>
        </p:nvSpPr>
        <p:spPr>
          <a:xfrm>
            <a:off x="9663482" y="7552759"/>
            <a:ext cx="1856739" cy="402590"/>
          </a:xfrm>
          <a:prstGeom prst="rect">
            <a:avLst/>
          </a:prstGeom>
        </p:spPr>
        <p:txBody>
          <a:bodyPr vert="horz" wrap="square" lIns="0" tIns="0" rIns="0" bIns="0" rtlCol="0">
            <a:noAutofit/>
          </a:bodyPr>
          <a:lstStyle/>
          <a:p>
            <a:pPr marL="12700">
              <a:lnSpc>
                <a:spcPct val="100000"/>
              </a:lnSpc>
            </a:pPr>
            <a:r>
              <a:rPr lang="en-US" sz="2100" b="1" spc="-235" dirty="0" smtClean="0">
                <a:solidFill>
                  <a:srgbClr val="FFFFFF"/>
                </a:solidFill>
                <a:latin typeface="Arial"/>
                <a:cs typeface="Arial"/>
              </a:rPr>
              <a:t>RUR</a:t>
            </a:r>
            <a:r>
              <a:rPr lang="en-US" sz="2000" b="1" spc="-235" dirty="0" smtClean="0">
                <a:solidFill>
                  <a:srgbClr val="FFFFFF"/>
                </a:solidFill>
                <a:latin typeface="Arial"/>
                <a:cs typeface="Arial"/>
              </a:rPr>
              <a:t> </a:t>
            </a:r>
            <a:r>
              <a:rPr sz="2950" b="1" spc="-280" dirty="0" smtClean="0">
                <a:solidFill>
                  <a:srgbClr val="DB6C2A"/>
                </a:solidFill>
                <a:latin typeface="Arial"/>
                <a:cs typeface="Arial"/>
              </a:rPr>
              <a:t>62</a:t>
            </a:r>
            <a:r>
              <a:rPr lang="en-US" sz="2950" b="1" spc="-280" dirty="0" smtClean="0">
                <a:solidFill>
                  <a:srgbClr val="DB6C2A"/>
                </a:solidFill>
                <a:latin typeface="Arial"/>
                <a:cs typeface="Arial"/>
              </a:rPr>
              <a:t>,</a:t>
            </a:r>
            <a:r>
              <a:rPr sz="2950" b="1" spc="-280" dirty="0" smtClean="0">
                <a:solidFill>
                  <a:srgbClr val="DB6C2A"/>
                </a:solidFill>
                <a:latin typeface="Arial"/>
                <a:cs typeface="Arial"/>
              </a:rPr>
              <a:t>000</a:t>
            </a:r>
            <a:endParaRPr sz="2150" dirty="0">
              <a:latin typeface="Arial"/>
              <a:cs typeface="Arial"/>
            </a:endParaRPr>
          </a:p>
        </p:txBody>
      </p:sp>
      <p:sp>
        <p:nvSpPr>
          <p:cNvPr id="59" name="object 59"/>
          <p:cNvSpPr txBox="1"/>
          <p:nvPr/>
        </p:nvSpPr>
        <p:spPr>
          <a:xfrm>
            <a:off x="11986924" y="8346594"/>
            <a:ext cx="1856739" cy="402590"/>
          </a:xfrm>
          <a:prstGeom prst="rect">
            <a:avLst/>
          </a:prstGeom>
        </p:spPr>
        <p:txBody>
          <a:bodyPr vert="horz" wrap="square" lIns="0" tIns="0" rIns="0" bIns="0" rtlCol="0">
            <a:noAutofit/>
          </a:bodyPr>
          <a:lstStyle/>
          <a:p>
            <a:pPr marL="12700">
              <a:lnSpc>
                <a:spcPct val="100000"/>
              </a:lnSpc>
            </a:pPr>
            <a:r>
              <a:rPr lang="en-US" sz="2100" b="1" spc="-235" dirty="0" smtClean="0">
                <a:solidFill>
                  <a:srgbClr val="FFFFFF"/>
                </a:solidFill>
                <a:latin typeface="Arial"/>
                <a:cs typeface="Arial"/>
              </a:rPr>
              <a:t>RUR</a:t>
            </a:r>
            <a:r>
              <a:rPr lang="en-US" sz="3200" b="1" spc="-235" dirty="0" smtClean="0">
                <a:solidFill>
                  <a:srgbClr val="FFFFFF"/>
                </a:solidFill>
                <a:latin typeface="Arial"/>
                <a:cs typeface="Arial"/>
              </a:rPr>
              <a:t> </a:t>
            </a:r>
            <a:r>
              <a:rPr sz="2950" b="1" spc="-280" dirty="0" smtClean="0">
                <a:solidFill>
                  <a:srgbClr val="DB6C2A"/>
                </a:solidFill>
                <a:latin typeface="Arial"/>
                <a:cs typeface="Arial"/>
              </a:rPr>
              <a:t>50</a:t>
            </a:r>
            <a:r>
              <a:rPr lang="en-US" sz="2950" b="1" spc="-280" dirty="0" smtClean="0">
                <a:solidFill>
                  <a:srgbClr val="DB6C2A"/>
                </a:solidFill>
                <a:latin typeface="Arial"/>
                <a:cs typeface="Arial"/>
              </a:rPr>
              <a:t>,</a:t>
            </a:r>
            <a:r>
              <a:rPr sz="2950" b="1" spc="-280" dirty="0" smtClean="0">
                <a:solidFill>
                  <a:srgbClr val="DB6C2A"/>
                </a:solidFill>
                <a:latin typeface="Arial"/>
                <a:cs typeface="Arial"/>
              </a:rPr>
              <a:t>000</a:t>
            </a:r>
            <a:endParaRPr sz="2150" dirty="0">
              <a:latin typeface="Arial"/>
              <a:cs typeface="Arial"/>
            </a:endParaRPr>
          </a:p>
        </p:txBody>
      </p:sp>
      <p:sp>
        <p:nvSpPr>
          <p:cNvPr id="60" name="object 60"/>
          <p:cNvSpPr txBox="1"/>
          <p:nvPr/>
        </p:nvSpPr>
        <p:spPr>
          <a:xfrm>
            <a:off x="16577311" y="10176376"/>
            <a:ext cx="1856739" cy="402590"/>
          </a:xfrm>
          <a:prstGeom prst="rect">
            <a:avLst/>
          </a:prstGeom>
        </p:spPr>
        <p:txBody>
          <a:bodyPr vert="horz" wrap="square" lIns="0" tIns="0" rIns="0" bIns="0" rtlCol="0">
            <a:noAutofit/>
          </a:bodyPr>
          <a:lstStyle/>
          <a:p>
            <a:pPr marL="12700">
              <a:lnSpc>
                <a:spcPct val="100000"/>
              </a:lnSpc>
            </a:pPr>
            <a:r>
              <a:rPr lang="en-US" sz="2100" b="1" spc="-235" dirty="0" smtClean="0">
                <a:solidFill>
                  <a:srgbClr val="FFFFFF"/>
                </a:solidFill>
                <a:latin typeface="Arial"/>
                <a:cs typeface="Arial"/>
              </a:rPr>
              <a:t>RUR</a:t>
            </a:r>
            <a:r>
              <a:rPr lang="en-US" sz="3200" b="1" spc="-235" dirty="0" smtClean="0">
                <a:solidFill>
                  <a:srgbClr val="FFFFFF"/>
                </a:solidFill>
                <a:latin typeface="Arial"/>
                <a:cs typeface="Arial"/>
              </a:rPr>
              <a:t> </a:t>
            </a:r>
            <a:r>
              <a:rPr sz="2950" b="1" spc="-280" dirty="0" smtClean="0">
                <a:solidFill>
                  <a:srgbClr val="DB6C2A"/>
                </a:solidFill>
                <a:latin typeface="Arial"/>
                <a:cs typeface="Arial"/>
              </a:rPr>
              <a:t>56</a:t>
            </a:r>
            <a:r>
              <a:rPr lang="en-US" sz="2950" b="1" spc="-280" dirty="0" smtClean="0">
                <a:solidFill>
                  <a:srgbClr val="DB6C2A"/>
                </a:solidFill>
                <a:latin typeface="Arial"/>
                <a:cs typeface="Arial"/>
              </a:rPr>
              <a:t>,</a:t>
            </a:r>
            <a:r>
              <a:rPr sz="2950" b="1" spc="-280" dirty="0" smtClean="0">
                <a:solidFill>
                  <a:srgbClr val="DB6C2A"/>
                </a:solidFill>
                <a:latin typeface="Arial"/>
                <a:cs typeface="Arial"/>
              </a:rPr>
              <a:t>000</a:t>
            </a:r>
            <a:endParaRPr sz="2150" dirty="0">
              <a:latin typeface="Arial"/>
              <a:cs typeface="Arial"/>
            </a:endParaRPr>
          </a:p>
        </p:txBody>
      </p:sp>
      <p:sp>
        <p:nvSpPr>
          <p:cNvPr id="63" name="object 63"/>
          <p:cNvSpPr txBox="1"/>
          <p:nvPr/>
        </p:nvSpPr>
        <p:spPr>
          <a:xfrm>
            <a:off x="15795913" y="2286936"/>
            <a:ext cx="1402080" cy="1237615"/>
          </a:xfrm>
          <a:prstGeom prst="rect">
            <a:avLst/>
          </a:prstGeom>
        </p:spPr>
        <p:txBody>
          <a:bodyPr vert="horz" wrap="square" lIns="0" tIns="0" rIns="0" bIns="0" rtlCol="0">
            <a:noAutofit/>
          </a:bodyPr>
          <a:lstStyle/>
          <a:p>
            <a:pPr algn="ctr">
              <a:lnSpc>
                <a:spcPts val="7480"/>
              </a:lnSpc>
            </a:pPr>
            <a:r>
              <a:rPr sz="6500" b="1" spc="-475" dirty="0">
                <a:solidFill>
                  <a:srgbClr val="DB6C2A"/>
                </a:solidFill>
                <a:latin typeface="Arial"/>
                <a:cs typeface="Arial"/>
              </a:rPr>
              <a:t>0.38</a:t>
            </a:r>
            <a:endParaRPr sz="6500" dirty="0">
              <a:latin typeface="Arial"/>
              <a:cs typeface="Arial"/>
            </a:endParaRPr>
          </a:p>
          <a:p>
            <a:pPr marR="8890" algn="ctr">
              <a:lnSpc>
                <a:spcPts val="3400"/>
              </a:lnSpc>
            </a:pPr>
            <a:r>
              <a:rPr sz="3100" b="1" spc="-1130" dirty="0">
                <a:solidFill>
                  <a:srgbClr val="FFFFFF"/>
                </a:solidFill>
                <a:latin typeface="Arial"/>
                <a:cs typeface="Arial"/>
              </a:rPr>
              <a:t>%</a:t>
            </a:r>
            <a:endParaRPr sz="3100" dirty="0">
              <a:latin typeface="Arial"/>
              <a:cs typeface="Arial"/>
            </a:endParaRPr>
          </a:p>
        </p:txBody>
      </p:sp>
      <p:sp>
        <p:nvSpPr>
          <p:cNvPr id="64" name="object 64"/>
          <p:cNvSpPr txBox="1"/>
          <p:nvPr/>
        </p:nvSpPr>
        <p:spPr>
          <a:xfrm>
            <a:off x="10561851" y="2393676"/>
            <a:ext cx="4001135" cy="1450340"/>
          </a:xfrm>
          <a:prstGeom prst="rect">
            <a:avLst/>
          </a:prstGeom>
        </p:spPr>
        <p:txBody>
          <a:bodyPr vert="horz" wrap="square" lIns="0" tIns="0" rIns="0" bIns="0" rtlCol="0">
            <a:noAutofit/>
          </a:bodyPr>
          <a:lstStyle/>
          <a:p>
            <a:pPr marL="12700" marR="5080" algn="ctr">
              <a:lnSpc>
                <a:spcPct val="100299"/>
              </a:lnSpc>
            </a:pPr>
            <a:r>
              <a:rPr lang="en-US" sz="3700" spc="-305" dirty="0" smtClean="0">
                <a:solidFill>
                  <a:srgbClr val="FFFFFF"/>
                </a:solidFill>
                <a:latin typeface="Arial"/>
                <a:cs typeface="Arial"/>
              </a:rPr>
              <a:t>Key Labor Market Indicator</a:t>
            </a:r>
            <a:endParaRPr sz="3700" dirty="0">
              <a:latin typeface="Arial"/>
              <a:cs typeface="Arial"/>
            </a:endParaRPr>
          </a:p>
          <a:p>
            <a:pPr algn="ctr">
              <a:lnSpc>
                <a:spcPct val="100000"/>
              </a:lnSpc>
              <a:spcBef>
                <a:spcPts val="505"/>
              </a:spcBef>
            </a:pPr>
            <a:r>
              <a:rPr sz="2150" spc="-170" dirty="0" smtClean="0">
                <a:solidFill>
                  <a:srgbClr val="FFFFFF"/>
                </a:solidFill>
                <a:latin typeface="Arial"/>
                <a:cs typeface="Arial"/>
              </a:rPr>
              <a:t>(</a:t>
            </a:r>
            <a:r>
              <a:rPr lang="en-US" sz="2150" spc="-170" dirty="0" smtClean="0">
                <a:solidFill>
                  <a:srgbClr val="FFFFFF"/>
                </a:solidFill>
                <a:latin typeface="Arial"/>
                <a:cs typeface="Arial"/>
              </a:rPr>
              <a:t>unemployment level</a:t>
            </a:r>
            <a:r>
              <a:rPr sz="2150" spc="-165" dirty="0" smtClean="0">
                <a:solidFill>
                  <a:srgbClr val="FFFFFF"/>
                </a:solidFill>
                <a:latin typeface="Arial"/>
                <a:cs typeface="Arial"/>
              </a:rPr>
              <a:t>)</a:t>
            </a:r>
            <a:endParaRPr sz="2150" dirty="0">
              <a:latin typeface="Arial"/>
              <a:cs typeface="Arial"/>
            </a:endParaRPr>
          </a:p>
        </p:txBody>
      </p:sp>
      <p:sp>
        <p:nvSpPr>
          <p:cNvPr id="71" name="object 71"/>
          <p:cNvSpPr/>
          <p:nvPr/>
        </p:nvSpPr>
        <p:spPr>
          <a:xfrm>
            <a:off x="20103869" y="0"/>
            <a:ext cx="635" cy="11308715"/>
          </a:xfrm>
          <a:custGeom>
            <a:avLst/>
            <a:gdLst/>
            <a:ahLst/>
            <a:cxnLst/>
            <a:rect l="l" t="t" r="r" b="b"/>
            <a:pathLst>
              <a:path w="634" h="11308715">
                <a:moveTo>
                  <a:pt x="0" y="11308556"/>
                </a:moveTo>
                <a:lnTo>
                  <a:pt x="230" y="11308556"/>
                </a:lnTo>
                <a:lnTo>
                  <a:pt x="230" y="0"/>
                </a:lnTo>
                <a:lnTo>
                  <a:pt x="0" y="0"/>
                </a:lnTo>
                <a:lnTo>
                  <a:pt x="0" y="11308556"/>
                </a:lnTo>
              </a:path>
            </a:pathLst>
          </a:custGeom>
        </p:spPr>
        <p:txBody>
          <a:bodyPr wrap="square" lIns="0" tIns="0" rIns="0" bIns="0" rtlCol="0"/>
          <a:lstStyle/>
          <a:p>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2" name="object 2"/>
          <p:cNvSpPr/>
          <p:nvPr/>
        </p:nvSpPr>
        <p:spPr>
          <a:xfrm>
            <a:off x="0" y="0"/>
            <a:ext cx="635" cy="11308715"/>
          </a:xfrm>
          <a:custGeom>
            <a:avLst/>
            <a:gdLst/>
            <a:ahLst/>
            <a:cxnLst/>
            <a:rect l="l" t="t" r="r" b="b"/>
            <a:pathLst>
              <a:path w="635" h="11308715">
                <a:moveTo>
                  <a:pt x="0" y="11308556"/>
                </a:moveTo>
                <a:lnTo>
                  <a:pt x="230" y="11308556"/>
                </a:lnTo>
                <a:lnTo>
                  <a:pt x="230" y="0"/>
                </a:lnTo>
                <a:lnTo>
                  <a:pt x="0" y="0"/>
                </a:lnTo>
                <a:lnTo>
                  <a:pt x="0" y="11308556"/>
                </a:lnTo>
              </a:path>
            </a:pathLst>
          </a:custGeom>
        </p:spPr>
        <p:txBody>
          <a:bodyPr wrap="square" lIns="0" tIns="0" rIns="0" bIns="0" rtlCol="0"/>
          <a:lstStyle/>
          <a:p>
            <a:endParaRPr dirty="0"/>
          </a:p>
        </p:txBody>
      </p:sp>
      <p:sp>
        <p:nvSpPr>
          <p:cNvPr id="13" name="object 13"/>
          <p:cNvSpPr txBox="1"/>
          <p:nvPr/>
        </p:nvSpPr>
        <p:spPr>
          <a:xfrm>
            <a:off x="16619728" y="6272808"/>
            <a:ext cx="1638300" cy="1744067"/>
          </a:xfrm>
          <a:prstGeom prst="rect">
            <a:avLst/>
          </a:prstGeom>
        </p:spPr>
        <p:txBody>
          <a:bodyPr vert="horz" wrap="square" lIns="0" tIns="0" rIns="0" bIns="0" rtlCol="0">
            <a:spAutoFit/>
          </a:bodyPr>
          <a:lstStyle/>
          <a:p>
            <a:pPr algn="ctr">
              <a:lnSpc>
                <a:spcPts val="6765"/>
              </a:lnSpc>
            </a:pPr>
            <a:r>
              <a:rPr lang="en-US" sz="3200" b="1" spc="-215" dirty="0" smtClean="0">
                <a:solidFill>
                  <a:srgbClr val="FFFFFF"/>
                </a:solidFill>
                <a:latin typeface="Arial"/>
                <a:cs typeface="Arial"/>
              </a:rPr>
              <a:t>RUR </a:t>
            </a:r>
          </a:p>
          <a:p>
            <a:pPr algn="ctr">
              <a:lnSpc>
                <a:spcPts val="6765"/>
              </a:lnSpc>
            </a:pPr>
            <a:r>
              <a:rPr sz="5850" b="1" spc="-555" dirty="0" smtClean="0">
                <a:solidFill>
                  <a:srgbClr val="DB6C2A"/>
                </a:solidFill>
                <a:latin typeface="Arial"/>
                <a:cs typeface="Arial"/>
              </a:rPr>
              <a:t>4</a:t>
            </a:r>
            <a:r>
              <a:rPr lang="en-US" sz="5850" b="1" spc="-170" dirty="0" smtClean="0">
                <a:solidFill>
                  <a:srgbClr val="DB6C2A"/>
                </a:solidFill>
                <a:latin typeface="Arial"/>
                <a:cs typeface="Arial"/>
              </a:rPr>
              <a:t>,</a:t>
            </a:r>
            <a:r>
              <a:rPr sz="5850" b="1" spc="-440" dirty="0" smtClean="0">
                <a:solidFill>
                  <a:srgbClr val="DB6C2A"/>
                </a:solidFill>
                <a:latin typeface="Arial"/>
                <a:cs typeface="Arial"/>
              </a:rPr>
              <a:t>254</a:t>
            </a:r>
            <a:endParaRPr sz="5850" dirty="0">
              <a:latin typeface="Arial"/>
              <a:cs typeface="Arial"/>
            </a:endParaRPr>
          </a:p>
        </p:txBody>
      </p:sp>
      <p:sp>
        <p:nvSpPr>
          <p:cNvPr id="14" name="object 14"/>
          <p:cNvSpPr txBox="1"/>
          <p:nvPr/>
        </p:nvSpPr>
        <p:spPr>
          <a:xfrm>
            <a:off x="13948334" y="6492875"/>
            <a:ext cx="1088774" cy="1487587"/>
          </a:xfrm>
          <a:prstGeom prst="rect">
            <a:avLst/>
          </a:prstGeom>
        </p:spPr>
        <p:txBody>
          <a:bodyPr vert="horz" wrap="square" lIns="0" tIns="0" rIns="0" bIns="0" rtlCol="0">
            <a:spAutoFit/>
          </a:bodyPr>
          <a:lstStyle/>
          <a:p>
            <a:pPr algn="ctr">
              <a:lnSpc>
                <a:spcPts val="5775"/>
              </a:lnSpc>
            </a:pPr>
            <a:r>
              <a:rPr lang="en-US" sz="3200" b="1" spc="-215" dirty="0" smtClean="0">
                <a:solidFill>
                  <a:srgbClr val="FFFFFF"/>
                </a:solidFill>
                <a:latin typeface="Arial"/>
                <a:cs typeface="Arial"/>
              </a:rPr>
              <a:t>RUR</a:t>
            </a:r>
            <a:r>
              <a:rPr lang="ru-RU" sz="5400" b="1" spc="-215" dirty="0" smtClean="0">
                <a:solidFill>
                  <a:srgbClr val="FFFFFF"/>
                </a:solidFill>
                <a:latin typeface="Arial"/>
                <a:cs typeface="Arial"/>
              </a:rPr>
              <a:t> </a:t>
            </a:r>
            <a:r>
              <a:rPr sz="4950" b="1" spc="-375" dirty="0" smtClean="0">
                <a:solidFill>
                  <a:srgbClr val="DB6C2A"/>
                </a:solidFill>
                <a:latin typeface="Arial"/>
                <a:cs typeface="Arial"/>
              </a:rPr>
              <a:t>182</a:t>
            </a:r>
            <a:endParaRPr sz="3100" dirty="0">
              <a:latin typeface="Arial"/>
              <a:cs typeface="Arial"/>
            </a:endParaRPr>
          </a:p>
        </p:txBody>
      </p:sp>
      <p:sp>
        <p:nvSpPr>
          <p:cNvPr id="16" name="object 16"/>
          <p:cNvSpPr txBox="1"/>
          <p:nvPr/>
        </p:nvSpPr>
        <p:spPr>
          <a:xfrm>
            <a:off x="15462250" y="7096378"/>
            <a:ext cx="685800" cy="330860"/>
          </a:xfrm>
          <a:prstGeom prst="rect">
            <a:avLst/>
          </a:prstGeom>
        </p:spPr>
        <p:txBody>
          <a:bodyPr vert="horz" wrap="square" lIns="0" tIns="0" rIns="0" bIns="0" rtlCol="0">
            <a:spAutoFit/>
          </a:bodyPr>
          <a:lstStyle/>
          <a:p>
            <a:pPr marL="12700" algn="ctr">
              <a:lnSpc>
                <a:spcPct val="100000"/>
              </a:lnSpc>
            </a:pPr>
            <a:r>
              <a:rPr lang="en-US" sz="2150" b="1" dirty="0" smtClean="0">
                <a:solidFill>
                  <a:srgbClr val="FFFFFF"/>
                </a:solidFill>
                <a:latin typeface="Arial"/>
                <a:cs typeface="Arial"/>
              </a:rPr>
              <a:t>to</a:t>
            </a:r>
            <a:endParaRPr sz="2150" dirty="0">
              <a:latin typeface="Arial"/>
              <a:cs typeface="Arial"/>
            </a:endParaRPr>
          </a:p>
        </p:txBody>
      </p:sp>
      <p:sp>
        <p:nvSpPr>
          <p:cNvPr id="17" name="object 17"/>
          <p:cNvSpPr txBox="1"/>
          <p:nvPr/>
        </p:nvSpPr>
        <p:spPr>
          <a:xfrm>
            <a:off x="15459986" y="5372576"/>
            <a:ext cx="1031875" cy="330860"/>
          </a:xfrm>
          <a:prstGeom prst="rect">
            <a:avLst/>
          </a:prstGeom>
        </p:spPr>
        <p:txBody>
          <a:bodyPr vert="horz" wrap="square" lIns="0" tIns="0" rIns="0" bIns="0" rtlCol="0">
            <a:spAutoFit/>
          </a:bodyPr>
          <a:lstStyle/>
          <a:p>
            <a:pPr marL="12700" algn="ctr">
              <a:lnSpc>
                <a:spcPct val="100000"/>
              </a:lnSpc>
            </a:pPr>
            <a:r>
              <a:rPr lang="en-US" sz="2150" spc="-135" dirty="0" smtClean="0">
                <a:solidFill>
                  <a:srgbClr val="FFFFFF"/>
                </a:solidFill>
                <a:latin typeface="Arial"/>
                <a:cs typeface="Arial"/>
              </a:rPr>
              <a:t>trading</a:t>
            </a:r>
            <a:endParaRPr sz="2150" dirty="0">
              <a:latin typeface="Arial"/>
              <a:cs typeface="Arial"/>
            </a:endParaRPr>
          </a:p>
        </p:txBody>
      </p:sp>
      <p:sp>
        <p:nvSpPr>
          <p:cNvPr id="27" name="object 27"/>
          <p:cNvSpPr txBox="1"/>
          <p:nvPr/>
        </p:nvSpPr>
        <p:spPr>
          <a:xfrm>
            <a:off x="4262815" y="6196608"/>
            <a:ext cx="1998980" cy="1744067"/>
          </a:xfrm>
          <a:prstGeom prst="rect">
            <a:avLst/>
          </a:prstGeom>
        </p:spPr>
        <p:txBody>
          <a:bodyPr vert="horz" wrap="square" lIns="0" tIns="0" rIns="0" bIns="0" rtlCol="0">
            <a:spAutoFit/>
          </a:bodyPr>
          <a:lstStyle/>
          <a:p>
            <a:pPr algn="ctr">
              <a:lnSpc>
                <a:spcPts val="6765"/>
              </a:lnSpc>
            </a:pPr>
            <a:r>
              <a:rPr lang="en-US" sz="3200" b="1" spc="-215" dirty="0" smtClean="0">
                <a:solidFill>
                  <a:srgbClr val="FFFFFF"/>
                </a:solidFill>
                <a:latin typeface="Arial"/>
                <a:cs typeface="Arial"/>
              </a:rPr>
              <a:t>RUR</a:t>
            </a:r>
            <a:r>
              <a:rPr lang="ru-RU" sz="6000" b="1" spc="-215" dirty="0" smtClean="0">
                <a:solidFill>
                  <a:srgbClr val="FFFFFF"/>
                </a:solidFill>
                <a:latin typeface="Arial"/>
                <a:cs typeface="Arial"/>
              </a:rPr>
              <a:t> </a:t>
            </a:r>
            <a:r>
              <a:rPr sz="5850" b="1" spc="-440" dirty="0" smtClean="0">
                <a:solidFill>
                  <a:srgbClr val="DB6C2A"/>
                </a:solidFill>
                <a:latin typeface="Arial"/>
                <a:cs typeface="Arial"/>
              </a:rPr>
              <a:t>1</a:t>
            </a:r>
            <a:r>
              <a:rPr sz="5850" b="1" spc="-555" dirty="0" smtClean="0">
                <a:solidFill>
                  <a:srgbClr val="DB6C2A"/>
                </a:solidFill>
                <a:latin typeface="Arial"/>
                <a:cs typeface="Arial"/>
              </a:rPr>
              <a:t>2</a:t>
            </a:r>
            <a:r>
              <a:rPr lang="en-US" sz="5850" b="1" spc="-555" dirty="0" smtClean="0">
                <a:solidFill>
                  <a:srgbClr val="DB6C2A"/>
                </a:solidFill>
                <a:latin typeface="Arial"/>
                <a:cs typeface="Arial"/>
              </a:rPr>
              <a:t>,</a:t>
            </a:r>
            <a:r>
              <a:rPr sz="5850" b="1" spc="-440" dirty="0" smtClean="0">
                <a:solidFill>
                  <a:srgbClr val="DB6C2A"/>
                </a:solidFill>
                <a:latin typeface="Arial"/>
                <a:cs typeface="Arial"/>
              </a:rPr>
              <a:t>530</a:t>
            </a:r>
            <a:endParaRPr sz="3100" dirty="0">
              <a:latin typeface="Arial"/>
              <a:cs typeface="Arial"/>
            </a:endParaRPr>
          </a:p>
        </p:txBody>
      </p:sp>
      <p:sp>
        <p:nvSpPr>
          <p:cNvPr id="29" name="object 29"/>
          <p:cNvSpPr txBox="1"/>
          <p:nvPr/>
        </p:nvSpPr>
        <p:spPr>
          <a:xfrm>
            <a:off x="3346450" y="7033552"/>
            <a:ext cx="685800" cy="330860"/>
          </a:xfrm>
          <a:prstGeom prst="rect">
            <a:avLst/>
          </a:prstGeom>
        </p:spPr>
        <p:txBody>
          <a:bodyPr vert="horz" wrap="square" lIns="0" tIns="0" rIns="0" bIns="0" rtlCol="0">
            <a:spAutoFit/>
          </a:bodyPr>
          <a:lstStyle/>
          <a:p>
            <a:pPr marL="12700" algn="ctr">
              <a:lnSpc>
                <a:spcPct val="100000"/>
              </a:lnSpc>
            </a:pPr>
            <a:r>
              <a:rPr lang="en-US" sz="2150" b="1" dirty="0" smtClean="0">
                <a:solidFill>
                  <a:srgbClr val="FFFFFF"/>
                </a:solidFill>
                <a:latin typeface="Arial"/>
                <a:cs typeface="Arial"/>
              </a:rPr>
              <a:t>to</a:t>
            </a:r>
            <a:endParaRPr sz="2150" dirty="0">
              <a:latin typeface="Arial"/>
              <a:cs typeface="Arial"/>
            </a:endParaRPr>
          </a:p>
        </p:txBody>
      </p:sp>
      <p:sp>
        <p:nvSpPr>
          <p:cNvPr id="43" name="object 43"/>
          <p:cNvSpPr txBox="1"/>
          <p:nvPr/>
        </p:nvSpPr>
        <p:spPr>
          <a:xfrm>
            <a:off x="1158801" y="396875"/>
            <a:ext cx="3413739" cy="1261884"/>
          </a:xfrm>
          <a:prstGeom prst="rect">
            <a:avLst/>
          </a:prstGeom>
        </p:spPr>
        <p:txBody>
          <a:bodyPr vert="horz" wrap="square" lIns="0" tIns="0" rIns="0" bIns="0" rtlCol="0">
            <a:spAutoFit/>
          </a:bodyPr>
          <a:lstStyle/>
          <a:p>
            <a:pPr marL="12700">
              <a:lnSpc>
                <a:spcPct val="100000"/>
              </a:lnSpc>
            </a:pPr>
            <a:r>
              <a:rPr lang="en-US" sz="4100" spc="385" dirty="0" smtClean="0">
                <a:solidFill>
                  <a:srgbClr val="FFFFFF"/>
                </a:solidFill>
                <a:latin typeface="Calibri"/>
                <a:cs typeface="Calibri"/>
              </a:rPr>
              <a:t>FOR REFERENCE</a:t>
            </a:r>
            <a:endParaRPr sz="4100" dirty="0">
              <a:latin typeface="Calibri"/>
              <a:cs typeface="Calibri"/>
            </a:endParaRPr>
          </a:p>
        </p:txBody>
      </p:sp>
      <p:sp>
        <p:nvSpPr>
          <p:cNvPr id="44" name="object 44"/>
          <p:cNvSpPr txBox="1"/>
          <p:nvPr/>
        </p:nvSpPr>
        <p:spPr>
          <a:xfrm>
            <a:off x="2586260" y="5334524"/>
            <a:ext cx="1986280" cy="330860"/>
          </a:xfrm>
          <a:prstGeom prst="rect">
            <a:avLst/>
          </a:prstGeom>
        </p:spPr>
        <p:txBody>
          <a:bodyPr vert="horz" wrap="square" lIns="0" tIns="0" rIns="0" bIns="0" rtlCol="0">
            <a:spAutoFit/>
          </a:bodyPr>
          <a:lstStyle/>
          <a:p>
            <a:pPr marL="12700" algn="ctr">
              <a:lnSpc>
                <a:spcPct val="100000"/>
              </a:lnSpc>
            </a:pPr>
            <a:r>
              <a:rPr lang="en-US" sz="2150" spc="-150" dirty="0" smtClean="0">
                <a:solidFill>
                  <a:srgbClr val="FFFFFF"/>
                </a:solidFill>
                <a:latin typeface="Arial"/>
                <a:cs typeface="Arial"/>
              </a:rPr>
              <a:t>industry</a:t>
            </a:r>
            <a:endParaRPr sz="2150" dirty="0">
              <a:latin typeface="Arial"/>
              <a:cs typeface="Arial"/>
            </a:endParaRPr>
          </a:p>
        </p:txBody>
      </p:sp>
      <p:sp>
        <p:nvSpPr>
          <p:cNvPr id="45" name="object 45"/>
          <p:cNvSpPr txBox="1"/>
          <p:nvPr/>
        </p:nvSpPr>
        <p:spPr>
          <a:xfrm>
            <a:off x="1947042" y="6376888"/>
            <a:ext cx="939800" cy="1487587"/>
          </a:xfrm>
          <a:prstGeom prst="rect">
            <a:avLst/>
          </a:prstGeom>
        </p:spPr>
        <p:txBody>
          <a:bodyPr vert="horz" wrap="square" lIns="0" tIns="0" rIns="0" bIns="0" rtlCol="0">
            <a:spAutoFit/>
          </a:bodyPr>
          <a:lstStyle/>
          <a:p>
            <a:pPr algn="ctr">
              <a:lnSpc>
                <a:spcPts val="5775"/>
              </a:lnSpc>
            </a:pPr>
            <a:r>
              <a:rPr lang="en-US" sz="3200" b="1" spc="-215" dirty="0" smtClean="0">
                <a:solidFill>
                  <a:srgbClr val="FFFFFF"/>
                </a:solidFill>
                <a:latin typeface="Arial"/>
                <a:cs typeface="Arial"/>
              </a:rPr>
              <a:t>RUR</a:t>
            </a:r>
            <a:r>
              <a:rPr lang="ru-RU" sz="5400" b="1" spc="-215" dirty="0" smtClean="0">
                <a:solidFill>
                  <a:srgbClr val="FFFFFF"/>
                </a:solidFill>
                <a:latin typeface="Arial"/>
                <a:cs typeface="Arial"/>
              </a:rPr>
              <a:t> </a:t>
            </a:r>
            <a:r>
              <a:rPr sz="4950" b="1" spc="-375" dirty="0" smtClean="0">
                <a:solidFill>
                  <a:srgbClr val="DB6C2A"/>
                </a:solidFill>
                <a:latin typeface="Arial"/>
                <a:cs typeface="Arial"/>
              </a:rPr>
              <a:t>661</a:t>
            </a:r>
            <a:endParaRPr sz="4950" dirty="0">
              <a:latin typeface="Arial"/>
              <a:cs typeface="Arial"/>
            </a:endParaRPr>
          </a:p>
        </p:txBody>
      </p:sp>
      <p:sp>
        <p:nvSpPr>
          <p:cNvPr id="47" name="object 43"/>
          <p:cNvSpPr txBox="1"/>
          <p:nvPr/>
        </p:nvSpPr>
        <p:spPr>
          <a:xfrm>
            <a:off x="0" y="2080031"/>
            <a:ext cx="20104099" cy="569387"/>
          </a:xfrm>
          <a:prstGeom prst="rect">
            <a:avLst/>
          </a:prstGeom>
        </p:spPr>
        <p:txBody>
          <a:bodyPr vert="horz" wrap="square" lIns="0" tIns="0" rIns="0" bIns="0" rtlCol="0">
            <a:spAutoFit/>
          </a:bodyPr>
          <a:lstStyle/>
          <a:p>
            <a:pPr marR="5080" algn="ctr">
              <a:lnSpc>
                <a:spcPct val="100299"/>
              </a:lnSpc>
            </a:pPr>
            <a:r>
              <a:rPr lang="en-US" sz="3700" dirty="0" smtClean="0">
                <a:solidFill>
                  <a:srgbClr val="FFFFFF"/>
                </a:solidFill>
                <a:latin typeface="Arial"/>
                <a:cs typeface="Arial"/>
              </a:rPr>
              <a:t>Cadastre Value of Land Plots (per sq m</a:t>
            </a:r>
            <a:r>
              <a:rPr lang="ru-RU" sz="3700" dirty="0" smtClean="0">
                <a:solidFill>
                  <a:srgbClr val="FFFFFF"/>
                </a:solidFill>
                <a:latin typeface="Arial"/>
                <a:cs typeface="Arial"/>
              </a:rPr>
              <a:t>)</a:t>
            </a:r>
            <a:endParaRPr lang="ru-RU" sz="37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5" name="object 5"/>
          <p:cNvSpPr txBox="1"/>
          <p:nvPr/>
        </p:nvSpPr>
        <p:spPr>
          <a:xfrm>
            <a:off x="0" y="2646281"/>
            <a:ext cx="20104100" cy="569387"/>
          </a:xfrm>
          <a:prstGeom prst="rect">
            <a:avLst/>
          </a:prstGeom>
        </p:spPr>
        <p:txBody>
          <a:bodyPr vert="horz" wrap="square" lIns="0" tIns="0" rIns="0" bIns="0" rtlCol="0">
            <a:spAutoFit/>
          </a:bodyPr>
          <a:lstStyle/>
          <a:p>
            <a:pPr marL="12700" algn="ctr">
              <a:lnSpc>
                <a:spcPct val="100000"/>
              </a:lnSpc>
            </a:pPr>
            <a:r>
              <a:rPr lang="en-US" sz="3700" dirty="0" smtClean="0">
                <a:solidFill>
                  <a:srgbClr val="FFFFFF"/>
                </a:solidFill>
                <a:latin typeface="Arial"/>
                <a:cs typeface="Arial"/>
              </a:rPr>
              <a:t>Tariffs for Services of Resource Suppliers</a:t>
            </a:r>
            <a:endParaRPr sz="3700" dirty="0">
              <a:latin typeface="Arial"/>
              <a:cs typeface="Arial"/>
            </a:endParaRPr>
          </a:p>
        </p:txBody>
      </p:sp>
      <p:sp>
        <p:nvSpPr>
          <p:cNvPr id="22" name="object 22"/>
          <p:cNvSpPr txBox="1"/>
          <p:nvPr/>
        </p:nvSpPr>
        <p:spPr>
          <a:xfrm>
            <a:off x="3234194" y="5276636"/>
            <a:ext cx="2576830" cy="330860"/>
          </a:xfrm>
          <a:prstGeom prst="rect">
            <a:avLst/>
          </a:prstGeom>
        </p:spPr>
        <p:txBody>
          <a:bodyPr vert="horz" wrap="square" lIns="0" tIns="0" rIns="0" bIns="0" rtlCol="0">
            <a:spAutoFit/>
          </a:bodyPr>
          <a:lstStyle/>
          <a:p>
            <a:pPr marL="12700">
              <a:lnSpc>
                <a:spcPct val="100000"/>
              </a:lnSpc>
            </a:pPr>
            <a:r>
              <a:rPr lang="en-US" sz="2150" spc="-150" dirty="0" smtClean="0">
                <a:solidFill>
                  <a:srgbClr val="FFFFFF"/>
                </a:solidFill>
                <a:latin typeface="Arial"/>
                <a:cs typeface="Arial"/>
              </a:rPr>
              <a:t>electricity</a:t>
            </a:r>
            <a:endParaRPr sz="2150" dirty="0">
              <a:latin typeface="Arial"/>
              <a:cs typeface="Arial"/>
            </a:endParaRPr>
          </a:p>
        </p:txBody>
      </p:sp>
      <p:sp>
        <p:nvSpPr>
          <p:cNvPr id="24" name="object 24"/>
          <p:cNvSpPr txBox="1"/>
          <p:nvPr/>
        </p:nvSpPr>
        <p:spPr>
          <a:xfrm>
            <a:off x="7206647" y="5173117"/>
            <a:ext cx="2235803" cy="584775"/>
          </a:xfrm>
          <a:prstGeom prst="rect">
            <a:avLst/>
          </a:prstGeom>
        </p:spPr>
        <p:txBody>
          <a:bodyPr vert="horz" wrap="square" lIns="0" tIns="0" rIns="0" bIns="0" rtlCol="0">
            <a:spAutoFit/>
          </a:bodyPr>
          <a:lstStyle/>
          <a:p>
            <a:pPr marL="12700">
              <a:lnSpc>
                <a:spcPct val="100000"/>
              </a:lnSpc>
            </a:pPr>
            <a:r>
              <a:rPr sz="3800" b="1" spc="-370" dirty="0">
                <a:solidFill>
                  <a:srgbClr val="DB6C2A"/>
                </a:solidFill>
                <a:latin typeface="Arial"/>
                <a:cs typeface="Arial"/>
              </a:rPr>
              <a:t>5.38</a:t>
            </a:r>
            <a:r>
              <a:rPr sz="3800" b="1" spc="-445" dirty="0">
                <a:solidFill>
                  <a:srgbClr val="DB6C2A"/>
                </a:solidFill>
                <a:latin typeface="Arial"/>
                <a:cs typeface="Arial"/>
              </a:rPr>
              <a:t> </a:t>
            </a:r>
            <a:r>
              <a:rPr lang="en-US" sz="2150" spc="-145" dirty="0" smtClean="0">
                <a:solidFill>
                  <a:srgbClr val="FFFFFF"/>
                </a:solidFill>
                <a:latin typeface="Arial"/>
                <a:cs typeface="Arial"/>
              </a:rPr>
              <a:t>RUR/KW*h</a:t>
            </a:r>
            <a:endParaRPr sz="2150" dirty="0">
              <a:latin typeface="Arial"/>
              <a:cs typeface="Arial"/>
            </a:endParaRPr>
          </a:p>
        </p:txBody>
      </p:sp>
      <p:sp>
        <p:nvSpPr>
          <p:cNvPr id="26" name="object 26"/>
          <p:cNvSpPr txBox="1"/>
          <p:nvPr/>
        </p:nvSpPr>
        <p:spPr>
          <a:xfrm>
            <a:off x="3207895" y="7164643"/>
            <a:ext cx="1763395" cy="330860"/>
          </a:xfrm>
          <a:prstGeom prst="rect">
            <a:avLst/>
          </a:prstGeom>
        </p:spPr>
        <p:txBody>
          <a:bodyPr vert="horz" wrap="square" lIns="0" tIns="0" rIns="0" bIns="0" rtlCol="0">
            <a:spAutoFit/>
          </a:bodyPr>
          <a:lstStyle/>
          <a:p>
            <a:pPr marL="12700">
              <a:lnSpc>
                <a:spcPct val="100000"/>
              </a:lnSpc>
            </a:pPr>
            <a:r>
              <a:rPr lang="en-US" sz="2150" spc="-160" dirty="0" smtClean="0">
                <a:solidFill>
                  <a:srgbClr val="FFFFFF"/>
                </a:solidFill>
                <a:latin typeface="Arial"/>
                <a:cs typeface="Arial"/>
              </a:rPr>
              <a:t>water supply</a:t>
            </a:r>
            <a:endParaRPr sz="2150" dirty="0">
              <a:latin typeface="Arial"/>
              <a:cs typeface="Arial"/>
            </a:endParaRPr>
          </a:p>
        </p:txBody>
      </p:sp>
      <p:sp>
        <p:nvSpPr>
          <p:cNvPr id="27" name="object 27"/>
          <p:cNvSpPr txBox="1"/>
          <p:nvPr/>
        </p:nvSpPr>
        <p:spPr>
          <a:xfrm>
            <a:off x="7092480" y="7061124"/>
            <a:ext cx="2183130"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25.80</a:t>
            </a:r>
            <a:r>
              <a:rPr sz="3800" b="1" spc="-445" dirty="0">
                <a:solidFill>
                  <a:srgbClr val="DB6C2A"/>
                </a:solidFill>
                <a:latin typeface="Arial"/>
                <a:cs typeface="Arial"/>
              </a:rPr>
              <a:t> </a:t>
            </a:r>
            <a:r>
              <a:rPr lang="en-US" sz="2150" spc="-145" dirty="0" smtClean="0">
                <a:solidFill>
                  <a:srgbClr val="FFFFFF"/>
                </a:solidFill>
                <a:latin typeface="Arial"/>
                <a:cs typeface="Arial"/>
              </a:rPr>
              <a:t>RUR/cu m</a:t>
            </a:r>
            <a:endParaRPr sz="2150" dirty="0">
              <a:latin typeface="Arial"/>
              <a:cs typeface="Arial"/>
            </a:endParaRPr>
          </a:p>
        </p:txBody>
      </p:sp>
      <p:sp>
        <p:nvSpPr>
          <p:cNvPr id="29" name="object 29"/>
          <p:cNvSpPr txBox="1"/>
          <p:nvPr/>
        </p:nvSpPr>
        <p:spPr>
          <a:xfrm>
            <a:off x="11993060" y="5312170"/>
            <a:ext cx="1704975" cy="330860"/>
          </a:xfrm>
          <a:prstGeom prst="rect">
            <a:avLst/>
          </a:prstGeom>
        </p:spPr>
        <p:txBody>
          <a:bodyPr vert="horz" wrap="square" lIns="0" tIns="0" rIns="0" bIns="0" rtlCol="0">
            <a:spAutoFit/>
          </a:bodyPr>
          <a:lstStyle/>
          <a:p>
            <a:pPr marL="12700">
              <a:lnSpc>
                <a:spcPct val="100000"/>
              </a:lnSpc>
            </a:pPr>
            <a:r>
              <a:rPr lang="en-US" sz="2150" spc="-155" dirty="0" smtClean="0">
                <a:solidFill>
                  <a:srgbClr val="FFFFFF"/>
                </a:solidFill>
                <a:latin typeface="Arial"/>
                <a:cs typeface="Arial"/>
              </a:rPr>
              <a:t>gas supply</a:t>
            </a:r>
            <a:endParaRPr sz="2150" dirty="0">
              <a:latin typeface="Arial"/>
              <a:cs typeface="Arial"/>
            </a:endParaRPr>
          </a:p>
        </p:txBody>
      </p:sp>
      <p:sp>
        <p:nvSpPr>
          <p:cNvPr id="30" name="object 30"/>
          <p:cNvSpPr txBox="1"/>
          <p:nvPr/>
        </p:nvSpPr>
        <p:spPr>
          <a:xfrm>
            <a:off x="15988213" y="5208651"/>
            <a:ext cx="1961514" cy="584775"/>
          </a:xfrm>
          <a:prstGeom prst="rect">
            <a:avLst/>
          </a:prstGeom>
        </p:spPr>
        <p:txBody>
          <a:bodyPr vert="horz" wrap="square" lIns="0" tIns="0" rIns="0" bIns="0" rtlCol="0">
            <a:spAutoFit/>
          </a:bodyPr>
          <a:lstStyle/>
          <a:p>
            <a:pPr marL="12700">
              <a:lnSpc>
                <a:spcPct val="100000"/>
              </a:lnSpc>
            </a:pPr>
            <a:r>
              <a:rPr sz="3800" b="1" spc="-370" dirty="0">
                <a:solidFill>
                  <a:srgbClr val="DB6C2A"/>
                </a:solidFill>
                <a:latin typeface="Arial"/>
                <a:cs typeface="Arial"/>
              </a:rPr>
              <a:t>6.46</a:t>
            </a:r>
            <a:r>
              <a:rPr sz="3800" b="1" spc="-445" dirty="0">
                <a:solidFill>
                  <a:srgbClr val="DB6C2A"/>
                </a:solidFill>
                <a:latin typeface="Arial"/>
                <a:cs typeface="Arial"/>
              </a:rPr>
              <a:t> </a:t>
            </a:r>
            <a:r>
              <a:rPr lang="en-US" sz="2150" spc="-145" dirty="0" smtClean="0">
                <a:solidFill>
                  <a:srgbClr val="FFFFFF"/>
                </a:solidFill>
                <a:latin typeface="Arial"/>
                <a:cs typeface="Arial"/>
              </a:rPr>
              <a:t>RUR/cu m</a:t>
            </a:r>
            <a:endParaRPr sz="2150" dirty="0">
              <a:latin typeface="Arial"/>
              <a:cs typeface="Arial"/>
            </a:endParaRPr>
          </a:p>
        </p:txBody>
      </p:sp>
      <p:sp>
        <p:nvSpPr>
          <p:cNvPr id="32" name="object 32"/>
          <p:cNvSpPr txBox="1"/>
          <p:nvPr/>
        </p:nvSpPr>
        <p:spPr>
          <a:xfrm>
            <a:off x="12054504" y="7117095"/>
            <a:ext cx="1710689" cy="330860"/>
          </a:xfrm>
          <a:prstGeom prst="rect">
            <a:avLst/>
          </a:prstGeom>
        </p:spPr>
        <p:txBody>
          <a:bodyPr vert="horz" wrap="square" lIns="0" tIns="0" rIns="0" bIns="0" rtlCol="0">
            <a:spAutoFit/>
          </a:bodyPr>
          <a:lstStyle/>
          <a:p>
            <a:pPr marL="12700">
              <a:lnSpc>
                <a:spcPct val="100000"/>
              </a:lnSpc>
            </a:pPr>
            <a:r>
              <a:rPr lang="en-US" sz="2150" spc="-170" dirty="0" smtClean="0">
                <a:solidFill>
                  <a:srgbClr val="FFFFFF"/>
                </a:solidFill>
                <a:latin typeface="Arial"/>
                <a:cs typeface="Arial"/>
              </a:rPr>
              <a:t>water disposal</a:t>
            </a:r>
            <a:endParaRPr sz="2150" dirty="0">
              <a:latin typeface="Arial"/>
              <a:cs typeface="Arial"/>
            </a:endParaRPr>
          </a:p>
        </p:txBody>
      </p:sp>
      <p:sp>
        <p:nvSpPr>
          <p:cNvPr id="33" name="object 33"/>
          <p:cNvSpPr txBox="1"/>
          <p:nvPr/>
        </p:nvSpPr>
        <p:spPr>
          <a:xfrm>
            <a:off x="15939079" y="7013579"/>
            <a:ext cx="2183130" cy="584775"/>
          </a:xfrm>
          <a:prstGeom prst="rect">
            <a:avLst/>
          </a:prstGeom>
        </p:spPr>
        <p:txBody>
          <a:bodyPr vert="horz" wrap="square" lIns="0" tIns="0" rIns="0" bIns="0" rtlCol="0">
            <a:spAutoFit/>
          </a:bodyPr>
          <a:lstStyle/>
          <a:p>
            <a:pPr marL="12700">
              <a:lnSpc>
                <a:spcPct val="100000"/>
              </a:lnSpc>
            </a:pPr>
            <a:r>
              <a:rPr sz="3800" b="1" spc="-385" dirty="0">
                <a:solidFill>
                  <a:srgbClr val="DB6C2A"/>
                </a:solidFill>
                <a:latin typeface="Arial"/>
                <a:cs typeface="Arial"/>
              </a:rPr>
              <a:t>27.58</a:t>
            </a:r>
            <a:r>
              <a:rPr sz="3800" b="1" spc="-445" dirty="0">
                <a:solidFill>
                  <a:srgbClr val="DB6C2A"/>
                </a:solidFill>
                <a:latin typeface="Arial"/>
                <a:cs typeface="Arial"/>
              </a:rPr>
              <a:t> </a:t>
            </a:r>
            <a:r>
              <a:rPr lang="en-US" sz="2150" spc="-145" dirty="0" smtClean="0">
                <a:solidFill>
                  <a:srgbClr val="FFFFFF"/>
                </a:solidFill>
                <a:latin typeface="Arial"/>
                <a:cs typeface="Arial"/>
              </a:rPr>
              <a:t>RUR/cu m</a:t>
            </a:r>
            <a:endParaRPr sz="2150" dirty="0">
              <a:latin typeface="Arial"/>
              <a:cs typeface="Arial"/>
            </a:endParaRPr>
          </a:p>
        </p:txBody>
      </p:sp>
      <p:sp>
        <p:nvSpPr>
          <p:cNvPr id="35" name="object 35"/>
          <p:cNvSpPr txBox="1"/>
          <p:nvPr/>
        </p:nvSpPr>
        <p:spPr>
          <a:xfrm>
            <a:off x="7332667" y="8817816"/>
            <a:ext cx="1867535" cy="330860"/>
          </a:xfrm>
          <a:prstGeom prst="rect">
            <a:avLst/>
          </a:prstGeom>
        </p:spPr>
        <p:txBody>
          <a:bodyPr vert="horz" wrap="square" lIns="0" tIns="0" rIns="0" bIns="0" rtlCol="0">
            <a:spAutoFit/>
          </a:bodyPr>
          <a:lstStyle/>
          <a:p>
            <a:pPr marL="12700">
              <a:lnSpc>
                <a:spcPct val="100000"/>
              </a:lnSpc>
            </a:pPr>
            <a:r>
              <a:rPr lang="en-US" sz="2150" spc="-170" dirty="0" smtClean="0">
                <a:solidFill>
                  <a:srgbClr val="FFFFFF"/>
                </a:solidFill>
                <a:latin typeface="Arial"/>
                <a:cs typeface="Arial"/>
              </a:rPr>
              <a:t>heat supply</a:t>
            </a:r>
            <a:endParaRPr sz="2150" dirty="0">
              <a:latin typeface="Arial"/>
              <a:cs typeface="Arial"/>
            </a:endParaRPr>
          </a:p>
        </p:txBody>
      </p:sp>
      <p:sp>
        <p:nvSpPr>
          <p:cNvPr id="36" name="object 36"/>
          <p:cNvSpPr txBox="1"/>
          <p:nvPr/>
        </p:nvSpPr>
        <p:spPr>
          <a:xfrm>
            <a:off x="11004368" y="8714296"/>
            <a:ext cx="2857682" cy="584775"/>
          </a:xfrm>
          <a:prstGeom prst="rect">
            <a:avLst/>
          </a:prstGeom>
        </p:spPr>
        <p:txBody>
          <a:bodyPr vert="horz" wrap="square" lIns="0" tIns="0" rIns="0" bIns="0" rtlCol="0">
            <a:spAutoFit/>
          </a:bodyPr>
          <a:lstStyle/>
          <a:p>
            <a:pPr marL="12700">
              <a:lnSpc>
                <a:spcPct val="100000"/>
              </a:lnSpc>
            </a:pPr>
            <a:r>
              <a:rPr sz="3800" b="1" spc="-385" dirty="0" smtClean="0">
                <a:solidFill>
                  <a:srgbClr val="DB6C2A"/>
                </a:solidFill>
                <a:latin typeface="Arial"/>
                <a:cs typeface="Arial"/>
              </a:rPr>
              <a:t>2</a:t>
            </a:r>
            <a:r>
              <a:rPr lang="en-US" sz="3800" b="1" spc="-275" dirty="0" smtClean="0">
                <a:solidFill>
                  <a:srgbClr val="DB6C2A"/>
                </a:solidFill>
                <a:latin typeface="Arial"/>
                <a:cs typeface="Arial"/>
              </a:rPr>
              <a:t>,</a:t>
            </a:r>
            <a:r>
              <a:rPr sz="3800" b="1" spc="-390" dirty="0" smtClean="0">
                <a:solidFill>
                  <a:srgbClr val="DB6C2A"/>
                </a:solidFill>
                <a:latin typeface="Arial"/>
                <a:cs typeface="Arial"/>
              </a:rPr>
              <a:t>535</a:t>
            </a:r>
            <a:r>
              <a:rPr lang="en-US" sz="3800" b="1" spc="-390" dirty="0" smtClean="0">
                <a:solidFill>
                  <a:srgbClr val="DB6C2A"/>
                </a:solidFill>
                <a:latin typeface="Arial"/>
                <a:cs typeface="Arial"/>
              </a:rPr>
              <a:t>.</a:t>
            </a:r>
            <a:r>
              <a:rPr sz="3800" b="1" spc="-390" dirty="0" smtClean="0">
                <a:solidFill>
                  <a:srgbClr val="DB6C2A"/>
                </a:solidFill>
                <a:latin typeface="Arial"/>
                <a:cs typeface="Arial"/>
              </a:rPr>
              <a:t>46</a:t>
            </a:r>
            <a:r>
              <a:rPr sz="3800" b="1" spc="-445" dirty="0" smtClean="0">
                <a:solidFill>
                  <a:srgbClr val="DB6C2A"/>
                </a:solidFill>
                <a:latin typeface="Arial"/>
                <a:cs typeface="Arial"/>
              </a:rPr>
              <a:t> </a:t>
            </a:r>
            <a:r>
              <a:rPr lang="en-US" sz="2150" spc="-160" dirty="0" smtClean="0">
                <a:solidFill>
                  <a:srgbClr val="FFFFFF"/>
                </a:solidFill>
                <a:latin typeface="Arial"/>
                <a:cs typeface="Arial"/>
              </a:rPr>
              <a:t>RUR/</a:t>
            </a:r>
            <a:r>
              <a:rPr lang="en-US" sz="2150" spc="-160" dirty="0" err="1" smtClean="0">
                <a:solidFill>
                  <a:srgbClr val="FFFFFF"/>
                </a:solidFill>
                <a:latin typeface="Arial"/>
                <a:cs typeface="Arial"/>
              </a:rPr>
              <a:t>GCal</a:t>
            </a:r>
            <a:endParaRPr sz="2150" dirty="0">
              <a:latin typeface="Arial"/>
              <a:cs typeface="Arial"/>
            </a:endParaRPr>
          </a:p>
        </p:txBody>
      </p:sp>
      <p:sp>
        <p:nvSpPr>
          <p:cNvPr id="37" name="object 37"/>
          <p:cNvSpPr txBox="1"/>
          <p:nvPr/>
        </p:nvSpPr>
        <p:spPr>
          <a:xfrm>
            <a:off x="1294933" y="396875"/>
            <a:ext cx="3108325" cy="1261884"/>
          </a:xfrm>
          <a:prstGeom prst="rect">
            <a:avLst/>
          </a:prstGeom>
        </p:spPr>
        <p:txBody>
          <a:bodyPr vert="horz" wrap="square" lIns="0" tIns="0" rIns="0" bIns="0" rtlCol="0">
            <a:spAutoFit/>
          </a:bodyPr>
          <a:lstStyle/>
          <a:p>
            <a:pPr marL="12700">
              <a:lnSpc>
                <a:spcPct val="100000"/>
              </a:lnSpc>
            </a:pPr>
            <a:r>
              <a:rPr lang="en-US" sz="4100" spc="385" dirty="0" smtClean="0">
                <a:solidFill>
                  <a:srgbClr val="FFFFFF"/>
                </a:solidFill>
                <a:latin typeface="Calibri"/>
                <a:cs typeface="Calibri"/>
              </a:rPr>
              <a:t>FOR REFERENCE</a:t>
            </a:r>
            <a:endParaRPr sz="4100" dirty="0">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 name="Рисунок 17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03"/>
            <a:ext cx="20104100" cy="11307143"/>
          </a:xfrm>
          <a:prstGeom prst="rect">
            <a:avLst/>
          </a:prstGeom>
        </p:spPr>
      </p:pic>
      <p:sp>
        <p:nvSpPr>
          <p:cNvPr id="6" name="object 6"/>
          <p:cNvSpPr txBox="1"/>
          <p:nvPr/>
        </p:nvSpPr>
        <p:spPr>
          <a:xfrm>
            <a:off x="1462365" y="721972"/>
            <a:ext cx="5925820" cy="630942"/>
          </a:xfrm>
          <a:prstGeom prst="rect">
            <a:avLst/>
          </a:prstGeom>
        </p:spPr>
        <p:txBody>
          <a:bodyPr vert="horz" wrap="square" lIns="0" tIns="0" rIns="0" bIns="0" rtlCol="0">
            <a:spAutoFit/>
          </a:bodyPr>
          <a:lstStyle/>
          <a:p>
            <a:pPr marL="12700">
              <a:lnSpc>
                <a:spcPct val="100000"/>
              </a:lnSpc>
            </a:pPr>
            <a:r>
              <a:rPr lang="en-US" sz="4100" spc="-180" dirty="0" smtClean="0">
                <a:solidFill>
                  <a:srgbClr val="FFFFFF"/>
                </a:solidFill>
                <a:latin typeface="Calibri"/>
                <a:cs typeface="Calibri"/>
              </a:rPr>
              <a:t>TRANSPORT BACKBONE</a:t>
            </a:r>
            <a:endParaRPr sz="4100" dirty="0">
              <a:latin typeface="Calibri"/>
              <a:cs typeface="Calibri"/>
            </a:endParaRPr>
          </a:p>
        </p:txBody>
      </p:sp>
      <p:sp>
        <p:nvSpPr>
          <p:cNvPr id="65" name="object 65"/>
          <p:cNvSpPr txBox="1"/>
          <p:nvPr/>
        </p:nvSpPr>
        <p:spPr>
          <a:xfrm>
            <a:off x="642886" y="6291212"/>
            <a:ext cx="4829175" cy="353943"/>
          </a:xfrm>
          <a:prstGeom prst="rect">
            <a:avLst/>
          </a:prstGeom>
        </p:spPr>
        <p:txBody>
          <a:bodyPr vert="horz" wrap="square" lIns="0" tIns="0" rIns="0" bIns="0" rtlCol="0">
            <a:spAutoFit/>
          </a:bodyPr>
          <a:lstStyle/>
          <a:p>
            <a:pPr marL="12700" algn="ctr">
              <a:lnSpc>
                <a:spcPct val="100000"/>
              </a:lnSpc>
            </a:pPr>
            <a:r>
              <a:rPr lang="en-US" sz="2300" spc="-110" dirty="0" smtClean="0">
                <a:solidFill>
                  <a:srgbClr val="FFFFFF"/>
                </a:solidFill>
                <a:latin typeface="Arial"/>
                <a:cs typeface="Arial"/>
              </a:rPr>
              <a:t>federal automobile roads</a:t>
            </a:r>
            <a:endParaRPr sz="2300" dirty="0">
              <a:latin typeface="Arial"/>
              <a:cs typeface="Arial"/>
            </a:endParaRPr>
          </a:p>
        </p:txBody>
      </p:sp>
      <p:sp>
        <p:nvSpPr>
          <p:cNvPr id="120" name="object 120"/>
          <p:cNvSpPr txBox="1"/>
          <p:nvPr/>
        </p:nvSpPr>
        <p:spPr>
          <a:xfrm>
            <a:off x="445810" y="7828361"/>
            <a:ext cx="5334000" cy="353943"/>
          </a:xfrm>
          <a:prstGeom prst="rect">
            <a:avLst/>
          </a:prstGeom>
        </p:spPr>
        <p:txBody>
          <a:bodyPr vert="horz" wrap="square" lIns="0" tIns="0" rIns="0" bIns="0" rtlCol="0">
            <a:spAutoFit/>
          </a:bodyPr>
          <a:lstStyle/>
          <a:p>
            <a:pPr marL="12700" algn="ctr">
              <a:lnSpc>
                <a:spcPct val="100000"/>
              </a:lnSpc>
            </a:pPr>
            <a:r>
              <a:rPr lang="en-US" sz="2300" spc="-95" dirty="0" smtClean="0">
                <a:solidFill>
                  <a:srgbClr val="FFFFFF"/>
                </a:solidFill>
                <a:latin typeface="Arial"/>
                <a:cs typeface="Arial"/>
              </a:rPr>
              <a:t>Domodedovo International Airport</a:t>
            </a:r>
            <a:endParaRPr sz="2300" dirty="0">
              <a:latin typeface="Arial"/>
              <a:cs typeface="Arial"/>
            </a:endParaRPr>
          </a:p>
        </p:txBody>
      </p:sp>
      <p:sp>
        <p:nvSpPr>
          <p:cNvPr id="121" name="object 121"/>
          <p:cNvSpPr txBox="1"/>
          <p:nvPr/>
        </p:nvSpPr>
        <p:spPr>
          <a:xfrm>
            <a:off x="398021" y="9443516"/>
            <a:ext cx="5349240" cy="353943"/>
          </a:xfrm>
          <a:prstGeom prst="rect">
            <a:avLst/>
          </a:prstGeom>
        </p:spPr>
        <p:txBody>
          <a:bodyPr vert="horz" wrap="square" lIns="0" tIns="0" rIns="0" bIns="0" rtlCol="0">
            <a:spAutoFit/>
          </a:bodyPr>
          <a:lstStyle/>
          <a:p>
            <a:pPr marL="12700" algn="ctr">
              <a:lnSpc>
                <a:spcPct val="100000"/>
              </a:lnSpc>
            </a:pPr>
            <a:r>
              <a:rPr lang="en-US" sz="2300" spc="-55" dirty="0" smtClean="0">
                <a:solidFill>
                  <a:srgbClr val="FFFFFF"/>
                </a:solidFill>
                <a:latin typeface="Arial"/>
                <a:cs typeface="Arial"/>
              </a:rPr>
              <a:t>Paveletskaya Railroad</a:t>
            </a:r>
            <a:endParaRPr sz="2300" dirty="0">
              <a:latin typeface="Arial"/>
              <a:cs typeface="Arial"/>
            </a:endParaRPr>
          </a:p>
        </p:txBody>
      </p:sp>
      <p:sp>
        <p:nvSpPr>
          <p:cNvPr id="122" name="object 122"/>
          <p:cNvSpPr txBox="1"/>
          <p:nvPr/>
        </p:nvSpPr>
        <p:spPr>
          <a:xfrm>
            <a:off x="222250" y="4558512"/>
            <a:ext cx="5791200" cy="569387"/>
          </a:xfrm>
          <a:prstGeom prst="rect">
            <a:avLst/>
          </a:prstGeom>
        </p:spPr>
        <p:txBody>
          <a:bodyPr vert="horz" wrap="square" lIns="0" tIns="0" rIns="0" bIns="0" rtlCol="0">
            <a:spAutoFit/>
          </a:bodyPr>
          <a:lstStyle/>
          <a:p>
            <a:pPr marL="12700" algn="ctr">
              <a:lnSpc>
                <a:spcPct val="100000"/>
              </a:lnSpc>
            </a:pPr>
            <a:r>
              <a:rPr lang="en-US" sz="3700" dirty="0" smtClean="0">
                <a:solidFill>
                  <a:srgbClr val="FFFFFF"/>
                </a:solidFill>
                <a:latin typeface="Arial"/>
                <a:cs typeface="Arial"/>
              </a:rPr>
              <a:t>Existing</a:t>
            </a:r>
            <a:endParaRPr sz="3700" dirty="0">
              <a:latin typeface="Arial"/>
              <a:cs typeface="Arial"/>
            </a:endParaRPr>
          </a:p>
        </p:txBody>
      </p:sp>
      <p:sp>
        <p:nvSpPr>
          <p:cNvPr id="123" name="object 123"/>
          <p:cNvSpPr txBox="1"/>
          <p:nvPr/>
        </p:nvSpPr>
        <p:spPr>
          <a:xfrm>
            <a:off x="14014450" y="4645681"/>
            <a:ext cx="5562600" cy="569387"/>
          </a:xfrm>
          <a:prstGeom prst="rect">
            <a:avLst/>
          </a:prstGeom>
        </p:spPr>
        <p:txBody>
          <a:bodyPr vert="horz" wrap="square" lIns="0" tIns="0" rIns="0" bIns="0" rtlCol="0">
            <a:spAutoFit/>
          </a:bodyPr>
          <a:lstStyle/>
          <a:p>
            <a:pPr marL="12700" algn="ctr">
              <a:lnSpc>
                <a:spcPct val="100000"/>
              </a:lnSpc>
            </a:pPr>
            <a:r>
              <a:rPr lang="en-US" sz="3700" dirty="0" smtClean="0">
                <a:solidFill>
                  <a:srgbClr val="FFFFFF"/>
                </a:solidFill>
                <a:latin typeface="Arial"/>
                <a:cs typeface="Arial"/>
              </a:rPr>
              <a:t>Prospective</a:t>
            </a:r>
            <a:endParaRPr sz="3700" dirty="0">
              <a:latin typeface="Arial"/>
              <a:cs typeface="Arial"/>
            </a:endParaRPr>
          </a:p>
        </p:txBody>
      </p:sp>
      <p:sp>
        <p:nvSpPr>
          <p:cNvPr id="149" name="object 149"/>
          <p:cNvSpPr txBox="1"/>
          <p:nvPr/>
        </p:nvSpPr>
        <p:spPr>
          <a:xfrm>
            <a:off x="16599247" y="5689067"/>
            <a:ext cx="435609" cy="346249"/>
          </a:xfrm>
          <a:prstGeom prst="rect">
            <a:avLst/>
          </a:prstGeom>
        </p:spPr>
        <p:txBody>
          <a:bodyPr vert="horz" wrap="square" lIns="0" tIns="0" rIns="0" bIns="0" rtlCol="0">
            <a:spAutoFit/>
          </a:bodyPr>
          <a:lstStyle/>
          <a:p>
            <a:pPr marL="12700">
              <a:lnSpc>
                <a:spcPct val="100000"/>
              </a:lnSpc>
            </a:pPr>
            <a:r>
              <a:rPr lang="en-US" sz="2250" b="1" spc="-254" dirty="0" smtClean="0">
                <a:solidFill>
                  <a:srgbClr val="FFFFFF"/>
                </a:solidFill>
                <a:latin typeface="Arial"/>
                <a:cs typeface="Arial"/>
              </a:rPr>
              <a:t>P</a:t>
            </a:r>
            <a:r>
              <a:rPr sz="2250" b="1" spc="-254" dirty="0" smtClean="0">
                <a:solidFill>
                  <a:srgbClr val="FFFFFF"/>
                </a:solidFill>
                <a:latin typeface="Arial"/>
                <a:cs typeface="Arial"/>
              </a:rPr>
              <a:t>-</a:t>
            </a:r>
            <a:r>
              <a:rPr lang="en-US" sz="2250" b="1" spc="-254" dirty="0" smtClean="0">
                <a:solidFill>
                  <a:srgbClr val="FFFFFF"/>
                </a:solidFill>
                <a:latin typeface="Arial"/>
                <a:cs typeface="Arial"/>
              </a:rPr>
              <a:t>D</a:t>
            </a:r>
            <a:endParaRPr sz="2250" dirty="0">
              <a:latin typeface="Arial"/>
              <a:cs typeface="Arial"/>
            </a:endParaRPr>
          </a:p>
        </p:txBody>
      </p:sp>
      <p:sp>
        <p:nvSpPr>
          <p:cNvPr id="155" name="object 155"/>
          <p:cNvSpPr txBox="1"/>
          <p:nvPr/>
        </p:nvSpPr>
        <p:spPr>
          <a:xfrm>
            <a:off x="16511702" y="7194773"/>
            <a:ext cx="779348" cy="346249"/>
          </a:xfrm>
          <a:prstGeom prst="rect">
            <a:avLst/>
          </a:prstGeom>
        </p:spPr>
        <p:txBody>
          <a:bodyPr vert="horz" wrap="square" lIns="0" tIns="0" rIns="0" bIns="0" rtlCol="0">
            <a:spAutoFit/>
          </a:bodyPr>
          <a:lstStyle/>
          <a:p>
            <a:pPr marL="12700" algn="ctr">
              <a:lnSpc>
                <a:spcPct val="100000"/>
              </a:lnSpc>
            </a:pPr>
            <a:r>
              <a:rPr lang="en-US" sz="2250" b="1" spc="-360" dirty="0" smtClean="0">
                <a:solidFill>
                  <a:srgbClr val="FFFFFF"/>
                </a:solidFill>
                <a:latin typeface="Arial"/>
                <a:cs typeface="Arial"/>
              </a:rPr>
              <a:t>CARR</a:t>
            </a:r>
            <a:endParaRPr sz="2250" dirty="0">
              <a:latin typeface="Arial"/>
              <a:cs typeface="Arial"/>
            </a:endParaRPr>
          </a:p>
        </p:txBody>
      </p:sp>
      <p:sp>
        <p:nvSpPr>
          <p:cNvPr id="161" name="object 161"/>
          <p:cNvSpPr txBox="1"/>
          <p:nvPr/>
        </p:nvSpPr>
        <p:spPr>
          <a:xfrm>
            <a:off x="16600464" y="8725802"/>
            <a:ext cx="448945" cy="338554"/>
          </a:xfrm>
          <a:prstGeom prst="rect">
            <a:avLst/>
          </a:prstGeom>
        </p:spPr>
        <p:txBody>
          <a:bodyPr vert="horz" wrap="square" lIns="0" tIns="0" rIns="0" bIns="0" rtlCol="0">
            <a:spAutoFit/>
          </a:bodyPr>
          <a:lstStyle/>
          <a:p>
            <a:pPr marL="12700">
              <a:lnSpc>
                <a:spcPct val="100000"/>
              </a:lnSpc>
            </a:pPr>
            <a:r>
              <a:rPr lang="en-US" sz="2200" b="1" spc="-350" dirty="0" smtClean="0">
                <a:solidFill>
                  <a:srgbClr val="FFFFFF"/>
                </a:solidFill>
                <a:latin typeface="Arial"/>
                <a:cs typeface="Arial"/>
              </a:rPr>
              <a:t>LRT</a:t>
            </a:r>
            <a:endParaRPr sz="2200" dirty="0">
              <a:latin typeface="Arial"/>
              <a:cs typeface="Arial"/>
            </a:endParaRPr>
          </a:p>
        </p:txBody>
      </p:sp>
      <p:sp>
        <p:nvSpPr>
          <p:cNvPr id="162" name="object 162"/>
          <p:cNvSpPr txBox="1"/>
          <p:nvPr/>
        </p:nvSpPr>
        <p:spPr>
          <a:xfrm>
            <a:off x="14943779" y="6188075"/>
            <a:ext cx="3789679" cy="707886"/>
          </a:xfrm>
          <a:prstGeom prst="rect">
            <a:avLst/>
          </a:prstGeom>
        </p:spPr>
        <p:txBody>
          <a:bodyPr vert="horz" wrap="square" lIns="0" tIns="0" rIns="0" bIns="0" rtlCol="0">
            <a:spAutoFit/>
          </a:bodyPr>
          <a:lstStyle/>
          <a:p>
            <a:pPr marL="12700" algn="ctr">
              <a:lnSpc>
                <a:spcPct val="100000"/>
              </a:lnSpc>
            </a:pPr>
            <a:r>
              <a:rPr lang="en-US" sz="2300" spc="-70" dirty="0" smtClean="0">
                <a:solidFill>
                  <a:srgbClr val="FFFFFF"/>
                </a:solidFill>
                <a:latin typeface="Arial"/>
                <a:cs typeface="Arial"/>
              </a:rPr>
              <a:t>Podolsk – Domodedovo Automobile Road</a:t>
            </a:r>
            <a:endParaRPr sz="2300" dirty="0">
              <a:latin typeface="Arial"/>
              <a:cs typeface="Arial"/>
            </a:endParaRPr>
          </a:p>
        </p:txBody>
      </p:sp>
      <p:sp>
        <p:nvSpPr>
          <p:cNvPr id="164" name="object 164"/>
          <p:cNvSpPr txBox="1"/>
          <p:nvPr/>
        </p:nvSpPr>
        <p:spPr>
          <a:xfrm>
            <a:off x="15108256" y="9392551"/>
            <a:ext cx="3460750" cy="353943"/>
          </a:xfrm>
          <a:prstGeom prst="rect">
            <a:avLst/>
          </a:prstGeom>
        </p:spPr>
        <p:txBody>
          <a:bodyPr vert="horz" wrap="square" lIns="0" tIns="0" rIns="0" bIns="0" rtlCol="0">
            <a:spAutoFit/>
          </a:bodyPr>
          <a:lstStyle/>
          <a:p>
            <a:pPr marL="12700" algn="ctr">
              <a:lnSpc>
                <a:spcPct val="100000"/>
              </a:lnSpc>
            </a:pPr>
            <a:r>
              <a:rPr lang="en-US" sz="2300" spc="-70" dirty="0" smtClean="0">
                <a:solidFill>
                  <a:srgbClr val="FFFFFF"/>
                </a:solidFill>
                <a:latin typeface="Arial"/>
                <a:cs typeface="Arial"/>
              </a:rPr>
              <a:t>Light Rail Tram</a:t>
            </a:r>
            <a:endParaRPr sz="2300" dirty="0">
              <a:latin typeface="Arial"/>
              <a:cs typeface="Arial"/>
            </a:endParaRPr>
          </a:p>
        </p:txBody>
      </p:sp>
      <p:sp>
        <p:nvSpPr>
          <p:cNvPr id="167" name="object 167"/>
          <p:cNvSpPr txBox="1"/>
          <p:nvPr/>
        </p:nvSpPr>
        <p:spPr>
          <a:xfrm>
            <a:off x="4184650" y="1895558"/>
            <a:ext cx="2590800" cy="2282676"/>
          </a:xfrm>
          <a:prstGeom prst="rect">
            <a:avLst/>
          </a:prstGeom>
        </p:spPr>
        <p:txBody>
          <a:bodyPr vert="horz" wrap="square" lIns="0" tIns="0" rIns="0" bIns="0" rtlCol="0">
            <a:spAutoFit/>
          </a:bodyPr>
          <a:lstStyle/>
          <a:p>
            <a:pPr algn="ctr">
              <a:lnSpc>
                <a:spcPts val="7480"/>
              </a:lnSpc>
            </a:pPr>
            <a:r>
              <a:rPr sz="6500" b="1" spc="-650" dirty="0">
                <a:solidFill>
                  <a:srgbClr val="DB6C2A"/>
                </a:solidFill>
                <a:latin typeface="Arial"/>
                <a:cs typeface="Arial"/>
              </a:rPr>
              <a:t>13</a:t>
            </a:r>
            <a:endParaRPr sz="6500" dirty="0">
              <a:latin typeface="Arial"/>
              <a:cs typeface="Arial"/>
            </a:endParaRPr>
          </a:p>
          <a:p>
            <a:pPr algn="ctr">
              <a:lnSpc>
                <a:spcPts val="3400"/>
              </a:lnSpc>
            </a:pPr>
            <a:r>
              <a:rPr lang="en-US" sz="3100" b="1" spc="-250" dirty="0" smtClean="0">
                <a:solidFill>
                  <a:srgbClr val="FFFFFF"/>
                </a:solidFill>
                <a:latin typeface="Arial"/>
                <a:cs typeface="Arial"/>
              </a:rPr>
              <a:t>km</a:t>
            </a:r>
            <a:endParaRPr sz="3100" dirty="0">
              <a:latin typeface="Arial"/>
              <a:cs typeface="Arial"/>
            </a:endParaRPr>
          </a:p>
          <a:p>
            <a:pPr algn="ctr">
              <a:lnSpc>
                <a:spcPct val="100000"/>
              </a:lnSpc>
              <a:spcBef>
                <a:spcPts val="2060"/>
              </a:spcBef>
            </a:pPr>
            <a:r>
              <a:rPr lang="en-US" sz="2000" spc="-80" dirty="0" smtClean="0">
                <a:solidFill>
                  <a:srgbClr val="FFFFFF"/>
                </a:solidFill>
                <a:latin typeface="Arial"/>
                <a:cs typeface="Arial"/>
              </a:rPr>
              <a:t>to the Moscow Ring Road</a:t>
            </a:r>
            <a:endParaRPr sz="2000" dirty="0">
              <a:latin typeface="Arial"/>
              <a:cs typeface="Arial"/>
            </a:endParaRPr>
          </a:p>
        </p:txBody>
      </p:sp>
      <p:sp>
        <p:nvSpPr>
          <p:cNvPr id="170" name="object 170"/>
          <p:cNvSpPr txBox="1"/>
          <p:nvPr/>
        </p:nvSpPr>
        <p:spPr>
          <a:xfrm>
            <a:off x="11576050" y="1895558"/>
            <a:ext cx="2286000" cy="2321148"/>
          </a:xfrm>
          <a:prstGeom prst="rect">
            <a:avLst/>
          </a:prstGeom>
        </p:spPr>
        <p:txBody>
          <a:bodyPr vert="horz" wrap="square" lIns="0" tIns="0" rIns="0" bIns="0" rtlCol="0">
            <a:spAutoFit/>
          </a:bodyPr>
          <a:lstStyle/>
          <a:p>
            <a:pPr marL="635" algn="ctr">
              <a:lnSpc>
                <a:spcPts val="7480"/>
              </a:lnSpc>
            </a:pPr>
            <a:r>
              <a:rPr sz="6500" b="1" spc="-650" dirty="0">
                <a:solidFill>
                  <a:srgbClr val="DB6C2A"/>
                </a:solidFill>
                <a:latin typeface="Arial"/>
                <a:cs typeface="Arial"/>
              </a:rPr>
              <a:t>15</a:t>
            </a:r>
            <a:endParaRPr sz="6500" dirty="0">
              <a:latin typeface="Arial"/>
              <a:cs typeface="Arial"/>
            </a:endParaRPr>
          </a:p>
          <a:p>
            <a:pPr algn="ctr">
              <a:lnSpc>
                <a:spcPts val="3400"/>
              </a:lnSpc>
            </a:pPr>
            <a:r>
              <a:rPr lang="en-US" sz="3100" b="1" spc="-345" dirty="0" smtClean="0">
                <a:solidFill>
                  <a:srgbClr val="FFFFFF"/>
                </a:solidFill>
                <a:latin typeface="Arial"/>
                <a:cs typeface="Arial"/>
              </a:rPr>
              <a:t>min</a:t>
            </a:r>
            <a:endParaRPr sz="3100" dirty="0">
              <a:latin typeface="Arial"/>
              <a:cs typeface="Arial"/>
            </a:endParaRPr>
          </a:p>
          <a:p>
            <a:pPr algn="ctr">
              <a:lnSpc>
                <a:spcPct val="100000"/>
              </a:lnSpc>
              <a:spcBef>
                <a:spcPts val="2415"/>
              </a:spcBef>
            </a:pPr>
            <a:r>
              <a:rPr lang="en-US" sz="2000" spc="-80" dirty="0" smtClean="0">
                <a:solidFill>
                  <a:srgbClr val="FFFFFF"/>
                </a:solidFill>
                <a:latin typeface="Arial"/>
                <a:cs typeface="Arial"/>
              </a:rPr>
              <a:t>to the Moscow Ring Road</a:t>
            </a:r>
            <a:endParaRPr sz="2000" dirty="0">
              <a:latin typeface="Arial"/>
              <a:cs typeface="Arial"/>
            </a:endParaRPr>
          </a:p>
        </p:txBody>
      </p:sp>
      <p:sp>
        <p:nvSpPr>
          <p:cNvPr id="173" name="object 164"/>
          <p:cNvSpPr txBox="1"/>
          <p:nvPr/>
        </p:nvSpPr>
        <p:spPr>
          <a:xfrm>
            <a:off x="13709650" y="7867237"/>
            <a:ext cx="6248399" cy="353943"/>
          </a:xfrm>
          <a:prstGeom prst="rect">
            <a:avLst/>
          </a:prstGeom>
        </p:spPr>
        <p:txBody>
          <a:bodyPr vert="horz" wrap="square" lIns="0" tIns="0" rIns="0" bIns="0" rtlCol="0">
            <a:spAutoFit/>
          </a:bodyPr>
          <a:lstStyle/>
          <a:p>
            <a:pPr marL="12700" algn="ctr">
              <a:lnSpc>
                <a:spcPct val="100000"/>
              </a:lnSpc>
            </a:pPr>
            <a:r>
              <a:rPr lang="en-US" sz="2300" spc="-70" dirty="0" smtClean="0">
                <a:solidFill>
                  <a:srgbClr val="FFFFFF"/>
                </a:solidFill>
                <a:latin typeface="Arial"/>
                <a:cs typeface="Arial"/>
              </a:rPr>
              <a:t>Central Automobile Ring Road</a:t>
            </a:r>
            <a:endParaRPr sz="23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spAutoFit/>
      </a:bodyPr>
      <a:lstStyle>
        <a:defPPr marL="12700" algn="ctr">
          <a:lnSpc>
            <a:spcPct val="100000"/>
          </a:lnSpc>
          <a:defRPr sz="2300" spc="-70" dirty="0" smtClean="0">
            <a:solidFill>
              <a:srgbClr val="FFFFFF"/>
            </a:solidFill>
            <a:latin typeface="Arial"/>
            <a:cs typeface="Arial"/>
          </a:defRPr>
        </a:defPPr>
      </a:lstStyle>
    </a:tx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1122</TotalTime>
  <Words>1054</Words>
  <Application>Microsoft Office PowerPoint</Application>
  <PresentationFormat>Произвольный</PresentationFormat>
  <Paragraphs>398</Paragraphs>
  <Slides>30</Slides>
  <Notes>30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INDUSTRIAL PARKS</vt:lpstr>
      <vt:lpstr>INDUSTRIAL PARKS</vt:lpstr>
      <vt:lpstr>INDUSTRIAL PARKS</vt:lpstr>
      <vt:lpstr>INDUSTRIAL PARKS</vt:lpstr>
      <vt:lpstr>LAND PLOTS</vt:lpstr>
      <vt:lpstr>LAND PLOTS</vt:lpstr>
      <vt:lpstr>LAND PLOTS</vt:lpstr>
      <vt:lpstr>LAND PLOTS</vt:lpstr>
      <vt:lpstr>SUPPORT INFRASTRUCTURE ORGANIZATIONS</vt:lpstr>
      <vt:lpstr>SUPPORT MEASURES</vt:lpstr>
      <vt:lpstr>HELPFUL INFORMATION</vt:lpstr>
      <vt:lpstr>HELPFUL INFORMATION</vt:lpstr>
      <vt:lpstr>HELPFUL INFORMATION</vt:lpstr>
      <vt:lpstr>HELPFUL INFORMATION</vt:lpstr>
      <vt:lpstr>Слайд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инв паспорт</dc:title>
  <dc:creator>Sergey</dc:creator>
  <cp:lastModifiedBy>Павел</cp:lastModifiedBy>
  <cp:revision>63</cp:revision>
  <dcterms:created xsi:type="dcterms:W3CDTF">2019-08-21T18:01:23Z</dcterms:created>
  <dcterms:modified xsi:type="dcterms:W3CDTF">2019-08-23T13:30:13Z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2019-04-22T00:00:00Z</vt:filetime>
  </property>
  <property fmtid="{D5CDD505-2E9C-101B-9397-08002B2CF9AE}" pid="3" name="LastSaved">
    <vt:filetime>2019-08-21T00:00:00Z</vt:filetime>
  </property>
</Properties>
</file>